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63"/>
  </p:notesMasterIdLst>
  <p:handoutMasterIdLst>
    <p:handoutMasterId r:id="rId64"/>
  </p:handoutMasterIdLst>
  <p:sldIdLst>
    <p:sldId id="460" r:id="rId3"/>
    <p:sldId id="468" r:id="rId4"/>
    <p:sldId id="471" r:id="rId5"/>
    <p:sldId id="475" r:id="rId6"/>
    <p:sldId id="476" r:id="rId7"/>
    <p:sldId id="477" r:id="rId8"/>
    <p:sldId id="478" r:id="rId9"/>
    <p:sldId id="479" r:id="rId10"/>
    <p:sldId id="480" r:id="rId11"/>
    <p:sldId id="481" r:id="rId12"/>
    <p:sldId id="483" r:id="rId13"/>
    <p:sldId id="484" r:id="rId14"/>
    <p:sldId id="485" r:id="rId15"/>
    <p:sldId id="487" r:id="rId16"/>
    <p:sldId id="488" r:id="rId17"/>
    <p:sldId id="490" r:id="rId18"/>
    <p:sldId id="491" r:id="rId19"/>
    <p:sldId id="493" r:id="rId20"/>
    <p:sldId id="495" r:id="rId21"/>
    <p:sldId id="496" r:id="rId22"/>
    <p:sldId id="497" r:id="rId23"/>
    <p:sldId id="498" r:id="rId24"/>
    <p:sldId id="499" r:id="rId25"/>
    <p:sldId id="500" r:id="rId26"/>
    <p:sldId id="501" r:id="rId27"/>
    <p:sldId id="502" r:id="rId28"/>
    <p:sldId id="503" r:id="rId29"/>
    <p:sldId id="504" r:id="rId30"/>
    <p:sldId id="506" r:id="rId31"/>
    <p:sldId id="507" r:id="rId32"/>
    <p:sldId id="508" r:id="rId33"/>
    <p:sldId id="509" r:id="rId34"/>
    <p:sldId id="510" r:id="rId35"/>
    <p:sldId id="511" r:id="rId36"/>
    <p:sldId id="512" r:id="rId37"/>
    <p:sldId id="513" r:id="rId38"/>
    <p:sldId id="514" r:id="rId39"/>
    <p:sldId id="515" r:id="rId40"/>
    <p:sldId id="516" r:id="rId41"/>
    <p:sldId id="517" r:id="rId42"/>
    <p:sldId id="518" r:id="rId43"/>
    <p:sldId id="519" r:id="rId44"/>
    <p:sldId id="520" r:id="rId45"/>
    <p:sldId id="521" r:id="rId46"/>
    <p:sldId id="522" r:id="rId47"/>
    <p:sldId id="524" r:id="rId48"/>
    <p:sldId id="525" r:id="rId49"/>
    <p:sldId id="526" r:id="rId50"/>
    <p:sldId id="527" r:id="rId51"/>
    <p:sldId id="528" r:id="rId52"/>
    <p:sldId id="529" r:id="rId53"/>
    <p:sldId id="530" r:id="rId54"/>
    <p:sldId id="531" r:id="rId55"/>
    <p:sldId id="532" r:id="rId56"/>
    <p:sldId id="533" r:id="rId57"/>
    <p:sldId id="534" r:id="rId58"/>
    <p:sldId id="535" r:id="rId59"/>
    <p:sldId id="536" r:id="rId60"/>
    <p:sldId id="537" r:id="rId61"/>
    <p:sldId id="538"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62"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5F4"/>
    <a:srgbClr val="E7D9B1"/>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58" autoAdjust="0"/>
    <p:restoredTop sz="94434" autoAdjust="0"/>
  </p:normalViewPr>
  <p:slideViewPr>
    <p:cSldViewPr snapToGrid="0">
      <p:cViewPr varScale="1">
        <p:scale>
          <a:sx n="87" d="100"/>
          <a:sy n="87" d="100"/>
        </p:scale>
        <p:origin x="-1596" y="-78"/>
      </p:cViewPr>
      <p:guideLst>
        <p:guide orient="horz" pos="2160"/>
        <p:guide pos="2880"/>
      </p:guideLst>
    </p:cSldViewPr>
  </p:slideViewPr>
  <p:outlineViewPr>
    <p:cViewPr>
      <p:scale>
        <a:sx n="33" d="100"/>
        <a:sy n="33" d="100"/>
      </p:scale>
      <p:origin x="0" y="-1002"/>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07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77"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114A52-0A00-4717-B00F-7567AE6CF709}" type="datetimeFigureOut">
              <a:rPr lang="en-US" smtClean="0"/>
              <a:t>9/13/2019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0DE129-A006-4F6B-8C3F-08A97B7C8D9C}" type="slidenum">
              <a:rPr lang="en-US" smtClean="0"/>
              <a:t>‹#›</a:t>
            </a:fld>
            <a:endParaRPr lang="en-US"/>
          </a:p>
        </p:txBody>
      </p:sp>
    </p:spTree>
    <p:extLst>
      <p:ext uri="{BB962C8B-B14F-4D97-AF65-F5344CB8AC3E}">
        <p14:creationId xmlns:p14="http://schemas.microsoft.com/office/powerpoint/2010/main" val="3646960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9/13/2019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32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lstStyle>
            <a:lvl1pPr marL="0" indent="0" algn="ctr">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9717CA3-2C9E-4D1A-B2D9-67AA8605FE6D}"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tx2"/>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hasCustomPrompt="1"/>
          </p:nvPr>
        </p:nvSpPr>
        <p:spPr>
          <a:xfrm>
            <a:off x="495871" y="1966094"/>
            <a:ext cx="8101013" cy="740060"/>
          </a:xfrm>
          <a:solidFill>
            <a:srgbClr val="D1EAF7"/>
          </a:solidFill>
        </p:spPr>
        <p:txBody>
          <a:bodyPr anchor="ctr"/>
          <a:lstStyle>
            <a:lvl1pPr marL="0" indent="0">
              <a:buFontTx/>
              <a:buNone/>
              <a:defRPr/>
            </a:lvl1pPr>
          </a:lstStyle>
          <a:p>
            <a:pPr lvl="0"/>
            <a:r>
              <a:rPr lang="en-US" dirty="0"/>
              <a:t>	Click to edit Master text styles</a:t>
            </a:r>
          </a:p>
        </p:txBody>
      </p:sp>
      <p:sp>
        <p:nvSpPr>
          <p:cNvPr id="12" name="Text Placeholder 7"/>
          <p:cNvSpPr>
            <a:spLocks noGrp="1"/>
          </p:cNvSpPr>
          <p:nvPr>
            <p:ph type="body" sz="quarter" idx="15" hasCustomPrompt="1"/>
          </p:nvPr>
        </p:nvSpPr>
        <p:spPr>
          <a:xfrm>
            <a:off x="495300" y="3296353"/>
            <a:ext cx="8101013" cy="740664"/>
          </a:xfrm>
          <a:solidFill>
            <a:srgbClr val="D1EAF7"/>
          </a:solidFill>
        </p:spPr>
        <p:txBody>
          <a:bodyPr anchor="ctr"/>
          <a:lstStyle>
            <a:lvl1pPr marL="0" indent="0">
              <a:buFontTx/>
              <a:buNone/>
              <a:defRPr/>
            </a:lvl1pPr>
          </a:lstStyle>
          <a:p>
            <a:pPr lvl="0"/>
            <a:r>
              <a:rPr lang="en-US" dirty="0"/>
              <a:t>	Click to edit Master text styles</a:t>
            </a:r>
          </a:p>
        </p:txBody>
      </p:sp>
      <p:sp>
        <p:nvSpPr>
          <p:cNvPr id="13" name="Text Placeholder 7"/>
          <p:cNvSpPr>
            <a:spLocks noGrp="1"/>
          </p:cNvSpPr>
          <p:nvPr>
            <p:ph type="body" sz="quarter" idx="16" hasCustomPrompt="1"/>
          </p:nvPr>
        </p:nvSpPr>
        <p:spPr>
          <a:xfrm>
            <a:off x="495300" y="4724752"/>
            <a:ext cx="8101013" cy="740664"/>
          </a:xfrm>
          <a:solidFill>
            <a:srgbClr val="D1EAF7"/>
          </a:solidFill>
        </p:spPr>
        <p:txBody>
          <a:bodyPr anchor="ctr"/>
          <a:lstStyle>
            <a:lvl1pPr marL="0" indent="0">
              <a:buFontTx/>
              <a:buNone/>
              <a:defRPr/>
            </a:lvl1pPr>
          </a:lstStyle>
          <a:p>
            <a:pPr lvl="0"/>
            <a:r>
              <a:rPr lang="en-US" dirty="0"/>
              <a:t>	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717CA3-2C9E-4D1A-B2D9-67AA8605FE6D}"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612381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717CA3-2C9E-4D1A-B2D9-67AA8605FE6D}"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74440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717CA3-2C9E-4D1A-B2D9-67AA8605FE6D}"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E7D9B1"/>
        </a:solidFill>
        <a:effectLst/>
      </p:bgPr>
    </p:bg>
    <p:spTree>
      <p:nvGrpSpPr>
        <p:cNvPr id="1" name=""/>
        <p:cNvGrpSpPr/>
        <p:nvPr/>
      </p:nvGrpSpPr>
      <p:grpSpPr>
        <a:xfrm>
          <a:off x="0" y="0"/>
          <a:ext cx="0" cy="0"/>
          <a:chOff x="0" y="0"/>
          <a:chExt cx="0" cy="0"/>
        </a:xfrm>
      </p:grpSpPr>
      <p:pic>
        <p:nvPicPr>
          <p:cNvPr id="6" name="Picture 5" descr="Unit 2&#10;Research Methods: Thinking Critically With Psychological Science"/>
          <p:cNvPicPr>
            <a:picLocks noChangeAspect="1"/>
          </p:cNvPicPr>
          <p:nvPr userDrawn="1"/>
        </p:nvPicPr>
        <p:blipFill>
          <a:blip r:embed="rId2"/>
          <a:stretch>
            <a:fillRect/>
          </a:stretch>
        </p:blipFill>
        <p:spPr>
          <a:xfrm>
            <a:off x="1" y="-12699"/>
            <a:ext cx="9144000" cy="2306731"/>
          </a:xfrm>
          <a:prstGeom prst="rect">
            <a:avLst/>
          </a:prstGeom>
        </p:spPr>
      </p:pic>
      <p:sp>
        <p:nvSpPr>
          <p:cNvPr id="3" name="Date Placeholder 2"/>
          <p:cNvSpPr>
            <a:spLocks noGrp="1"/>
          </p:cNvSpPr>
          <p:nvPr>
            <p:ph type="dt" sz="half" idx="10"/>
          </p:nvPr>
        </p:nvSpPr>
        <p:spPr/>
        <p:txBody>
          <a:bodyPr/>
          <a:lstStyle/>
          <a:p>
            <a:fld id="{09717CA3-2C9E-4D1A-B2D9-67AA8605FE6D}"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8" name="Picture 7" descr="Module&#10;4. The Need for Psychological Science&#10;5. The Scientific Method and Description&#10;6. Correlation and Experimentation&#10;7. Research Design and Ethics in Psychology&#10;8. Statistical Reasoning in Everyday Life"/>
          <p:cNvPicPr>
            <a:picLocks noChangeAspect="1"/>
          </p:cNvPicPr>
          <p:nvPr userDrawn="1"/>
        </p:nvPicPr>
        <p:blipFill>
          <a:blip r:embed="rId3"/>
          <a:stretch>
            <a:fillRect/>
          </a:stretch>
        </p:blipFill>
        <p:spPr>
          <a:xfrm>
            <a:off x="781292" y="2294032"/>
            <a:ext cx="2428633" cy="2885796"/>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1850" y="2496391"/>
            <a:ext cx="5486400" cy="3657600"/>
          </a:xfrm>
          <a:prstGeom prst="rect">
            <a:avLst/>
          </a:prstGeom>
        </p:spPr>
      </p:pic>
    </p:spTree>
    <p:extLst>
      <p:ext uri="{BB962C8B-B14F-4D97-AF65-F5344CB8AC3E}">
        <p14:creationId xmlns:p14="http://schemas.microsoft.com/office/powerpoint/2010/main" val="2681345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endParaRPr lang="en-US" dirty="0"/>
          </a:p>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endParaRPr lang="en-US" dirty="0"/>
          </a:p>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endParaRPr lang="en-US" dirty="0"/>
          </a:p>
          <a:p>
            <a:pPr lvl="0"/>
            <a:r>
              <a:rPr lang="en-US" dirty="0"/>
              <a:t>Click to edit Master text styles</a:t>
            </a:r>
          </a:p>
        </p:txBody>
      </p:sp>
    </p:spTree>
    <p:extLst>
      <p:ext uri="{BB962C8B-B14F-4D97-AF65-F5344CB8AC3E}">
        <p14:creationId xmlns:p14="http://schemas.microsoft.com/office/powerpoint/2010/main" val="4028910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92176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4071B1-5285-4C1E-8055-97E38FBB88E6}"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866056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A4071B1-5285-4C1E-8055-97E38FBB88E6}"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693591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3084"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4071B1-5285-4C1E-8055-97E38FBB88E6}"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71B1-5285-4C1E-8055-97E38FBB88E6}"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430818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65000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005680"/>
            <a:ext cx="7886700" cy="852489"/>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lstStyle/>
          <a:p>
            <a:pPr lvl="0"/>
            <a:r>
              <a:rPr lang="en-US" dirty="0"/>
              <a:t>Click to edit Master text styles</a:t>
            </a:r>
          </a:p>
        </p:txBody>
      </p:sp>
      <p:sp>
        <p:nvSpPr>
          <p:cNvPr id="8" name="Text Placeholder 6"/>
          <p:cNvSpPr>
            <a:spLocks noGrp="1"/>
          </p:cNvSpPr>
          <p:nvPr>
            <p:ph type="body" sz="quarter" idx="14"/>
          </p:nvPr>
        </p:nvSpPr>
        <p:spPr>
          <a:xfrm>
            <a:off x="628650" y="3419475"/>
            <a:ext cx="1289050" cy="1244600"/>
          </a:xfrm>
        </p:spPr>
        <p:txBody>
          <a:bodyPr/>
          <a:lstStyle/>
          <a:p>
            <a:pPr lvl="0"/>
            <a:r>
              <a:rPr lang="en-US" dirty="0"/>
              <a:t>Click to edit Master text styles</a:t>
            </a:r>
          </a:p>
        </p:txBody>
      </p:sp>
      <p:sp>
        <p:nvSpPr>
          <p:cNvPr id="9" name="Text Placeholder 6"/>
          <p:cNvSpPr>
            <a:spLocks noGrp="1"/>
          </p:cNvSpPr>
          <p:nvPr>
            <p:ph type="body" sz="quarter" idx="15"/>
          </p:nvPr>
        </p:nvSpPr>
        <p:spPr>
          <a:xfrm>
            <a:off x="628650" y="4813300"/>
            <a:ext cx="1289050" cy="1244600"/>
          </a:xfrm>
        </p:spPr>
        <p:txBody>
          <a:bodyPr/>
          <a:lstStyle/>
          <a:p>
            <a:pPr lvl="0"/>
            <a:r>
              <a:rPr lang="en-US" dirty="0"/>
              <a:t>Click to edit Master text styles</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buNone/>
              <a:defRPr/>
            </a:lvl1pPr>
          </a:lstStyle>
          <a:p>
            <a:pPr lvl="0"/>
            <a:endParaRPr lang="en-US" dirty="0"/>
          </a:p>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buNone/>
              <a:defRPr/>
            </a:lvl1pPr>
          </a:lstStyle>
          <a:p>
            <a:pPr lvl="0"/>
            <a:endParaRPr lang="en-US" dirty="0"/>
          </a:p>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buNone/>
              <a:defRPr/>
            </a:lvl1pPr>
          </a:lstStyle>
          <a:p>
            <a:pPr lvl="0"/>
            <a:endParaRPr lang="en-US" dirty="0"/>
          </a:p>
          <a:p>
            <a:pPr lvl="0"/>
            <a:r>
              <a:rPr lang="en-US" dirty="0"/>
              <a:t>Click to edit Master text styles</a:t>
            </a:r>
          </a:p>
        </p:txBody>
      </p:sp>
      <p:sp>
        <p:nvSpPr>
          <p:cNvPr id="10" name="Picture Placeholder 9"/>
          <p:cNvSpPr>
            <a:spLocks noGrp="1"/>
          </p:cNvSpPr>
          <p:nvPr>
            <p:ph type="pic" sz="quarter" idx="19"/>
          </p:nvPr>
        </p:nvSpPr>
        <p:spPr>
          <a:xfrm>
            <a:off x="0" y="0"/>
            <a:ext cx="9144000" cy="838200"/>
          </a:xfrm>
        </p:spPr>
        <p:txBody>
          <a:bodyPr/>
          <a:lstStyle/>
          <a:p>
            <a:endParaRPr lang="en-US"/>
          </a:p>
        </p:txBody>
      </p:sp>
    </p:spTree>
    <p:extLst>
      <p:ext uri="{BB962C8B-B14F-4D97-AF65-F5344CB8AC3E}">
        <p14:creationId xmlns:p14="http://schemas.microsoft.com/office/powerpoint/2010/main" val="808627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071B1-5285-4C1E-8055-97E38FBB88E6}"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619580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071B1-5285-4C1E-8055-97E38FBB88E6}"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539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714456"/>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endParaRPr lang="en-US" dirty="0"/>
          </a:p>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endParaRPr lang="en-US" dirty="0"/>
          </a:p>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3571875" y="2159000"/>
            <a:ext cx="2152650" cy="1701800"/>
          </a:xfrm>
        </p:spPr>
        <p:txBody>
          <a:bodyPr/>
          <a:lstStyle>
            <a:lvl1pPr marL="0" indent="0" algn="ctr">
              <a:buNone/>
              <a:defRPr/>
            </a:lvl1pPr>
          </a:lstStyle>
          <a:p>
            <a:pPr lvl="0"/>
            <a:r>
              <a:rPr lang="en-US" dirty="0"/>
              <a:t>Click to edit Master text styles</a:t>
            </a:r>
          </a:p>
        </p:txBody>
      </p:sp>
      <p:sp>
        <p:nvSpPr>
          <p:cNvPr id="8" name="Text Placeholder 6"/>
          <p:cNvSpPr>
            <a:spLocks noGrp="1"/>
          </p:cNvSpPr>
          <p:nvPr>
            <p:ph type="body" sz="quarter" idx="14"/>
          </p:nvPr>
        </p:nvSpPr>
        <p:spPr>
          <a:xfrm>
            <a:off x="5038725" y="4295775"/>
            <a:ext cx="2152650" cy="1701800"/>
          </a:xfrm>
        </p:spPr>
        <p:txBody>
          <a:bodyP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2181225" y="4330700"/>
            <a:ext cx="2152650" cy="1701800"/>
          </a:xfrm>
        </p:spPr>
        <p:txBody>
          <a:bodyPr/>
          <a:lstStyle>
            <a:lvl1pPr marL="0" indent="0" algn="ctr">
              <a:buNone/>
              <a:defRPr/>
            </a:lvl1pPr>
          </a:lstStyle>
          <a:p>
            <a:pPr lvl="0"/>
            <a:r>
              <a:rPr lang="en-US" dirty="0"/>
              <a:t>Click to edit Master text styles</a:t>
            </a:r>
          </a:p>
        </p:txBody>
      </p:sp>
      <p:sp>
        <p:nvSpPr>
          <p:cNvPr id="10" name="Text Placeholder 6"/>
          <p:cNvSpPr>
            <a:spLocks noGrp="1"/>
          </p:cNvSpPr>
          <p:nvPr>
            <p:ph type="body" sz="quarter" idx="16"/>
          </p:nvPr>
        </p:nvSpPr>
        <p:spPr>
          <a:xfrm>
            <a:off x="685800" y="2159000"/>
            <a:ext cx="2152650" cy="1701800"/>
          </a:xfrm>
        </p:spPr>
        <p:txBody>
          <a:bodyPr/>
          <a:lstStyle>
            <a:lvl1pPr marL="0" indent="0" algn="ctr">
              <a:buNone/>
              <a:defRPr/>
            </a:lvl1pPr>
          </a:lstStyle>
          <a:p>
            <a:pPr lvl="0"/>
            <a:r>
              <a:rPr lang="en-US" dirty="0"/>
              <a:t>Click to edit Master text styles</a:t>
            </a:r>
          </a:p>
        </p:txBody>
      </p:sp>
      <p:sp>
        <p:nvSpPr>
          <p:cNvPr id="11" name="Text Placeholder 6"/>
          <p:cNvSpPr>
            <a:spLocks noGrp="1"/>
          </p:cNvSpPr>
          <p:nvPr>
            <p:ph type="body" sz="quarter" idx="17"/>
          </p:nvPr>
        </p:nvSpPr>
        <p:spPr>
          <a:xfrm>
            <a:off x="6457950" y="2159000"/>
            <a:ext cx="2152650" cy="17018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29337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628650" y="5499100"/>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1"/>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Picture Placeholder 6"/>
          <p:cNvSpPr>
            <a:spLocks noGrp="1" noChangeAspect="1"/>
          </p:cNvSpPr>
          <p:nvPr>
            <p:ph type="pic" sz="quarter" idx="15"/>
          </p:nvPr>
        </p:nvSpPr>
        <p:spPr>
          <a:xfrm>
            <a:off x="666750" y="390525"/>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p:spPr>
        <p:txBody>
          <a:bodyPr/>
          <a:lstStyle>
            <a:lvl1pPr marL="0" indent="0">
              <a:buNone/>
              <a:defRPr/>
            </a:lvl1pPr>
          </a:lstStyle>
          <a:p>
            <a:pPr lvl="0"/>
            <a:endParaRPr lang="en-US" dirty="0"/>
          </a:p>
        </p:txBody>
      </p:sp>
      <p:sp>
        <p:nvSpPr>
          <p:cNvPr id="10" name="Text Placeholder 9"/>
          <p:cNvSpPr>
            <a:spLocks noGrp="1"/>
          </p:cNvSpPr>
          <p:nvPr>
            <p:ph type="body" sz="quarter" idx="14"/>
          </p:nvPr>
        </p:nvSpPr>
        <p:spPr>
          <a:xfrm>
            <a:off x="342900" y="2451100"/>
            <a:ext cx="2463800" cy="1752600"/>
          </a:xfrm>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rgbClr val="006F6C"/>
          </a:solidFill>
        </p:spPr>
        <p:txBody>
          <a:bodyPr anchor="ctr">
            <a:normAutofit/>
          </a:bodyPr>
          <a:lstStyle>
            <a:lvl1pPr marL="0" indent="0" algn="l">
              <a:buNone/>
              <a:defRPr sz="2800"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4191000" y="2349500"/>
            <a:ext cx="4646613" cy="367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660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9/13/2019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6" r:id="rId3"/>
    <p:sldLayoutId id="2147483690" r:id="rId4"/>
    <p:sldLayoutId id="2147483685" r:id="rId5"/>
    <p:sldLayoutId id="2147483687" r:id="rId6"/>
    <p:sldLayoutId id="2147483691" r:id="rId7"/>
    <p:sldLayoutId id="2147483689" r:id="rId8"/>
    <p:sldLayoutId id="2147483688" r:id="rId9"/>
    <p:sldLayoutId id="214748368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704" r:id="rId20"/>
    <p:sldLayoutId id="2147483706" r:id="rId21"/>
    <p:sldLayoutId id="2147483707"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p:spPr>
        <p:txBody>
          <a:bodyPr vert="horz" lIns="91440" tIns="45720" rIns="91440" bIns="45720" rtlCol="0" anchor="ctr">
            <a:normAutofit/>
          </a:bodyPr>
          <a:lstStyle/>
          <a:p>
            <a:r>
              <a:rPr lang="en-US" dirty="0"/>
              <a:t>Module 1 Summary</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9/13/2019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xmlns="" id="{3E7ADBC4-B51A-479E-8270-B30105BA06F3}"/>
              </a:ext>
            </a:extLst>
          </p:cNvPr>
          <p:cNvSpPr>
            <a:spLocks noGrp="1"/>
          </p:cNvSpPr>
          <p:nvPr>
            <p:ph type="ctrTitle"/>
          </p:nvPr>
        </p:nvSpPr>
        <p:spPr/>
        <p:txBody>
          <a:bodyPr>
            <a:normAutofit/>
          </a:bodyPr>
          <a:lstStyle/>
          <a:p>
            <a:r>
              <a:rPr lang="en-US" sz="2400" dirty="0">
                <a:solidFill>
                  <a:schemeClr val="bg1"/>
                </a:solidFill>
              </a:rPr>
              <a:t>Unit 2</a:t>
            </a:r>
            <a:br>
              <a:rPr lang="en-US" sz="2400" dirty="0">
                <a:solidFill>
                  <a:schemeClr val="bg1"/>
                </a:solidFill>
              </a:rPr>
            </a:br>
            <a:r>
              <a:rPr lang="en-US" sz="2400" dirty="0">
                <a:solidFill>
                  <a:schemeClr val="bg1"/>
                </a:solidFill>
              </a:rPr>
              <a:t>Research Methods: Thinking Critically With Psychological Science</a:t>
            </a:r>
          </a:p>
        </p:txBody>
      </p:sp>
      <p:pic>
        <p:nvPicPr>
          <p:cNvPr id="6" name="Picture 5" descr="Unit 2&#10;Research Methods: Thinking Critically With Psychological Science">
            <a:extLst>
              <a:ext uri="{FF2B5EF4-FFF2-40B4-BE49-F238E27FC236}">
                <a16:creationId xmlns:a16="http://schemas.microsoft.com/office/drawing/2014/main" xmlns="" id="{F0D9A76D-401E-47E8-9F32-42A8061E824F}"/>
              </a:ext>
            </a:extLst>
          </p:cNvPr>
          <p:cNvPicPr>
            <a:picLocks noChangeAspect="1"/>
          </p:cNvPicPr>
          <p:nvPr/>
        </p:nvPicPr>
        <p:blipFill>
          <a:blip r:embed="rId2"/>
          <a:stretch>
            <a:fillRect/>
          </a:stretch>
        </p:blipFill>
        <p:spPr>
          <a:xfrm>
            <a:off x="0" y="0"/>
            <a:ext cx="9144793" cy="2304488"/>
          </a:xfrm>
          <a:prstGeom prst="rect">
            <a:avLst/>
          </a:prstGeom>
        </p:spPr>
      </p:pic>
      <p:pic>
        <p:nvPicPr>
          <p:cNvPr id="7" name="Picture 6" descr="Module&#10;4. The Need for Psychological Science&#10;5. The Scientific Method and Description&#10;6. Correlation and Experimentation&#10;7. Research Design and Ethics in Psychology&#10;8. Statistical Reasoning in Everyday Life">
            <a:extLst>
              <a:ext uri="{FF2B5EF4-FFF2-40B4-BE49-F238E27FC236}">
                <a16:creationId xmlns:a16="http://schemas.microsoft.com/office/drawing/2014/main" xmlns="" id="{9A66A879-B657-4233-94A7-29E384CAB2E1}"/>
              </a:ext>
            </a:extLst>
          </p:cNvPr>
          <p:cNvPicPr>
            <a:picLocks noChangeAspect="1"/>
          </p:cNvPicPr>
          <p:nvPr/>
        </p:nvPicPr>
        <p:blipFill>
          <a:blip r:embed="rId3"/>
          <a:stretch>
            <a:fillRect/>
          </a:stretch>
        </p:blipFill>
        <p:spPr>
          <a:xfrm>
            <a:off x="786513" y="2304488"/>
            <a:ext cx="2432515" cy="2889754"/>
          </a:xfrm>
          <a:prstGeom prst="rect">
            <a:avLst/>
          </a:prstGeom>
        </p:spPr>
      </p:pic>
      <p:pic>
        <p:nvPicPr>
          <p:cNvPr id="5" name="Picture 4">
            <a:extLst>
              <a:ext uri="{FF2B5EF4-FFF2-40B4-BE49-F238E27FC236}">
                <a16:creationId xmlns:a16="http://schemas.microsoft.com/office/drawing/2014/main" xmlns="" id="{15DFC5E7-FE48-4F58-85BB-E025581D38C0}"/>
              </a:ext>
            </a:extLst>
          </p:cNvPr>
          <p:cNvPicPr>
            <a:picLocks noChangeAspect="1"/>
          </p:cNvPicPr>
          <p:nvPr/>
        </p:nvPicPr>
        <p:blipFill>
          <a:blip r:embed="rId4"/>
          <a:stretch>
            <a:fillRect/>
          </a:stretch>
        </p:blipFill>
        <p:spPr>
          <a:xfrm>
            <a:off x="3438076" y="2516083"/>
            <a:ext cx="5486876" cy="3657917"/>
          </a:xfrm>
          <a:prstGeom prst="rect">
            <a:avLst/>
          </a:prstGeom>
        </p:spPr>
      </p:pic>
      <p:pic>
        <p:nvPicPr>
          <p:cNvPr id="2" name="Picture 1" descr="William Taufic/Corbis Documentary/Getty Images"/>
          <p:cNvPicPr>
            <a:picLocks noChangeAspect="1"/>
          </p:cNvPicPr>
          <p:nvPr/>
        </p:nvPicPr>
        <p:blipFill>
          <a:blip r:embed="rId5"/>
          <a:stretch>
            <a:fillRect/>
          </a:stretch>
        </p:blipFill>
        <p:spPr>
          <a:xfrm>
            <a:off x="8924952" y="4259714"/>
            <a:ext cx="219048" cy="1914286"/>
          </a:xfrm>
          <a:prstGeom prst="rect">
            <a:avLst/>
          </a:prstGeom>
        </p:spPr>
      </p:pic>
    </p:spTree>
    <p:extLst>
      <p:ext uri="{BB962C8B-B14F-4D97-AF65-F5344CB8AC3E}">
        <p14:creationId xmlns:p14="http://schemas.microsoft.com/office/powerpoint/2010/main" val="3601626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5" y="588350"/>
            <a:ext cx="8101584" cy="1325880"/>
          </a:xfrm>
          <a:solidFill>
            <a:srgbClr val="006F6C"/>
          </a:solidFill>
        </p:spPr>
        <p:txBody>
          <a:bodyPr>
            <a:normAutofit/>
          </a:bodyPr>
          <a:lstStyle/>
          <a:p>
            <a:pPr algn="ctr"/>
            <a:r>
              <a:rPr lang="en-US" sz="2800" b="1" dirty="0">
                <a:solidFill>
                  <a:schemeClr val="bg1"/>
                </a:solidFill>
              </a:rPr>
              <a:t>What is an operational definition for </a:t>
            </a:r>
            <a:br>
              <a:rPr lang="en-US" sz="2800" b="1" dirty="0">
                <a:solidFill>
                  <a:schemeClr val="bg1"/>
                </a:solidFill>
              </a:rPr>
            </a:br>
            <a:r>
              <a:rPr lang="en-US" sz="2800" b="1" dirty="0">
                <a:solidFill>
                  <a:schemeClr val="bg1"/>
                </a:solidFill>
              </a:rPr>
              <a:t>our hypothesis?</a:t>
            </a:r>
          </a:p>
        </p:txBody>
      </p:sp>
      <p:sp>
        <p:nvSpPr>
          <p:cNvPr id="3" name="Text Placeholder 2"/>
          <p:cNvSpPr>
            <a:spLocks noGrp="1"/>
          </p:cNvSpPr>
          <p:nvPr>
            <p:ph type="body" sz="quarter" idx="14"/>
          </p:nvPr>
        </p:nvSpPr>
        <p:spPr>
          <a:xfrm>
            <a:off x="628650" y="2309020"/>
            <a:ext cx="2400300" cy="2023664"/>
          </a:xfrm>
          <a:solidFill>
            <a:srgbClr val="E7D9B1"/>
          </a:solidFill>
          <a:ln w="76200">
            <a:solidFill>
              <a:srgbClr val="006F6C"/>
            </a:solidFill>
          </a:ln>
        </p:spPr>
        <p:txBody>
          <a:bodyPr>
            <a:noAutofit/>
          </a:bodyPr>
          <a:lstStyle/>
          <a:p>
            <a:r>
              <a:rPr lang="en-US" sz="2400" b="1" i="1" dirty="0"/>
              <a:t>sleep deprived</a:t>
            </a:r>
          </a:p>
        </p:txBody>
      </p:sp>
      <p:sp>
        <p:nvSpPr>
          <p:cNvPr id="5" name="Text Placeholder 4"/>
          <p:cNvSpPr>
            <a:spLocks noGrp="1"/>
          </p:cNvSpPr>
          <p:nvPr>
            <p:ph type="body" sz="quarter" idx="17"/>
          </p:nvPr>
        </p:nvSpPr>
        <p:spPr>
          <a:xfrm>
            <a:off x="3822700" y="2309020"/>
            <a:ext cx="4692650" cy="2023664"/>
          </a:xfrm>
          <a:solidFill>
            <a:srgbClr val="E7D9B1"/>
          </a:solidFill>
          <a:ln w="76200">
            <a:solidFill>
              <a:srgbClr val="006F6C"/>
            </a:solidFill>
          </a:ln>
        </p:spPr>
        <p:txBody>
          <a:bodyPr anchor="ctr">
            <a:normAutofit/>
          </a:bodyPr>
          <a:lstStyle/>
          <a:p>
            <a:pPr>
              <a:lnSpc>
                <a:spcPct val="100000"/>
              </a:lnSpc>
              <a:spcBef>
                <a:spcPts val="0"/>
              </a:spcBef>
            </a:pPr>
            <a:r>
              <a:rPr lang="en-US" sz="2400" dirty="0"/>
              <a:t>We’ll define that as 2 fewer </a:t>
            </a:r>
          </a:p>
          <a:p>
            <a:pPr>
              <a:lnSpc>
                <a:spcPct val="100000"/>
              </a:lnSpc>
              <a:spcBef>
                <a:spcPts val="0"/>
              </a:spcBef>
            </a:pPr>
            <a:r>
              <a:rPr lang="en-US" sz="2400" dirty="0"/>
              <a:t>hours than the subject’s normal </a:t>
            </a:r>
          </a:p>
          <a:p>
            <a:pPr>
              <a:lnSpc>
                <a:spcPct val="100000"/>
              </a:lnSpc>
              <a:spcBef>
                <a:spcPts val="0"/>
              </a:spcBef>
            </a:pPr>
            <a:r>
              <a:rPr lang="en-US" sz="2400" dirty="0"/>
              <a:t>amount of sleep.</a:t>
            </a:r>
          </a:p>
        </p:txBody>
      </p:sp>
      <p:sp>
        <p:nvSpPr>
          <p:cNvPr id="4" name="Text Placeholder 3"/>
          <p:cNvSpPr>
            <a:spLocks noGrp="1"/>
          </p:cNvSpPr>
          <p:nvPr>
            <p:ph type="body" sz="quarter" idx="15"/>
          </p:nvPr>
        </p:nvSpPr>
        <p:spPr>
          <a:xfrm>
            <a:off x="628650" y="4598391"/>
            <a:ext cx="2400300" cy="1510308"/>
          </a:xfrm>
          <a:solidFill>
            <a:srgbClr val="E7D9B1"/>
          </a:solidFill>
          <a:ln w="76200">
            <a:solidFill>
              <a:srgbClr val="006F6C"/>
            </a:solidFill>
          </a:ln>
        </p:spPr>
        <p:txBody>
          <a:bodyPr>
            <a:normAutofit/>
          </a:bodyPr>
          <a:lstStyle/>
          <a:p>
            <a:r>
              <a:rPr lang="en-US" sz="2400" b="1" i="1" dirty="0"/>
              <a:t>remember less</a:t>
            </a:r>
          </a:p>
        </p:txBody>
      </p:sp>
      <p:sp>
        <p:nvSpPr>
          <p:cNvPr id="6" name="Text Placeholder 5"/>
          <p:cNvSpPr>
            <a:spLocks noGrp="1"/>
          </p:cNvSpPr>
          <p:nvPr>
            <p:ph type="body" sz="quarter" idx="18"/>
          </p:nvPr>
        </p:nvSpPr>
        <p:spPr>
          <a:xfrm>
            <a:off x="3822700" y="4598391"/>
            <a:ext cx="4692650" cy="1510308"/>
          </a:xfrm>
          <a:solidFill>
            <a:srgbClr val="E7D9B1"/>
          </a:solidFill>
          <a:ln w="76200">
            <a:solidFill>
              <a:srgbClr val="006F6C"/>
            </a:solidFill>
          </a:ln>
        </p:spPr>
        <p:txBody>
          <a:bodyPr anchor="ctr">
            <a:normAutofit/>
          </a:bodyPr>
          <a:lstStyle/>
          <a:p>
            <a:r>
              <a:rPr lang="en-US" sz="2400" dirty="0"/>
              <a:t>We can compare the number of words correctly recalled after a normal night of sleep with that of a shortened sleep night.</a:t>
            </a:r>
            <a:endParaRPr lang="en-US" sz="2400" i="1" dirty="0"/>
          </a:p>
        </p:txBody>
      </p:sp>
    </p:spTree>
    <p:extLst>
      <p:ext uri="{BB962C8B-B14F-4D97-AF65-F5344CB8AC3E}">
        <p14:creationId xmlns:p14="http://schemas.microsoft.com/office/powerpoint/2010/main" val="246776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653B28BA-CBB3-461A-864E-3968BA51D19F}"/>
              </a:ext>
            </a:extLst>
          </p:cNvPr>
          <p:cNvSpPr>
            <a:spLocks noGrp="1"/>
          </p:cNvSpPr>
          <p:nvPr>
            <p:ph type="title"/>
          </p:nvPr>
        </p:nvSpPr>
        <p:spPr>
          <a:solidFill>
            <a:srgbClr val="006F6C"/>
          </a:solidFill>
        </p:spPr>
        <p:txBody>
          <a:bodyPr>
            <a:normAutofit/>
          </a:bodyPr>
          <a:lstStyle/>
          <a:p>
            <a:pPr algn="ctr"/>
            <a:r>
              <a:rPr lang="en-US" b="1" dirty="0">
                <a:solidFill>
                  <a:schemeClr val="bg1"/>
                </a:solidFill>
              </a:rPr>
              <a:t>How can we test hypotheses and </a:t>
            </a:r>
            <a:br>
              <a:rPr lang="en-US" b="1" dirty="0">
                <a:solidFill>
                  <a:schemeClr val="bg1"/>
                </a:solidFill>
              </a:rPr>
            </a:br>
            <a:r>
              <a:rPr lang="en-US" b="1" dirty="0">
                <a:solidFill>
                  <a:schemeClr val="bg1"/>
                </a:solidFill>
              </a:rPr>
              <a:t>refine theories?</a:t>
            </a:r>
            <a:endParaRPr lang="en-US" dirty="0">
              <a:solidFill>
                <a:schemeClr val="bg1"/>
              </a:solidFill>
            </a:endParaRPr>
          </a:p>
        </p:txBody>
      </p:sp>
      <p:sp>
        <p:nvSpPr>
          <p:cNvPr id="3" name="Text Placeholder 2"/>
          <p:cNvSpPr>
            <a:spLocks noGrp="1"/>
          </p:cNvSpPr>
          <p:nvPr>
            <p:ph type="body" sz="quarter" idx="4294967295"/>
          </p:nvPr>
        </p:nvSpPr>
        <p:spPr>
          <a:xfrm>
            <a:off x="628650" y="2239963"/>
            <a:ext cx="7886700" cy="739775"/>
          </a:xfrm>
          <a:solidFill>
            <a:srgbClr val="E7D9B1"/>
          </a:solidFill>
          <a:ln w="76200">
            <a:solidFill>
              <a:srgbClr val="006F6C"/>
            </a:solidFill>
          </a:ln>
        </p:spPr>
        <p:txBody>
          <a:bodyPr anchor="ctr">
            <a:normAutofit/>
          </a:bodyPr>
          <a:lstStyle/>
          <a:p>
            <a:pPr marL="0" indent="0" algn="ctr">
              <a:buNone/>
            </a:pPr>
            <a:r>
              <a:rPr lang="en-US" sz="2600" dirty="0"/>
              <a:t>descriptive methods</a:t>
            </a:r>
          </a:p>
        </p:txBody>
      </p:sp>
      <p:sp>
        <p:nvSpPr>
          <p:cNvPr id="4" name="Text Placeholder 3"/>
          <p:cNvSpPr>
            <a:spLocks noGrp="1"/>
          </p:cNvSpPr>
          <p:nvPr>
            <p:ph type="body" sz="quarter" idx="4294967295"/>
          </p:nvPr>
        </p:nvSpPr>
        <p:spPr>
          <a:xfrm>
            <a:off x="628650" y="3481388"/>
            <a:ext cx="7886700" cy="741362"/>
          </a:xfrm>
          <a:solidFill>
            <a:srgbClr val="E7D9B1"/>
          </a:solidFill>
          <a:ln w="76200">
            <a:solidFill>
              <a:srgbClr val="006F6C"/>
            </a:solidFill>
          </a:ln>
        </p:spPr>
        <p:txBody>
          <a:bodyPr anchor="ctr">
            <a:normAutofit/>
          </a:bodyPr>
          <a:lstStyle/>
          <a:p>
            <a:pPr marL="0" indent="0" algn="ctr">
              <a:buNone/>
            </a:pPr>
            <a:r>
              <a:rPr lang="en-US" sz="2600" dirty="0"/>
              <a:t>correlational methods</a:t>
            </a:r>
          </a:p>
        </p:txBody>
      </p:sp>
      <p:sp>
        <p:nvSpPr>
          <p:cNvPr id="5" name="Text Placeholder 4"/>
          <p:cNvSpPr>
            <a:spLocks noGrp="1"/>
          </p:cNvSpPr>
          <p:nvPr>
            <p:ph type="body" sz="quarter" idx="4294967295"/>
          </p:nvPr>
        </p:nvSpPr>
        <p:spPr>
          <a:xfrm>
            <a:off x="628650" y="4724400"/>
            <a:ext cx="7886700" cy="741363"/>
          </a:xfrm>
          <a:solidFill>
            <a:srgbClr val="E7D9B1"/>
          </a:solidFill>
          <a:ln w="76200">
            <a:solidFill>
              <a:srgbClr val="006F6C"/>
            </a:solidFill>
          </a:ln>
        </p:spPr>
        <p:txBody>
          <a:bodyPr anchor="ctr">
            <a:normAutofit/>
          </a:bodyPr>
          <a:lstStyle/>
          <a:p>
            <a:pPr marL="0" indent="0" algn="ctr">
              <a:buNone/>
            </a:pPr>
            <a:r>
              <a:rPr lang="en-US" sz="2600" dirty="0"/>
              <a:t>experimental methods</a:t>
            </a:r>
          </a:p>
        </p:txBody>
      </p:sp>
    </p:spTree>
    <p:extLst>
      <p:ext uri="{BB962C8B-B14F-4D97-AF65-F5344CB8AC3E}">
        <p14:creationId xmlns:p14="http://schemas.microsoft.com/office/powerpoint/2010/main" val="60172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9644893-5AEF-40E2-8109-162B0700A2D6}"/>
              </a:ext>
            </a:extLst>
          </p:cNvPr>
          <p:cNvSpPr>
            <a:spLocks noGrp="1"/>
          </p:cNvSpPr>
          <p:nvPr>
            <p:ph type="title"/>
          </p:nvPr>
        </p:nvSpPr>
        <p:spPr>
          <a:solidFill>
            <a:srgbClr val="006F6C"/>
          </a:solidFill>
        </p:spPr>
        <p:txBody>
          <a:bodyPr/>
          <a:lstStyle/>
          <a:p>
            <a:pPr algn="ctr"/>
            <a:r>
              <a:rPr lang="en-US" b="1" dirty="0">
                <a:solidFill>
                  <a:schemeClr val="bg1"/>
                </a:solidFill>
              </a:rPr>
              <a:t>What are three descriptive methods?</a:t>
            </a:r>
            <a:endParaRPr lang="en-US" dirty="0">
              <a:solidFill>
                <a:schemeClr val="bg1"/>
              </a:solidFill>
            </a:endParaRPr>
          </a:p>
        </p:txBody>
      </p:sp>
      <p:sp>
        <p:nvSpPr>
          <p:cNvPr id="3" name="Text Placeholder 2"/>
          <p:cNvSpPr>
            <a:spLocks noGrp="1"/>
          </p:cNvSpPr>
          <p:nvPr>
            <p:ph type="body" sz="quarter" idx="4294967295"/>
          </p:nvPr>
        </p:nvSpPr>
        <p:spPr>
          <a:xfrm>
            <a:off x="628650" y="2238375"/>
            <a:ext cx="7886700" cy="739775"/>
          </a:xfrm>
          <a:solidFill>
            <a:srgbClr val="E7D9B1"/>
          </a:solidFill>
          <a:ln w="76200">
            <a:solidFill>
              <a:srgbClr val="006F6C"/>
            </a:solidFill>
          </a:ln>
        </p:spPr>
        <p:txBody>
          <a:bodyPr anchor="ctr">
            <a:normAutofit/>
          </a:bodyPr>
          <a:lstStyle/>
          <a:p>
            <a:pPr marL="0" indent="0" algn="ctr">
              <a:buNone/>
            </a:pPr>
            <a:r>
              <a:rPr lang="en-US" sz="2600" dirty="0"/>
              <a:t>case studies</a:t>
            </a:r>
          </a:p>
        </p:txBody>
      </p:sp>
      <p:sp>
        <p:nvSpPr>
          <p:cNvPr id="4" name="Text Placeholder 3"/>
          <p:cNvSpPr>
            <a:spLocks noGrp="1"/>
          </p:cNvSpPr>
          <p:nvPr>
            <p:ph type="body" sz="quarter" idx="4294967295"/>
          </p:nvPr>
        </p:nvSpPr>
        <p:spPr>
          <a:xfrm>
            <a:off x="628650" y="3481388"/>
            <a:ext cx="7886700" cy="741362"/>
          </a:xfrm>
          <a:solidFill>
            <a:srgbClr val="E7D9B1"/>
          </a:solidFill>
          <a:ln w="76200">
            <a:solidFill>
              <a:srgbClr val="006F6C"/>
            </a:solidFill>
          </a:ln>
        </p:spPr>
        <p:txBody>
          <a:bodyPr anchor="ctr">
            <a:normAutofit/>
          </a:bodyPr>
          <a:lstStyle/>
          <a:p>
            <a:pPr marL="0" indent="0" algn="ctr">
              <a:buNone/>
            </a:pPr>
            <a:r>
              <a:rPr lang="en-US" sz="2600" dirty="0"/>
              <a:t>naturalistic observation</a:t>
            </a:r>
          </a:p>
        </p:txBody>
      </p:sp>
      <p:sp>
        <p:nvSpPr>
          <p:cNvPr id="5" name="Text Placeholder 4"/>
          <p:cNvSpPr>
            <a:spLocks noGrp="1"/>
          </p:cNvSpPr>
          <p:nvPr>
            <p:ph type="body" sz="quarter" idx="4294967295"/>
          </p:nvPr>
        </p:nvSpPr>
        <p:spPr>
          <a:xfrm>
            <a:off x="628650" y="4724400"/>
            <a:ext cx="7886700" cy="741363"/>
          </a:xfrm>
          <a:solidFill>
            <a:srgbClr val="E7D9B1"/>
          </a:solidFill>
          <a:ln w="76200">
            <a:solidFill>
              <a:srgbClr val="006F6C"/>
            </a:solidFill>
          </a:ln>
        </p:spPr>
        <p:txBody>
          <a:bodyPr anchor="ctr">
            <a:normAutofit/>
          </a:bodyPr>
          <a:lstStyle/>
          <a:p>
            <a:pPr marL="0" indent="0" algn="ctr">
              <a:buNone/>
            </a:pPr>
            <a:r>
              <a:rPr lang="en-US" sz="2600" dirty="0"/>
              <a:t>surveys and interviews</a:t>
            </a:r>
          </a:p>
        </p:txBody>
      </p:sp>
    </p:spTree>
    <p:extLst>
      <p:ext uri="{BB962C8B-B14F-4D97-AF65-F5344CB8AC3E}">
        <p14:creationId xmlns:p14="http://schemas.microsoft.com/office/powerpoint/2010/main" val="155959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7145"/>
            <a:ext cx="7886700" cy="1325563"/>
          </a:xfrm>
          <a:solidFill>
            <a:srgbClr val="006F6C"/>
          </a:solidFill>
        </p:spPr>
        <p:txBody>
          <a:bodyPr/>
          <a:lstStyle/>
          <a:p>
            <a:pPr algn="ctr"/>
            <a:r>
              <a:rPr lang="en-US" sz="2800" b="1" dirty="0">
                <a:solidFill>
                  <a:schemeClr val="bg1"/>
                </a:solidFill>
              </a:rPr>
              <a:t>What is a </a:t>
            </a:r>
            <a:r>
              <a:rPr lang="en-US" sz="2800" b="1" dirty="0" smtClean="0">
                <a:solidFill>
                  <a:schemeClr val="bg1"/>
                </a:solidFill>
              </a:rPr>
              <a:t>____________?</a:t>
            </a:r>
            <a:endParaRPr lang="en-US" sz="2800" b="1" dirty="0">
              <a:solidFill>
                <a:schemeClr val="bg1"/>
              </a:solidFill>
            </a:endParaRPr>
          </a:p>
        </p:txBody>
      </p:sp>
      <p:sp>
        <p:nvSpPr>
          <p:cNvPr id="3" name="TextBox 2"/>
          <p:cNvSpPr txBox="1"/>
          <p:nvPr/>
        </p:nvSpPr>
        <p:spPr>
          <a:xfrm>
            <a:off x="628650" y="2396862"/>
            <a:ext cx="7886700" cy="2492990"/>
          </a:xfrm>
          <a:prstGeom prst="rect">
            <a:avLst/>
          </a:prstGeom>
          <a:solidFill>
            <a:srgbClr val="E7D9B1"/>
          </a:solidFill>
          <a:ln w="76200">
            <a:solidFill>
              <a:srgbClr val="006F6C"/>
            </a:solidFill>
          </a:ln>
        </p:spPr>
        <p:txBody>
          <a:bodyPr wrap="square" rtlCol="0" anchor="ctr">
            <a:spAutoFit/>
          </a:bodyPr>
          <a:lstStyle/>
          <a:p>
            <a:pPr algn="ctr"/>
            <a:r>
              <a:rPr lang="en-US" sz="2600" dirty="0"/>
              <a:t>A descriptive technique </a:t>
            </a:r>
          </a:p>
          <a:p>
            <a:pPr algn="ctr"/>
            <a:r>
              <a:rPr lang="en-US" sz="2600" dirty="0"/>
              <a:t>in which one individual</a:t>
            </a:r>
          </a:p>
          <a:p>
            <a:pPr algn="ctr"/>
            <a:r>
              <a:rPr lang="en-US" sz="2600" dirty="0"/>
              <a:t>or group is studied in depth </a:t>
            </a:r>
          </a:p>
          <a:p>
            <a:pPr algn="ctr"/>
            <a:r>
              <a:rPr lang="en-US" sz="2600" dirty="0"/>
              <a:t>in the hope </a:t>
            </a:r>
          </a:p>
          <a:p>
            <a:pPr algn="ctr"/>
            <a:r>
              <a:rPr lang="en-US" sz="2600" dirty="0"/>
              <a:t>of revealing universal</a:t>
            </a:r>
          </a:p>
          <a:p>
            <a:pPr algn="ctr"/>
            <a:r>
              <a:rPr lang="en-US" sz="2600" dirty="0"/>
              <a:t>principles.</a:t>
            </a:r>
          </a:p>
        </p:txBody>
      </p:sp>
    </p:spTree>
    <p:extLst>
      <p:ext uri="{BB962C8B-B14F-4D97-AF65-F5344CB8AC3E}">
        <p14:creationId xmlns:p14="http://schemas.microsoft.com/office/powerpoint/2010/main" val="387221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58" y="458515"/>
            <a:ext cx="8101584" cy="1325563"/>
          </a:xfrm>
          <a:solidFill>
            <a:srgbClr val="006F6C"/>
          </a:solidFill>
        </p:spPr>
        <p:txBody>
          <a:bodyPr>
            <a:normAutofit/>
          </a:bodyPr>
          <a:lstStyle/>
          <a:p>
            <a:pPr algn="ctr"/>
            <a:r>
              <a:rPr lang="en-US" sz="2800" b="1" dirty="0">
                <a:solidFill>
                  <a:schemeClr val="bg1"/>
                </a:solidFill>
              </a:rPr>
              <a:t>What are the strengths and limitations </a:t>
            </a:r>
            <a:br>
              <a:rPr lang="en-US" sz="2800" b="1" dirty="0">
                <a:solidFill>
                  <a:schemeClr val="bg1"/>
                </a:solidFill>
              </a:rPr>
            </a:br>
            <a:r>
              <a:rPr lang="en-US" sz="2800" b="1" dirty="0">
                <a:solidFill>
                  <a:schemeClr val="bg1"/>
                </a:solidFill>
              </a:rPr>
              <a:t>of the case study method?</a:t>
            </a:r>
          </a:p>
        </p:txBody>
      </p:sp>
      <p:sp>
        <p:nvSpPr>
          <p:cNvPr id="3" name="Text Placeholder 2"/>
          <p:cNvSpPr>
            <a:spLocks noGrp="1"/>
          </p:cNvSpPr>
          <p:nvPr>
            <p:ph type="body" idx="1"/>
          </p:nvPr>
        </p:nvSpPr>
        <p:spPr>
          <a:xfrm>
            <a:off x="629841" y="1916990"/>
            <a:ext cx="3868340" cy="823912"/>
          </a:xfrm>
          <a:solidFill>
            <a:srgbClr val="E7D9B1"/>
          </a:solidFill>
          <a:ln w="76200">
            <a:solidFill>
              <a:srgbClr val="006F6C"/>
            </a:solidFill>
          </a:ln>
        </p:spPr>
        <p:txBody>
          <a:bodyPr anchor="ctr">
            <a:noAutofit/>
          </a:bodyPr>
          <a:lstStyle/>
          <a:p>
            <a:pPr algn="ctr"/>
            <a:r>
              <a:rPr lang="en-US" sz="2600" b="0" dirty="0"/>
              <a:t>strengths</a:t>
            </a:r>
          </a:p>
        </p:txBody>
      </p:sp>
      <p:sp>
        <p:nvSpPr>
          <p:cNvPr id="4" name="Content Placeholder 3"/>
          <p:cNvSpPr>
            <a:spLocks noGrp="1"/>
          </p:cNvSpPr>
          <p:nvPr>
            <p:ph sz="half" idx="2"/>
          </p:nvPr>
        </p:nvSpPr>
        <p:spPr>
          <a:xfrm>
            <a:off x="629842" y="3006725"/>
            <a:ext cx="3868340" cy="3182937"/>
          </a:xfrm>
          <a:solidFill>
            <a:srgbClr val="E7D9B1"/>
          </a:solidFill>
          <a:ln w="76200">
            <a:solidFill>
              <a:srgbClr val="006F6C"/>
            </a:solidFill>
          </a:ln>
        </p:spPr>
        <p:txBody>
          <a:bodyPr anchor="ctr">
            <a:normAutofit/>
          </a:bodyPr>
          <a:lstStyle/>
          <a:p>
            <a:pPr algn="ctr">
              <a:lnSpc>
                <a:spcPct val="100000"/>
              </a:lnSpc>
              <a:spcBef>
                <a:spcPts val="0"/>
              </a:spcBef>
              <a:buFont typeface="Wingdings" panose="05000000000000000000" pitchFamily="2" charset="2"/>
              <a:buChar char="§"/>
            </a:pPr>
            <a:r>
              <a:rPr lang="en-US" sz="2400" dirty="0"/>
              <a:t>Allow for </a:t>
            </a:r>
            <a:r>
              <a:rPr lang="en-US" sz="2400" dirty="0" smtClean="0"/>
              <a:t>_______</a:t>
            </a:r>
            <a:r>
              <a:rPr lang="en-US" sz="2400" dirty="0" smtClean="0"/>
              <a:t> </a:t>
            </a:r>
            <a:r>
              <a:rPr lang="en-US" sz="2400" dirty="0"/>
              <a:t>of rare or unusual behavior.</a:t>
            </a:r>
          </a:p>
          <a:p>
            <a:pPr marL="0" indent="0" algn="ctr">
              <a:lnSpc>
                <a:spcPct val="100000"/>
              </a:lnSpc>
              <a:spcBef>
                <a:spcPts val="0"/>
              </a:spcBef>
              <a:buNone/>
            </a:pPr>
            <a:endParaRPr lang="en-US" sz="2400" dirty="0"/>
          </a:p>
          <a:p>
            <a:pPr algn="ctr">
              <a:lnSpc>
                <a:spcPct val="100000"/>
              </a:lnSpc>
              <a:spcBef>
                <a:spcPts val="0"/>
              </a:spcBef>
              <a:buFont typeface="Wingdings" panose="05000000000000000000" pitchFamily="2" charset="2"/>
              <a:buChar char="§"/>
            </a:pPr>
            <a:r>
              <a:rPr lang="en-US" sz="2400" dirty="0"/>
              <a:t>Provide a </a:t>
            </a:r>
            <a:r>
              <a:rPr lang="en-US" sz="2400" dirty="0" smtClean="0"/>
              <a:t>___________of </a:t>
            </a:r>
            <a:r>
              <a:rPr lang="en-US" sz="2400" dirty="0"/>
              <a:t>qualitative data.</a:t>
            </a:r>
          </a:p>
          <a:p>
            <a:pPr algn="ctr">
              <a:lnSpc>
                <a:spcPct val="100000"/>
              </a:lnSpc>
              <a:spcBef>
                <a:spcPts val="0"/>
              </a:spcBef>
              <a:buFont typeface="Wingdings" panose="05000000000000000000" pitchFamily="2" charset="2"/>
              <a:buChar char="§"/>
            </a:pPr>
            <a:endParaRPr lang="en-US" sz="2400" dirty="0"/>
          </a:p>
          <a:p>
            <a:pPr algn="ctr">
              <a:lnSpc>
                <a:spcPct val="100000"/>
              </a:lnSpc>
              <a:spcBef>
                <a:spcPts val="0"/>
              </a:spcBef>
              <a:buFont typeface="Wingdings" panose="05000000000000000000" pitchFamily="2" charset="2"/>
              <a:buChar char="§"/>
            </a:pPr>
            <a:r>
              <a:rPr lang="en-US" sz="2400" dirty="0"/>
              <a:t>Suggest directions </a:t>
            </a:r>
          </a:p>
          <a:p>
            <a:pPr marL="0" indent="0" algn="ctr">
              <a:lnSpc>
                <a:spcPct val="100000"/>
              </a:lnSpc>
              <a:spcBef>
                <a:spcPts val="0"/>
              </a:spcBef>
              <a:buNone/>
            </a:pPr>
            <a:r>
              <a:rPr lang="en-US" sz="2400" dirty="0"/>
              <a:t>for further study.</a:t>
            </a:r>
          </a:p>
        </p:txBody>
      </p:sp>
      <p:sp>
        <p:nvSpPr>
          <p:cNvPr id="5" name="Text Placeholder 4"/>
          <p:cNvSpPr>
            <a:spLocks noGrp="1"/>
          </p:cNvSpPr>
          <p:nvPr>
            <p:ph type="body" sz="quarter" idx="3"/>
          </p:nvPr>
        </p:nvSpPr>
        <p:spPr>
          <a:xfrm>
            <a:off x="4629150" y="1916990"/>
            <a:ext cx="3887391" cy="823912"/>
          </a:xfrm>
          <a:solidFill>
            <a:srgbClr val="E7D9B1"/>
          </a:solidFill>
          <a:ln w="76200">
            <a:solidFill>
              <a:srgbClr val="006F6C"/>
            </a:solidFill>
          </a:ln>
        </p:spPr>
        <p:txBody>
          <a:bodyPr anchor="ctr">
            <a:normAutofit/>
          </a:bodyPr>
          <a:lstStyle/>
          <a:p>
            <a:pPr algn="ctr"/>
            <a:r>
              <a:rPr lang="en-US" sz="2600" b="0" dirty="0"/>
              <a:t>limitations</a:t>
            </a:r>
            <a:endParaRPr lang="en-US" sz="2400" b="0" dirty="0"/>
          </a:p>
        </p:txBody>
      </p:sp>
      <p:sp>
        <p:nvSpPr>
          <p:cNvPr id="6" name="Content Placeholder 5"/>
          <p:cNvSpPr>
            <a:spLocks noGrp="1"/>
          </p:cNvSpPr>
          <p:nvPr>
            <p:ph sz="quarter" idx="4"/>
          </p:nvPr>
        </p:nvSpPr>
        <p:spPr>
          <a:xfrm>
            <a:off x="4629150" y="3006725"/>
            <a:ext cx="3887391" cy="3182938"/>
          </a:xfrm>
          <a:solidFill>
            <a:srgbClr val="E7D9B1"/>
          </a:solidFill>
          <a:ln w="76200">
            <a:solidFill>
              <a:srgbClr val="006F6C"/>
            </a:solidFill>
          </a:ln>
        </p:spPr>
        <p:txBody>
          <a:bodyPr anchor="ctr">
            <a:normAutofit lnSpcReduction="10000"/>
          </a:bodyPr>
          <a:lstStyle/>
          <a:p>
            <a:pPr algn="ctr">
              <a:lnSpc>
                <a:spcPct val="100000"/>
              </a:lnSpc>
              <a:spcBef>
                <a:spcPts val="0"/>
              </a:spcBef>
              <a:buFont typeface="Wingdings" panose="05000000000000000000" pitchFamily="2" charset="2"/>
              <a:buChar char="§"/>
            </a:pPr>
            <a:r>
              <a:rPr lang="en-US" sz="2400" dirty="0"/>
              <a:t>Atypical case studies can be misleading.</a:t>
            </a:r>
          </a:p>
          <a:p>
            <a:pPr marL="0" indent="0" algn="ctr">
              <a:lnSpc>
                <a:spcPct val="100000"/>
              </a:lnSpc>
              <a:spcBef>
                <a:spcPts val="0"/>
              </a:spcBef>
              <a:buNone/>
            </a:pPr>
            <a:endParaRPr lang="en-US" sz="2400" dirty="0"/>
          </a:p>
          <a:p>
            <a:pPr algn="ctr">
              <a:lnSpc>
                <a:spcPct val="100000"/>
              </a:lnSpc>
              <a:spcBef>
                <a:spcPts val="0"/>
              </a:spcBef>
              <a:buFont typeface="Wingdings" panose="05000000000000000000" pitchFamily="2" charset="2"/>
              <a:buChar char="§"/>
            </a:pPr>
            <a:r>
              <a:rPr lang="en-US" sz="2400" dirty="0"/>
              <a:t>Results from one study may not be generalizable to the larger group.</a:t>
            </a:r>
          </a:p>
          <a:p>
            <a:pPr marL="0" indent="0" algn="ctr">
              <a:lnSpc>
                <a:spcPct val="100000"/>
              </a:lnSpc>
              <a:spcBef>
                <a:spcPts val="0"/>
              </a:spcBef>
              <a:buNone/>
            </a:pPr>
            <a:endParaRPr lang="en-US" sz="2400" dirty="0"/>
          </a:p>
          <a:p>
            <a:pPr algn="ctr">
              <a:lnSpc>
                <a:spcPct val="100000"/>
              </a:lnSpc>
              <a:spcBef>
                <a:spcPts val="0"/>
              </a:spcBef>
              <a:buFont typeface="Wingdings" panose="05000000000000000000" pitchFamily="2" charset="2"/>
              <a:buChar char="§"/>
            </a:pPr>
            <a:r>
              <a:rPr lang="en-US" sz="2400" dirty="0" smtClean="0"/>
              <a:t>_________ </a:t>
            </a:r>
            <a:r>
              <a:rPr lang="en-US" sz="2400" dirty="0"/>
              <a:t>determine cause and effect.</a:t>
            </a:r>
          </a:p>
        </p:txBody>
      </p:sp>
    </p:spTree>
    <p:extLst>
      <p:ext uri="{BB962C8B-B14F-4D97-AF65-F5344CB8AC3E}">
        <p14:creationId xmlns:p14="http://schemas.microsoft.com/office/powerpoint/2010/main" val="4150980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7145"/>
            <a:ext cx="7886700" cy="1325563"/>
          </a:xfrm>
          <a:solidFill>
            <a:srgbClr val="006F6C"/>
          </a:solidFill>
        </p:spPr>
        <p:txBody>
          <a:bodyPr/>
          <a:lstStyle/>
          <a:p>
            <a:pPr algn="ctr"/>
            <a:r>
              <a:rPr lang="en-US" sz="2800" b="1" dirty="0">
                <a:solidFill>
                  <a:schemeClr val="bg1"/>
                </a:solidFill>
              </a:rPr>
              <a:t>What is </a:t>
            </a:r>
            <a:r>
              <a:rPr lang="en-US" sz="2800" b="1" dirty="0" smtClean="0">
                <a:solidFill>
                  <a:schemeClr val="bg1"/>
                </a:solidFill>
              </a:rPr>
              <a:t>__________________?</a:t>
            </a:r>
            <a:endParaRPr lang="en-US" sz="2800" b="1" dirty="0">
              <a:solidFill>
                <a:schemeClr val="bg1"/>
              </a:solidFill>
            </a:endParaRPr>
          </a:p>
        </p:txBody>
      </p:sp>
      <p:sp>
        <p:nvSpPr>
          <p:cNvPr id="3" name="TextBox 2"/>
          <p:cNvSpPr txBox="1"/>
          <p:nvPr/>
        </p:nvSpPr>
        <p:spPr>
          <a:xfrm>
            <a:off x="628650" y="2596917"/>
            <a:ext cx="7886700" cy="2092881"/>
          </a:xfrm>
          <a:prstGeom prst="rect">
            <a:avLst/>
          </a:prstGeom>
          <a:solidFill>
            <a:srgbClr val="E7D9B1"/>
          </a:solidFill>
          <a:ln w="76200">
            <a:solidFill>
              <a:srgbClr val="006F6C"/>
            </a:solidFill>
          </a:ln>
        </p:spPr>
        <p:txBody>
          <a:bodyPr wrap="square" rtlCol="0" anchor="ctr">
            <a:spAutoFit/>
          </a:bodyPr>
          <a:lstStyle/>
          <a:p>
            <a:pPr algn="ctr"/>
            <a:r>
              <a:rPr lang="en-US" sz="2600" dirty="0"/>
              <a:t>A descriptive technique of observing</a:t>
            </a:r>
          </a:p>
          <a:p>
            <a:pPr algn="ctr"/>
            <a:r>
              <a:rPr lang="en-US" sz="2600" dirty="0"/>
              <a:t>and recording behavior in</a:t>
            </a:r>
          </a:p>
          <a:p>
            <a:pPr algn="ctr"/>
            <a:r>
              <a:rPr lang="en-US" sz="2600" dirty="0"/>
              <a:t>naturally occurring situations</a:t>
            </a:r>
          </a:p>
          <a:p>
            <a:pPr algn="ctr"/>
            <a:r>
              <a:rPr lang="en-US" sz="2600" dirty="0"/>
              <a:t>without trying to manipulate or</a:t>
            </a:r>
          </a:p>
          <a:p>
            <a:pPr algn="ctr"/>
            <a:r>
              <a:rPr lang="en-US" sz="2600" dirty="0"/>
              <a:t>control the situation.</a:t>
            </a:r>
          </a:p>
        </p:txBody>
      </p:sp>
    </p:spTree>
    <p:extLst>
      <p:ext uri="{BB962C8B-B14F-4D97-AF65-F5344CB8AC3E}">
        <p14:creationId xmlns:p14="http://schemas.microsoft.com/office/powerpoint/2010/main" val="1180413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58" y="458515"/>
            <a:ext cx="8101584" cy="1325563"/>
          </a:xfrm>
          <a:solidFill>
            <a:srgbClr val="006F6C"/>
          </a:solidFill>
        </p:spPr>
        <p:txBody>
          <a:bodyPr>
            <a:normAutofit/>
          </a:bodyPr>
          <a:lstStyle/>
          <a:p>
            <a:pPr algn="ctr"/>
            <a:r>
              <a:rPr lang="en-US" sz="2800" b="1" dirty="0">
                <a:solidFill>
                  <a:schemeClr val="bg1"/>
                </a:solidFill>
              </a:rPr>
              <a:t>What are the strengths and limitations </a:t>
            </a:r>
            <a:br>
              <a:rPr lang="en-US" sz="2800" b="1" dirty="0">
                <a:solidFill>
                  <a:schemeClr val="bg1"/>
                </a:solidFill>
              </a:rPr>
            </a:br>
            <a:r>
              <a:rPr lang="en-US" sz="2800" b="1" dirty="0">
                <a:solidFill>
                  <a:schemeClr val="bg1"/>
                </a:solidFill>
              </a:rPr>
              <a:t>of the naturalistic observation method?</a:t>
            </a:r>
          </a:p>
        </p:txBody>
      </p:sp>
      <p:sp>
        <p:nvSpPr>
          <p:cNvPr id="3" name="Text Placeholder 2"/>
          <p:cNvSpPr>
            <a:spLocks noGrp="1"/>
          </p:cNvSpPr>
          <p:nvPr>
            <p:ph type="body" idx="1"/>
          </p:nvPr>
        </p:nvSpPr>
        <p:spPr>
          <a:xfrm>
            <a:off x="578358" y="1898363"/>
            <a:ext cx="3868340" cy="823912"/>
          </a:xfrm>
          <a:solidFill>
            <a:srgbClr val="E7D9B1"/>
          </a:solidFill>
          <a:ln w="76200">
            <a:solidFill>
              <a:srgbClr val="006F6C"/>
            </a:solidFill>
          </a:ln>
        </p:spPr>
        <p:txBody>
          <a:bodyPr anchor="ctr">
            <a:noAutofit/>
          </a:bodyPr>
          <a:lstStyle/>
          <a:p>
            <a:pPr algn="ctr"/>
            <a:r>
              <a:rPr lang="en-US" sz="2600" b="0" dirty="0" smtClean="0"/>
              <a:t>_____________</a:t>
            </a:r>
            <a:endParaRPr lang="en-US" sz="2600" b="0" dirty="0"/>
          </a:p>
        </p:txBody>
      </p:sp>
      <p:sp>
        <p:nvSpPr>
          <p:cNvPr id="4" name="Content Placeholder 3"/>
          <p:cNvSpPr>
            <a:spLocks noGrp="1"/>
          </p:cNvSpPr>
          <p:nvPr>
            <p:ph sz="half" idx="2"/>
          </p:nvPr>
        </p:nvSpPr>
        <p:spPr>
          <a:xfrm>
            <a:off x="578358" y="2925068"/>
            <a:ext cx="3868340" cy="3720646"/>
          </a:xfrm>
          <a:solidFill>
            <a:srgbClr val="E7D9B1"/>
          </a:solidFill>
          <a:ln w="76200">
            <a:solidFill>
              <a:srgbClr val="006F6C"/>
            </a:solidFill>
          </a:ln>
        </p:spPr>
        <p:txBody>
          <a:bodyPr anchor="ctr">
            <a:noAutofit/>
          </a:bodyPr>
          <a:lstStyle/>
          <a:p>
            <a:pPr algn="ctr">
              <a:lnSpc>
                <a:spcPct val="100000"/>
              </a:lnSpc>
              <a:spcBef>
                <a:spcPts val="0"/>
              </a:spcBef>
              <a:buFont typeface="Wingdings" panose="05000000000000000000" pitchFamily="2" charset="2"/>
              <a:buChar char="§"/>
            </a:pPr>
            <a:r>
              <a:rPr lang="en-US" sz="2400" dirty="0"/>
              <a:t>Subjects behave “normally” outside of a lab setting.</a:t>
            </a:r>
          </a:p>
          <a:p>
            <a:pPr algn="ctr">
              <a:lnSpc>
                <a:spcPct val="100000"/>
              </a:lnSpc>
              <a:spcBef>
                <a:spcPts val="0"/>
              </a:spcBef>
              <a:buFont typeface="Wingdings" panose="05000000000000000000" pitchFamily="2" charset="2"/>
              <a:buChar char="§"/>
            </a:pPr>
            <a:endParaRPr lang="en-US" sz="2400" dirty="0"/>
          </a:p>
          <a:p>
            <a:pPr algn="ctr">
              <a:lnSpc>
                <a:spcPct val="100000"/>
              </a:lnSpc>
              <a:spcBef>
                <a:spcPts val="0"/>
              </a:spcBef>
              <a:buFont typeface="Wingdings" panose="05000000000000000000" pitchFamily="2" charset="2"/>
              <a:buChar char="§"/>
            </a:pPr>
            <a:r>
              <a:rPr lang="en-US" sz="2400" dirty="0"/>
              <a:t>Data collection is unobtrusive (doesn’t disturb the subject).</a:t>
            </a:r>
          </a:p>
        </p:txBody>
      </p:sp>
      <p:sp>
        <p:nvSpPr>
          <p:cNvPr id="5" name="Text Placeholder 4"/>
          <p:cNvSpPr>
            <a:spLocks noGrp="1"/>
          </p:cNvSpPr>
          <p:nvPr>
            <p:ph type="body" sz="quarter" idx="3"/>
          </p:nvPr>
        </p:nvSpPr>
        <p:spPr>
          <a:xfrm>
            <a:off x="4792550" y="1916990"/>
            <a:ext cx="3887391" cy="823912"/>
          </a:xfrm>
          <a:solidFill>
            <a:srgbClr val="E7D9B1"/>
          </a:solidFill>
          <a:ln w="76200">
            <a:solidFill>
              <a:srgbClr val="006F6C"/>
            </a:solidFill>
          </a:ln>
        </p:spPr>
        <p:txBody>
          <a:bodyPr anchor="ctr">
            <a:normAutofit/>
          </a:bodyPr>
          <a:lstStyle/>
          <a:p>
            <a:pPr algn="ctr"/>
            <a:r>
              <a:rPr lang="en-US" sz="2600" b="0" dirty="0" smtClean="0"/>
              <a:t>___________</a:t>
            </a:r>
            <a:endParaRPr lang="en-US" sz="2400" b="0" dirty="0"/>
          </a:p>
        </p:txBody>
      </p:sp>
      <p:sp>
        <p:nvSpPr>
          <p:cNvPr id="6" name="Content Placeholder 5"/>
          <p:cNvSpPr>
            <a:spLocks noGrp="1"/>
          </p:cNvSpPr>
          <p:nvPr>
            <p:ph sz="quarter" idx="4"/>
          </p:nvPr>
        </p:nvSpPr>
        <p:spPr>
          <a:xfrm>
            <a:off x="4792551" y="2927336"/>
            <a:ext cx="3887392" cy="3720646"/>
          </a:xfrm>
          <a:solidFill>
            <a:srgbClr val="E7D9B1"/>
          </a:solidFill>
          <a:ln w="76200">
            <a:solidFill>
              <a:srgbClr val="006F6C"/>
            </a:solidFill>
          </a:ln>
        </p:spPr>
        <p:txBody>
          <a:bodyPr anchor="ctr">
            <a:noAutofit/>
          </a:bodyPr>
          <a:lstStyle/>
          <a:p>
            <a:pPr algn="ctr">
              <a:lnSpc>
                <a:spcPct val="100000"/>
              </a:lnSpc>
              <a:spcBef>
                <a:spcPts val="0"/>
              </a:spcBef>
              <a:buFont typeface="Wingdings" panose="05000000000000000000" pitchFamily="2" charset="2"/>
              <a:buChar char="§"/>
            </a:pPr>
            <a:r>
              <a:rPr lang="en-US" sz="2400" dirty="0"/>
              <a:t>Independent variable cannot be isolated.</a:t>
            </a:r>
          </a:p>
          <a:p>
            <a:pPr algn="ctr">
              <a:lnSpc>
                <a:spcPct val="100000"/>
              </a:lnSpc>
              <a:spcBef>
                <a:spcPts val="0"/>
              </a:spcBef>
              <a:buFont typeface="Wingdings" panose="05000000000000000000" pitchFamily="2" charset="2"/>
              <a:buChar char="§"/>
            </a:pPr>
            <a:endParaRPr lang="en-US" sz="2400" dirty="0"/>
          </a:p>
          <a:p>
            <a:pPr algn="ctr">
              <a:lnSpc>
                <a:spcPct val="100000"/>
              </a:lnSpc>
              <a:spcBef>
                <a:spcPts val="0"/>
              </a:spcBef>
              <a:buFont typeface="Wingdings" panose="05000000000000000000" pitchFamily="2" charset="2"/>
              <a:buChar char="§"/>
            </a:pPr>
            <a:r>
              <a:rPr lang="en-US" sz="2400" dirty="0" smtClean="0"/>
              <a:t>___________________.</a:t>
            </a:r>
            <a:endParaRPr lang="en-US" sz="2400" dirty="0"/>
          </a:p>
          <a:p>
            <a:pPr marL="0" indent="0" algn="ctr">
              <a:lnSpc>
                <a:spcPct val="100000"/>
              </a:lnSpc>
              <a:spcBef>
                <a:spcPts val="0"/>
              </a:spcBef>
              <a:buNone/>
            </a:pPr>
            <a:endParaRPr lang="en-US" sz="2400" dirty="0"/>
          </a:p>
          <a:p>
            <a:pPr algn="ctr">
              <a:lnSpc>
                <a:spcPct val="100000"/>
              </a:lnSpc>
              <a:spcBef>
                <a:spcPts val="0"/>
              </a:spcBef>
              <a:buFont typeface="Wingdings" panose="05000000000000000000" pitchFamily="2" charset="2"/>
              <a:buChar char="§"/>
            </a:pPr>
            <a:r>
              <a:rPr lang="en-US" sz="2400" dirty="0"/>
              <a:t>Observations by researchers may be subjective.</a:t>
            </a:r>
          </a:p>
        </p:txBody>
      </p:sp>
    </p:spTree>
    <p:extLst>
      <p:ext uri="{BB962C8B-B14F-4D97-AF65-F5344CB8AC3E}">
        <p14:creationId xmlns:p14="http://schemas.microsoft.com/office/powerpoint/2010/main" val="367758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7145"/>
            <a:ext cx="7886700" cy="1325563"/>
          </a:xfrm>
          <a:solidFill>
            <a:srgbClr val="006F6C"/>
          </a:solidFill>
        </p:spPr>
        <p:txBody>
          <a:bodyPr/>
          <a:lstStyle/>
          <a:p>
            <a:pPr algn="ctr"/>
            <a:r>
              <a:rPr lang="en-US" sz="2800" b="1" dirty="0">
                <a:solidFill>
                  <a:schemeClr val="bg1"/>
                </a:solidFill>
              </a:rPr>
              <a:t>What is a </a:t>
            </a:r>
            <a:r>
              <a:rPr lang="en-US" sz="2800" b="1" dirty="0" smtClean="0">
                <a:solidFill>
                  <a:schemeClr val="bg1"/>
                </a:solidFill>
              </a:rPr>
              <a:t>____________?</a:t>
            </a:r>
            <a:endParaRPr lang="en-US" sz="2800" b="1" dirty="0">
              <a:solidFill>
                <a:schemeClr val="bg1"/>
              </a:solidFill>
            </a:endParaRPr>
          </a:p>
        </p:txBody>
      </p:sp>
      <p:sp>
        <p:nvSpPr>
          <p:cNvPr id="3" name="TextBox 2"/>
          <p:cNvSpPr txBox="1"/>
          <p:nvPr/>
        </p:nvSpPr>
        <p:spPr>
          <a:xfrm>
            <a:off x="628650" y="2304531"/>
            <a:ext cx="7886700" cy="2677656"/>
          </a:xfrm>
          <a:prstGeom prst="rect">
            <a:avLst/>
          </a:prstGeom>
          <a:solidFill>
            <a:srgbClr val="E7D9B1"/>
          </a:solidFill>
          <a:ln w="76200">
            <a:solidFill>
              <a:srgbClr val="006F6C"/>
            </a:solidFill>
          </a:ln>
        </p:spPr>
        <p:txBody>
          <a:bodyPr wrap="square" rtlCol="0" anchor="ctr">
            <a:spAutoFit/>
          </a:bodyPr>
          <a:lstStyle/>
          <a:p>
            <a:pPr algn="ctr"/>
            <a:r>
              <a:rPr lang="en-US" sz="2800" dirty="0"/>
              <a:t>a descriptive technique</a:t>
            </a:r>
          </a:p>
          <a:p>
            <a:pPr algn="ctr"/>
            <a:r>
              <a:rPr lang="en-US" sz="2800" dirty="0"/>
              <a:t>for obtaining the self-reported</a:t>
            </a:r>
          </a:p>
          <a:p>
            <a:pPr algn="ctr"/>
            <a:r>
              <a:rPr lang="en-US" sz="2800" dirty="0"/>
              <a:t>attitudes or behaviors of a</a:t>
            </a:r>
          </a:p>
          <a:p>
            <a:pPr algn="ctr"/>
            <a:r>
              <a:rPr lang="en-US" sz="2800" dirty="0"/>
              <a:t>particular group, usually by</a:t>
            </a:r>
          </a:p>
          <a:p>
            <a:pPr algn="ctr"/>
            <a:r>
              <a:rPr lang="en-US" sz="2800" dirty="0"/>
              <a:t>questioning a representative,</a:t>
            </a:r>
          </a:p>
          <a:p>
            <a:pPr algn="ctr"/>
            <a:r>
              <a:rPr lang="en-US" sz="2800" i="1" dirty="0"/>
              <a:t>random sample </a:t>
            </a:r>
            <a:r>
              <a:rPr lang="en-US" sz="2800" dirty="0"/>
              <a:t>of the group.</a:t>
            </a:r>
            <a:endParaRPr lang="en-US" sz="2600" dirty="0"/>
          </a:p>
        </p:txBody>
      </p:sp>
    </p:spTree>
    <p:extLst>
      <p:ext uri="{BB962C8B-B14F-4D97-AF65-F5344CB8AC3E}">
        <p14:creationId xmlns:p14="http://schemas.microsoft.com/office/powerpoint/2010/main" val="4164279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58" y="458515"/>
            <a:ext cx="8101584" cy="1325563"/>
          </a:xfrm>
          <a:solidFill>
            <a:srgbClr val="006F6C"/>
          </a:solidFill>
        </p:spPr>
        <p:txBody>
          <a:bodyPr>
            <a:normAutofit/>
          </a:bodyPr>
          <a:lstStyle/>
          <a:p>
            <a:pPr algn="ctr"/>
            <a:r>
              <a:rPr lang="en-US" sz="2800" b="1" dirty="0">
                <a:solidFill>
                  <a:schemeClr val="bg1"/>
                </a:solidFill>
              </a:rPr>
              <a:t>What are the strengths and limitations </a:t>
            </a:r>
            <a:br>
              <a:rPr lang="en-US" sz="2800" b="1" dirty="0">
                <a:solidFill>
                  <a:schemeClr val="bg1"/>
                </a:solidFill>
              </a:rPr>
            </a:br>
            <a:r>
              <a:rPr lang="en-US" sz="2800" b="1" dirty="0">
                <a:solidFill>
                  <a:schemeClr val="bg1"/>
                </a:solidFill>
              </a:rPr>
              <a:t>of the survey method?</a:t>
            </a:r>
          </a:p>
        </p:txBody>
      </p:sp>
      <p:sp>
        <p:nvSpPr>
          <p:cNvPr id="3" name="Text Placeholder 2"/>
          <p:cNvSpPr>
            <a:spLocks noGrp="1"/>
          </p:cNvSpPr>
          <p:nvPr>
            <p:ph type="body" idx="1"/>
          </p:nvPr>
        </p:nvSpPr>
        <p:spPr>
          <a:xfrm>
            <a:off x="629841" y="1916990"/>
            <a:ext cx="3868340" cy="823912"/>
          </a:xfrm>
          <a:solidFill>
            <a:srgbClr val="E7D9B1"/>
          </a:solidFill>
          <a:ln w="76200">
            <a:solidFill>
              <a:srgbClr val="006F6C"/>
            </a:solidFill>
          </a:ln>
        </p:spPr>
        <p:txBody>
          <a:bodyPr anchor="ctr">
            <a:noAutofit/>
          </a:bodyPr>
          <a:lstStyle/>
          <a:p>
            <a:pPr algn="ctr"/>
            <a:r>
              <a:rPr lang="en-US" sz="2600" b="0" dirty="0"/>
              <a:t>strengths</a:t>
            </a:r>
          </a:p>
        </p:txBody>
      </p:sp>
      <p:sp>
        <p:nvSpPr>
          <p:cNvPr id="4" name="Content Placeholder 3"/>
          <p:cNvSpPr>
            <a:spLocks noGrp="1"/>
          </p:cNvSpPr>
          <p:nvPr>
            <p:ph sz="half" idx="2"/>
          </p:nvPr>
        </p:nvSpPr>
        <p:spPr>
          <a:xfrm>
            <a:off x="629842" y="3006725"/>
            <a:ext cx="3868340" cy="3475718"/>
          </a:xfrm>
          <a:solidFill>
            <a:srgbClr val="E7D9B1"/>
          </a:solidFill>
          <a:ln w="76200">
            <a:solidFill>
              <a:srgbClr val="006F6C"/>
            </a:solidFill>
          </a:ln>
        </p:spPr>
        <p:txBody>
          <a:bodyPr anchor="ctr">
            <a:normAutofit/>
          </a:bodyPr>
          <a:lstStyle/>
          <a:p>
            <a:pPr algn="ctr">
              <a:lnSpc>
                <a:spcPct val="100000"/>
              </a:lnSpc>
              <a:spcBef>
                <a:spcPts val="0"/>
              </a:spcBef>
              <a:buFont typeface="Wingdings" panose="05000000000000000000" pitchFamily="2" charset="2"/>
              <a:buChar char="§"/>
            </a:pPr>
            <a:r>
              <a:rPr lang="en-US" sz="2400" dirty="0"/>
              <a:t>able to take a </a:t>
            </a:r>
            <a:r>
              <a:rPr lang="en-US" sz="2400" dirty="0" smtClean="0"/>
              <a:t>“__________” </a:t>
            </a:r>
            <a:r>
              <a:rPr lang="en-US" sz="2400" dirty="0"/>
              <a:t>of people’s beliefs, behaviors or opinions</a:t>
            </a:r>
          </a:p>
          <a:p>
            <a:pPr algn="ctr">
              <a:lnSpc>
                <a:spcPct val="100000"/>
              </a:lnSpc>
              <a:spcBef>
                <a:spcPts val="0"/>
              </a:spcBef>
              <a:buFont typeface="Wingdings" panose="05000000000000000000" pitchFamily="2" charset="2"/>
              <a:buChar char="§"/>
            </a:pPr>
            <a:endParaRPr lang="en-US" sz="2400" dirty="0"/>
          </a:p>
          <a:p>
            <a:pPr algn="ctr">
              <a:lnSpc>
                <a:spcPct val="100000"/>
              </a:lnSpc>
              <a:spcBef>
                <a:spcPts val="0"/>
              </a:spcBef>
              <a:buFont typeface="Wingdings" panose="05000000000000000000" pitchFamily="2" charset="2"/>
              <a:buChar char="§"/>
            </a:pPr>
            <a:r>
              <a:rPr lang="en-US" sz="2400" dirty="0"/>
              <a:t>able to include </a:t>
            </a:r>
            <a:r>
              <a:rPr lang="en-US" sz="2400" dirty="0" smtClean="0"/>
              <a:t>__________________</a:t>
            </a:r>
            <a:endParaRPr lang="en-US" sz="2400" dirty="0"/>
          </a:p>
        </p:txBody>
      </p:sp>
      <p:sp>
        <p:nvSpPr>
          <p:cNvPr id="5" name="Text Placeholder 4"/>
          <p:cNvSpPr>
            <a:spLocks noGrp="1"/>
          </p:cNvSpPr>
          <p:nvPr>
            <p:ph type="body" sz="quarter" idx="3"/>
          </p:nvPr>
        </p:nvSpPr>
        <p:spPr>
          <a:xfrm>
            <a:off x="4792550" y="1916990"/>
            <a:ext cx="3887391" cy="823912"/>
          </a:xfrm>
          <a:solidFill>
            <a:srgbClr val="E7D9B1"/>
          </a:solidFill>
          <a:ln w="76200">
            <a:solidFill>
              <a:srgbClr val="006F6C"/>
            </a:solidFill>
          </a:ln>
        </p:spPr>
        <p:txBody>
          <a:bodyPr anchor="ctr">
            <a:normAutofit/>
          </a:bodyPr>
          <a:lstStyle/>
          <a:p>
            <a:pPr algn="ctr"/>
            <a:r>
              <a:rPr lang="en-US" sz="2600" b="0" dirty="0"/>
              <a:t>limitations</a:t>
            </a:r>
            <a:endParaRPr lang="en-US" sz="2400" b="0" dirty="0"/>
          </a:p>
        </p:txBody>
      </p:sp>
      <p:sp>
        <p:nvSpPr>
          <p:cNvPr id="6" name="Content Placeholder 5"/>
          <p:cNvSpPr>
            <a:spLocks noGrp="1"/>
          </p:cNvSpPr>
          <p:nvPr>
            <p:ph sz="quarter" idx="4"/>
          </p:nvPr>
        </p:nvSpPr>
        <p:spPr>
          <a:xfrm>
            <a:off x="4792551" y="3006725"/>
            <a:ext cx="3887391" cy="3475718"/>
          </a:xfrm>
          <a:solidFill>
            <a:srgbClr val="E7D9B1"/>
          </a:solidFill>
          <a:ln w="76200">
            <a:solidFill>
              <a:srgbClr val="006F6C"/>
            </a:solidFill>
          </a:ln>
        </p:spPr>
        <p:txBody>
          <a:bodyPr anchor="ctr">
            <a:noAutofit/>
          </a:bodyPr>
          <a:lstStyle/>
          <a:p>
            <a:pPr algn="ctr">
              <a:lnSpc>
                <a:spcPct val="110000"/>
              </a:lnSpc>
              <a:spcBef>
                <a:spcPts val="0"/>
              </a:spcBef>
              <a:buFont typeface="Wingdings" panose="05000000000000000000" pitchFamily="2" charset="2"/>
              <a:buChar char="§"/>
            </a:pPr>
            <a:r>
              <a:rPr lang="en-US" sz="2400" dirty="0"/>
              <a:t>response bias </a:t>
            </a:r>
          </a:p>
          <a:p>
            <a:pPr algn="ctr">
              <a:lnSpc>
                <a:spcPct val="110000"/>
              </a:lnSpc>
              <a:spcBef>
                <a:spcPts val="0"/>
              </a:spcBef>
              <a:buFont typeface="Wingdings" panose="05000000000000000000" pitchFamily="2" charset="2"/>
              <a:buChar char="§"/>
            </a:pPr>
            <a:r>
              <a:rPr lang="en-US" sz="2400" dirty="0" smtClean="0"/>
              <a:t>__________ </a:t>
            </a:r>
            <a:r>
              <a:rPr lang="en-US" sz="2400" dirty="0"/>
              <a:t>effects can skew the outcomes</a:t>
            </a:r>
          </a:p>
          <a:p>
            <a:pPr algn="ctr">
              <a:lnSpc>
                <a:spcPct val="110000"/>
              </a:lnSpc>
              <a:spcBef>
                <a:spcPts val="0"/>
              </a:spcBef>
              <a:buFont typeface="Wingdings" panose="05000000000000000000" pitchFamily="2" charset="2"/>
              <a:buChar char="§"/>
            </a:pPr>
            <a:r>
              <a:rPr lang="en-US" sz="2400" dirty="0"/>
              <a:t>acquiring a random sample is difficult</a:t>
            </a:r>
          </a:p>
          <a:p>
            <a:pPr algn="ctr">
              <a:lnSpc>
                <a:spcPct val="110000"/>
              </a:lnSpc>
              <a:spcBef>
                <a:spcPts val="0"/>
              </a:spcBef>
              <a:buFont typeface="Wingdings" panose="05000000000000000000" pitchFamily="2" charset="2"/>
              <a:buChar char="§"/>
            </a:pPr>
            <a:r>
              <a:rPr lang="en-US" sz="2400" dirty="0" smtClean="0"/>
              <a:t>____________________________________</a:t>
            </a:r>
            <a:endParaRPr lang="en-US" sz="2400" dirty="0"/>
          </a:p>
        </p:txBody>
      </p:sp>
    </p:spTree>
    <p:extLst>
      <p:ext uri="{BB962C8B-B14F-4D97-AF65-F5344CB8AC3E}">
        <p14:creationId xmlns:p14="http://schemas.microsoft.com/office/powerpoint/2010/main" val="3220231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58" y="458515"/>
            <a:ext cx="8101584" cy="1325563"/>
          </a:xfrm>
          <a:solidFill>
            <a:srgbClr val="006F6C"/>
          </a:solidFill>
        </p:spPr>
        <p:txBody>
          <a:bodyPr>
            <a:normAutofit/>
          </a:bodyPr>
          <a:lstStyle/>
          <a:p>
            <a:pPr algn="ctr"/>
            <a:r>
              <a:rPr lang="en-US" sz="2800" b="1" dirty="0">
                <a:solidFill>
                  <a:schemeClr val="bg1"/>
                </a:solidFill>
              </a:rPr>
              <a:t>What is a population and a random sample?</a:t>
            </a:r>
          </a:p>
        </p:txBody>
      </p:sp>
      <p:sp>
        <p:nvSpPr>
          <p:cNvPr id="3" name="Text Placeholder 2"/>
          <p:cNvSpPr>
            <a:spLocks noGrp="1"/>
          </p:cNvSpPr>
          <p:nvPr>
            <p:ph type="body" idx="1"/>
          </p:nvPr>
        </p:nvSpPr>
        <p:spPr>
          <a:xfrm>
            <a:off x="578358" y="1963678"/>
            <a:ext cx="3868340" cy="823912"/>
          </a:xfrm>
          <a:solidFill>
            <a:srgbClr val="E7D9B1"/>
          </a:solidFill>
          <a:ln w="76200">
            <a:solidFill>
              <a:srgbClr val="006F6C"/>
            </a:solidFill>
          </a:ln>
        </p:spPr>
        <p:txBody>
          <a:bodyPr anchor="ctr">
            <a:noAutofit/>
          </a:bodyPr>
          <a:lstStyle/>
          <a:p>
            <a:pPr algn="ctr"/>
            <a:r>
              <a:rPr lang="en-US" sz="2600" b="0" dirty="0" smtClean="0"/>
              <a:t>______________</a:t>
            </a:r>
            <a:endParaRPr lang="en-US" sz="2600" b="0" dirty="0"/>
          </a:p>
        </p:txBody>
      </p:sp>
      <p:sp>
        <p:nvSpPr>
          <p:cNvPr id="4" name="Content Placeholder 3"/>
          <p:cNvSpPr>
            <a:spLocks noGrp="1"/>
          </p:cNvSpPr>
          <p:nvPr>
            <p:ph sz="half" idx="2"/>
          </p:nvPr>
        </p:nvSpPr>
        <p:spPr>
          <a:xfrm>
            <a:off x="578358" y="3033638"/>
            <a:ext cx="3868340" cy="3182937"/>
          </a:xfrm>
          <a:solidFill>
            <a:srgbClr val="E7D9B1"/>
          </a:solidFill>
          <a:ln w="76200">
            <a:solidFill>
              <a:srgbClr val="006F6C"/>
            </a:solidFill>
          </a:ln>
        </p:spPr>
        <p:txBody>
          <a:bodyPr anchor="ctr">
            <a:normAutofit/>
          </a:bodyPr>
          <a:lstStyle/>
          <a:p>
            <a:pPr marL="0" indent="0" algn="ctr">
              <a:lnSpc>
                <a:spcPct val="100000"/>
              </a:lnSpc>
              <a:spcBef>
                <a:spcPts val="0"/>
              </a:spcBef>
              <a:buNone/>
            </a:pPr>
            <a:r>
              <a:rPr lang="en-US" sz="2400" dirty="0"/>
              <a:t>All those in a group</a:t>
            </a:r>
          </a:p>
          <a:p>
            <a:pPr marL="0" indent="0" algn="ctr">
              <a:lnSpc>
                <a:spcPct val="100000"/>
              </a:lnSpc>
              <a:spcBef>
                <a:spcPts val="0"/>
              </a:spcBef>
              <a:buNone/>
            </a:pPr>
            <a:r>
              <a:rPr lang="en-US" sz="2400" dirty="0"/>
              <a:t>being studied, </a:t>
            </a:r>
          </a:p>
          <a:p>
            <a:pPr marL="0" indent="0" algn="ctr">
              <a:lnSpc>
                <a:spcPct val="100000"/>
              </a:lnSpc>
              <a:spcBef>
                <a:spcPts val="0"/>
              </a:spcBef>
              <a:buNone/>
            </a:pPr>
            <a:r>
              <a:rPr lang="en-US" sz="2400" dirty="0"/>
              <a:t>from which samples</a:t>
            </a:r>
          </a:p>
          <a:p>
            <a:pPr marL="0" indent="0" algn="ctr">
              <a:lnSpc>
                <a:spcPct val="100000"/>
              </a:lnSpc>
              <a:spcBef>
                <a:spcPts val="0"/>
              </a:spcBef>
              <a:buNone/>
            </a:pPr>
            <a:r>
              <a:rPr lang="en-US" sz="2400" dirty="0"/>
              <a:t>may be drawn.</a:t>
            </a:r>
          </a:p>
        </p:txBody>
      </p:sp>
      <p:sp>
        <p:nvSpPr>
          <p:cNvPr id="5" name="Text Placeholder 4"/>
          <p:cNvSpPr>
            <a:spLocks noGrp="1"/>
          </p:cNvSpPr>
          <p:nvPr>
            <p:ph type="body" sz="quarter" idx="3"/>
          </p:nvPr>
        </p:nvSpPr>
        <p:spPr>
          <a:xfrm>
            <a:off x="4792551" y="1963678"/>
            <a:ext cx="3887391" cy="823912"/>
          </a:xfrm>
          <a:solidFill>
            <a:srgbClr val="E7D9B1"/>
          </a:solidFill>
          <a:ln w="76200">
            <a:solidFill>
              <a:srgbClr val="006F6C"/>
            </a:solidFill>
          </a:ln>
        </p:spPr>
        <p:txBody>
          <a:bodyPr anchor="ctr">
            <a:normAutofit/>
          </a:bodyPr>
          <a:lstStyle/>
          <a:p>
            <a:pPr algn="ctr"/>
            <a:r>
              <a:rPr lang="en-US" sz="2600" b="0" dirty="0" smtClean="0"/>
              <a:t>_______________</a:t>
            </a:r>
            <a:endParaRPr lang="en-US" sz="2400" b="0" dirty="0"/>
          </a:p>
        </p:txBody>
      </p:sp>
      <p:sp>
        <p:nvSpPr>
          <p:cNvPr id="6" name="Content Placeholder 5"/>
          <p:cNvSpPr>
            <a:spLocks noGrp="1"/>
          </p:cNvSpPr>
          <p:nvPr>
            <p:ph sz="quarter" idx="4"/>
          </p:nvPr>
        </p:nvSpPr>
        <p:spPr>
          <a:xfrm>
            <a:off x="4792550" y="3033638"/>
            <a:ext cx="3887391" cy="3182938"/>
          </a:xfrm>
          <a:solidFill>
            <a:srgbClr val="E7D9B1"/>
          </a:solidFill>
          <a:ln w="76200">
            <a:solidFill>
              <a:srgbClr val="006F6C"/>
            </a:solidFill>
          </a:ln>
        </p:spPr>
        <p:txBody>
          <a:bodyPr anchor="ctr"/>
          <a:lstStyle/>
          <a:p>
            <a:pPr marL="0" indent="0" algn="ctr">
              <a:lnSpc>
                <a:spcPct val="100000"/>
              </a:lnSpc>
              <a:spcBef>
                <a:spcPts val="0"/>
              </a:spcBef>
              <a:buNone/>
            </a:pPr>
            <a:r>
              <a:rPr lang="en-US" sz="2400" dirty="0"/>
              <a:t>A sample that</a:t>
            </a:r>
          </a:p>
          <a:p>
            <a:pPr marL="0" indent="0" algn="ctr">
              <a:lnSpc>
                <a:spcPct val="100000"/>
              </a:lnSpc>
              <a:spcBef>
                <a:spcPts val="0"/>
              </a:spcBef>
              <a:buNone/>
            </a:pPr>
            <a:r>
              <a:rPr lang="en-US" sz="2400" dirty="0"/>
              <a:t>fairly represents a population</a:t>
            </a:r>
          </a:p>
          <a:p>
            <a:pPr marL="0" indent="0" algn="ctr">
              <a:lnSpc>
                <a:spcPct val="100000"/>
              </a:lnSpc>
              <a:spcBef>
                <a:spcPts val="0"/>
              </a:spcBef>
              <a:buNone/>
            </a:pPr>
            <a:r>
              <a:rPr lang="en-US" sz="2400" dirty="0"/>
              <a:t>because each member </a:t>
            </a:r>
          </a:p>
          <a:p>
            <a:pPr marL="0" indent="0" algn="ctr">
              <a:lnSpc>
                <a:spcPct val="100000"/>
              </a:lnSpc>
              <a:spcBef>
                <a:spcPts val="0"/>
              </a:spcBef>
              <a:buNone/>
            </a:pPr>
            <a:r>
              <a:rPr lang="en-US" sz="2400" dirty="0"/>
              <a:t>has an</a:t>
            </a:r>
          </a:p>
          <a:p>
            <a:pPr marL="0" indent="0" algn="ctr">
              <a:lnSpc>
                <a:spcPct val="100000"/>
              </a:lnSpc>
              <a:spcBef>
                <a:spcPts val="0"/>
              </a:spcBef>
              <a:buNone/>
            </a:pPr>
            <a:r>
              <a:rPr lang="en-US" sz="2400" dirty="0"/>
              <a:t>equal chance </a:t>
            </a:r>
          </a:p>
          <a:p>
            <a:pPr marL="0" indent="0" algn="ctr">
              <a:lnSpc>
                <a:spcPct val="100000"/>
              </a:lnSpc>
              <a:spcBef>
                <a:spcPts val="0"/>
              </a:spcBef>
              <a:buNone/>
            </a:pPr>
            <a:r>
              <a:rPr lang="en-US" sz="2400" dirty="0"/>
              <a:t>of inclusion.</a:t>
            </a:r>
            <a:endParaRPr lang="en-US" sz="2400" i="1" dirty="0"/>
          </a:p>
        </p:txBody>
      </p:sp>
    </p:spTree>
    <p:extLst>
      <p:ext uri="{BB962C8B-B14F-4D97-AF65-F5344CB8AC3E}">
        <p14:creationId xmlns:p14="http://schemas.microsoft.com/office/powerpoint/2010/main" val="198847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rgbClr val="006F6C"/>
          </a:solidFill>
        </p:spPr>
        <p:txBody>
          <a:bodyPr>
            <a:normAutofit/>
          </a:bodyPr>
          <a:lstStyle/>
          <a:p>
            <a:pPr algn="ctr"/>
            <a:r>
              <a:rPr lang="en-US" sz="2800" b="1" dirty="0">
                <a:solidFill>
                  <a:schemeClr val="bg1"/>
                </a:solidFill>
              </a:rPr>
              <a:t>What is </a:t>
            </a:r>
            <a:r>
              <a:rPr lang="en-US" sz="2800" b="1" dirty="0" smtClean="0">
                <a:solidFill>
                  <a:schemeClr val="bg1"/>
                </a:solidFill>
              </a:rPr>
              <a:t>_______________?</a:t>
            </a:r>
            <a:endParaRPr lang="en-US" sz="2800" b="1" dirty="0">
              <a:solidFill>
                <a:schemeClr val="bg1"/>
              </a:solidFill>
            </a:endParaRPr>
          </a:p>
        </p:txBody>
      </p:sp>
      <p:sp>
        <p:nvSpPr>
          <p:cNvPr id="3" name="Content Placeholder 2"/>
          <p:cNvSpPr>
            <a:spLocks noGrp="1"/>
          </p:cNvSpPr>
          <p:nvPr>
            <p:ph idx="1"/>
          </p:nvPr>
        </p:nvSpPr>
        <p:spPr>
          <a:xfrm>
            <a:off x="628650" y="1895499"/>
            <a:ext cx="8101584" cy="1064525"/>
          </a:xfrm>
          <a:solidFill>
            <a:srgbClr val="E7D9B1"/>
          </a:solidFill>
          <a:ln w="76200">
            <a:solidFill>
              <a:srgbClr val="006F6C"/>
            </a:solidFill>
          </a:ln>
        </p:spPr>
        <p:txBody>
          <a:bodyPr anchor="ctr">
            <a:normAutofit/>
          </a:bodyPr>
          <a:lstStyle/>
          <a:p>
            <a:pPr marL="0" indent="0" algn="ctr">
              <a:buNone/>
            </a:pPr>
            <a:r>
              <a:rPr lang="en-US" sz="2600" dirty="0"/>
              <a:t>The tendency to believe, after learning an </a:t>
            </a:r>
          </a:p>
          <a:p>
            <a:pPr marL="0" indent="0" algn="ctr">
              <a:buNone/>
            </a:pPr>
            <a:r>
              <a:rPr lang="en-US" sz="2600" dirty="0"/>
              <a:t>outcome, that we would have foreseen it.</a:t>
            </a:r>
          </a:p>
        </p:txBody>
      </p:sp>
      <p:sp>
        <p:nvSpPr>
          <p:cNvPr id="6" name="TextBox 5"/>
          <p:cNvSpPr txBox="1"/>
          <p:nvPr/>
        </p:nvSpPr>
        <p:spPr>
          <a:xfrm>
            <a:off x="3998794" y="3164835"/>
            <a:ext cx="4731440" cy="3416320"/>
          </a:xfrm>
          <a:prstGeom prst="rect">
            <a:avLst/>
          </a:prstGeom>
          <a:solidFill>
            <a:srgbClr val="E7D9B1"/>
          </a:solidFill>
          <a:ln w="76200">
            <a:solidFill>
              <a:srgbClr val="006F6C"/>
            </a:solidFill>
          </a:ln>
        </p:spPr>
        <p:txBody>
          <a:bodyPr wrap="square" rtlCol="0">
            <a:spAutoFit/>
          </a:bodyPr>
          <a:lstStyle/>
          <a:p>
            <a:pPr algn="ctr"/>
            <a:r>
              <a:rPr lang="en-US" sz="2400" dirty="0"/>
              <a:t>BP employees took shortcuts and</a:t>
            </a:r>
          </a:p>
          <a:p>
            <a:pPr algn="ctr"/>
            <a:r>
              <a:rPr lang="en-US" sz="2400" dirty="0"/>
              <a:t>ignored warning signs, without intending to harm the environment or their company’s reputation. </a:t>
            </a:r>
            <a:r>
              <a:rPr lang="en-US" sz="2400" i="1" dirty="0"/>
              <a:t>After </a:t>
            </a:r>
            <a:r>
              <a:rPr lang="en-US" sz="2400" dirty="0"/>
              <a:t>the resulting Gulf oil spill, with the benefit of 20/20 hindsight, the foolishness of those judgments became obvious.</a:t>
            </a:r>
          </a:p>
        </p:txBody>
      </p:sp>
      <p:pic>
        <p:nvPicPr>
          <p:cNvPr id="5" name="Picture 4"/>
          <p:cNvPicPr>
            <a:picLocks noChangeAspect="1"/>
          </p:cNvPicPr>
          <p:nvPr/>
        </p:nvPicPr>
        <p:blipFill>
          <a:blip r:embed="rId2"/>
          <a:stretch>
            <a:fillRect/>
          </a:stretch>
        </p:blipFill>
        <p:spPr>
          <a:xfrm>
            <a:off x="628650" y="3261573"/>
            <a:ext cx="3157363" cy="3319582"/>
          </a:xfrm>
          <a:prstGeom prst="rect">
            <a:avLst/>
          </a:prstGeom>
          <a:ln w="76200">
            <a:solidFill>
              <a:srgbClr val="E7D9B1"/>
            </a:solidFill>
          </a:ln>
        </p:spPr>
      </p:pic>
      <p:pic>
        <p:nvPicPr>
          <p:cNvPr id="7" name="Picture 6" descr="Newscom/Everett Collection"/>
          <p:cNvPicPr>
            <a:picLocks noChangeAspect="1"/>
          </p:cNvPicPr>
          <p:nvPr/>
        </p:nvPicPr>
        <p:blipFill>
          <a:blip r:embed="rId3"/>
          <a:stretch>
            <a:fillRect/>
          </a:stretch>
        </p:blipFill>
        <p:spPr>
          <a:xfrm>
            <a:off x="398450" y="5760124"/>
            <a:ext cx="123810" cy="933333"/>
          </a:xfrm>
          <a:prstGeom prst="rect">
            <a:avLst/>
          </a:prstGeom>
        </p:spPr>
      </p:pic>
      <p:pic>
        <p:nvPicPr>
          <p:cNvPr id="4" name="Picture 3" descr="decorative"/>
          <p:cNvPicPr>
            <a:picLocks noChangeAspect="1"/>
          </p:cNvPicPr>
          <p:nvPr/>
        </p:nvPicPr>
        <p:blipFill>
          <a:blip r:embed="rId4"/>
          <a:stretch>
            <a:fillRect/>
          </a:stretch>
        </p:blipFill>
        <p:spPr>
          <a:xfrm>
            <a:off x="679127" y="406535"/>
            <a:ext cx="688908" cy="695004"/>
          </a:xfrm>
          <a:prstGeom prst="rect">
            <a:avLst/>
          </a:prstGeom>
        </p:spPr>
      </p:pic>
    </p:spTree>
    <p:extLst>
      <p:ext uri="{BB962C8B-B14F-4D97-AF65-F5344CB8AC3E}">
        <p14:creationId xmlns:p14="http://schemas.microsoft.com/office/powerpoint/2010/main" val="352237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5" y="451870"/>
            <a:ext cx="8101584" cy="1325880"/>
          </a:xfrm>
          <a:solidFill>
            <a:srgbClr val="006F6C"/>
          </a:solidFill>
        </p:spPr>
        <p:txBody>
          <a:bodyPr>
            <a:normAutofit/>
          </a:bodyPr>
          <a:lstStyle/>
          <a:p>
            <a:pPr algn="ctr"/>
            <a:r>
              <a:rPr lang="en-US" sz="2800" b="1" dirty="0">
                <a:solidFill>
                  <a:schemeClr val="bg1"/>
                </a:solidFill>
              </a:rPr>
              <a:t>What does it mean when we say </a:t>
            </a:r>
            <a:br>
              <a:rPr lang="en-US" sz="2800" b="1" dirty="0">
                <a:solidFill>
                  <a:schemeClr val="bg1"/>
                </a:solidFill>
              </a:rPr>
            </a:br>
            <a:r>
              <a:rPr lang="en-US" sz="2800" b="1" dirty="0">
                <a:solidFill>
                  <a:schemeClr val="bg1"/>
                </a:solidFill>
              </a:rPr>
              <a:t>two things are </a:t>
            </a:r>
            <a:r>
              <a:rPr lang="en-US" sz="2800" b="1" dirty="0" smtClean="0">
                <a:solidFill>
                  <a:schemeClr val="bg1"/>
                </a:solidFill>
              </a:rPr>
              <a:t>_____________?</a:t>
            </a:r>
            <a:endParaRPr lang="en-US" sz="2800" b="1" dirty="0">
              <a:solidFill>
                <a:schemeClr val="bg1"/>
              </a:solidFill>
            </a:endParaRPr>
          </a:p>
        </p:txBody>
      </p:sp>
      <p:sp>
        <p:nvSpPr>
          <p:cNvPr id="5" name="Text Placeholder 4"/>
          <p:cNvSpPr>
            <a:spLocks noGrp="1"/>
          </p:cNvSpPr>
          <p:nvPr>
            <p:ph type="body" sz="quarter" idx="17"/>
          </p:nvPr>
        </p:nvSpPr>
        <p:spPr>
          <a:xfrm>
            <a:off x="574058" y="2070026"/>
            <a:ext cx="8060641" cy="1754980"/>
          </a:xfrm>
          <a:solidFill>
            <a:srgbClr val="E7D9B1"/>
          </a:solidFill>
          <a:ln w="76200">
            <a:solidFill>
              <a:srgbClr val="006F6C"/>
            </a:solidFill>
          </a:ln>
        </p:spPr>
        <p:txBody>
          <a:bodyPr anchor="ctr">
            <a:noAutofit/>
          </a:bodyPr>
          <a:lstStyle/>
          <a:p>
            <a:r>
              <a:rPr lang="en-US" sz="2800" dirty="0"/>
              <a:t>a measure of the extent to which two factors </a:t>
            </a:r>
          </a:p>
          <a:p>
            <a:r>
              <a:rPr lang="en-US" sz="2800" dirty="0"/>
              <a:t>vary together, and </a:t>
            </a:r>
          </a:p>
          <a:p>
            <a:r>
              <a:rPr lang="en-US" sz="2800" dirty="0"/>
              <a:t>how well either factor predicts the other.</a:t>
            </a:r>
            <a:endParaRPr lang="en-US" sz="2600" dirty="0"/>
          </a:p>
        </p:txBody>
      </p:sp>
      <p:sp>
        <p:nvSpPr>
          <p:cNvPr id="8" name="Text Placeholder 7"/>
          <p:cNvSpPr>
            <a:spLocks noGrp="1"/>
          </p:cNvSpPr>
          <p:nvPr>
            <p:ph type="body" sz="quarter" idx="18"/>
          </p:nvPr>
        </p:nvSpPr>
        <p:spPr>
          <a:xfrm>
            <a:off x="533115" y="4114319"/>
            <a:ext cx="8101584" cy="2525316"/>
          </a:xfrm>
          <a:solidFill>
            <a:srgbClr val="E7D9B1"/>
          </a:solidFill>
          <a:ln w="76200">
            <a:solidFill>
              <a:srgbClr val="006F6C"/>
            </a:solidFill>
          </a:ln>
        </p:spPr>
        <p:txBody>
          <a:bodyPr anchor="ctr">
            <a:noAutofit/>
          </a:bodyPr>
          <a:lstStyle/>
          <a:p>
            <a:r>
              <a:rPr lang="en-US" sz="2400" dirty="0"/>
              <a:t>So for instance…</a:t>
            </a:r>
          </a:p>
          <a:p>
            <a:pPr marL="342900" indent="-342900">
              <a:buFont typeface="Wingdings" panose="05000000000000000000" pitchFamily="2" charset="2"/>
              <a:buChar char="§"/>
            </a:pPr>
            <a:r>
              <a:rPr lang="en-US" sz="2400" dirty="0"/>
              <a:t>If we look at the instances of lung cancer and the prevalence of smoking behavior, we might say there is a </a:t>
            </a:r>
            <a:r>
              <a:rPr lang="en-US" sz="2400" b="1" i="1" dirty="0"/>
              <a:t>correlation</a:t>
            </a:r>
            <a:r>
              <a:rPr lang="en-US" sz="2400" dirty="0"/>
              <a:t> between smoking and lung cancer.</a:t>
            </a:r>
          </a:p>
          <a:p>
            <a:pPr marL="342900" indent="-342900">
              <a:buFont typeface="Wingdings" panose="05000000000000000000" pitchFamily="2" charset="2"/>
              <a:buChar char="§"/>
            </a:pPr>
            <a:r>
              <a:rPr lang="en-US" sz="2400" dirty="0"/>
              <a:t>If we look at study skills and GPA, we might say there is a </a:t>
            </a:r>
            <a:r>
              <a:rPr lang="en-US" sz="2400" b="1" i="1" dirty="0"/>
              <a:t>correlation</a:t>
            </a:r>
            <a:r>
              <a:rPr lang="en-US" sz="2400" dirty="0"/>
              <a:t> between studying and strong grades.</a:t>
            </a:r>
          </a:p>
        </p:txBody>
      </p:sp>
      <p:pic>
        <p:nvPicPr>
          <p:cNvPr id="6" name="Picture 5" descr="decorative"/>
          <p:cNvPicPr>
            <a:picLocks noChangeAspect="1"/>
          </p:cNvPicPr>
          <p:nvPr/>
        </p:nvPicPr>
        <p:blipFill>
          <a:blip r:embed="rId2"/>
          <a:stretch>
            <a:fillRect/>
          </a:stretch>
        </p:blipFill>
        <p:spPr>
          <a:xfrm>
            <a:off x="574058" y="491468"/>
            <a:ext cx="688908" cy="688908"/>
          </a:xfrm>
          <a:prstGeom prst="rect">
            <a:avLst/>
          </a:prstGeom>
        </p:spPr>
      </p:pic>
    </p:spTree>
    <p:extLst>
      <p:ext uri="{BB962C8B-B14F-4D97-AF65-F5344CB8AC3E}">
        <p14:creationId xmlns:p14="http://schemas.microsoft.com/office/powerpoint/2010/main" val="2028922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F6C"/>
          </a:solidFill>
        </p:spPr>
        <p:txBody>
          <a:bodyPr>
            <a:normAutofit/>
          </a:bodyPr>
          <a:lstStyle/>
          <a:p>
            <a:pPr algn="ctr"/>
            <a:r>
              <a:rPr lang="en-US" sz="2800" b="1" dirty="0">
                <a:solidFill>
                  <a:schemeClr val="bg1"/>
                </a:solidFill>
                <a:latin typeface="Arial" panose="020B0604020202020204" pitchFamily="34" charset="0"/>
                <a:cs typeface="Arial" panose="020B0604020202020204" pitchFamily="34" charset="0"/>
              </a:rPr>
              <a:t>What is the difference between a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positive correlation and a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negative correlation?</a:t>
            </a:r>
          </a:p>
        </p:txBody>
      </p:sp>
      <p:sp>
        <p:nvSpPr>
          <p:cNvPr id="3" name="Text Placeholder 2"/>
          <p:cNvSpPr>
            <a:spLocks noGrp="1"/>
          </p:cNvSpPr>
          <p:nvPr>
            <p:ph type="body" idx="1"/>
          </p:nvPr>
        </p:nvSpPr>
        <p:spPr>
          <a:xfrm>
            <a:off x="630237" y="1801931"/>
            <a:ext cx="3868737" cy="823912"/>
          </a:xfrm>
          <a:solidFill>
            <a:srgbClr val="E7D9B1"/>
          </a:solidFill>
          <a:ln w="76200">
            <a:solidFill>
              <a:srgbClr val="006F6C"/>
            </a:solidFill>
          </a:ln>
        </p:spPr>
        <p:txBody>
          <a:bodyPr anchor="ctr">
            <a:normAutofit fontScale="92500"/>
          </a:bodyPr>
          <a:lstStyle/>
          <a:p>
            <a:pPr algn="ct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___________ </a:t>
            </a:r>
            <a:r>
              <a:rPr lang="en-US" sz="2600" dirty="0">
                <a:latin typeface="Arial" panose="020B0604020202020204" pitchFamily="34" charset="0"/>
                <a:cs typeface="Arial" panose="020B0604020202020204" pitchFamily="34" charset="0"/>
              </a:rPr>
              <a:t>correlation</a:t>
            </a:r>
          </a:p>
        </p:txBody>
      </p:sp>
      <p:sp>
        <p:nvSpPr>
          <p:cNvPr id="4" name="Content Placeholder 3"/>
          <p:cNvSpPr>
            <a:spLocks noGrp="1"/>
          </p:cNvSpPr>
          <p:nvPr>
            <p:ph sz="half" idx="2"/>
          </p:nvPr>
        </p:nvSpPr>
        <p:spPr>
          <a:xfrm>
            <a:off x="630238" y="2737087"/>
            <a:ext cx="3868737" cy="3684588"/>
          </a:xfrm>
          <a:solidFill>
            <a:srgbClr val="E7D9B1"/>
          </a:solidFill>
          <a:ln w="76200">
            <a:solidFill>
              <a:srgbClr val="006F6C"/>
            </a:solidFill>
          </a:ln>
        </p:spPr>
        <p:txBody>
          <a:bodyPr anchor="ctr">
            <a:normAutofit/>
          </a:bodyPr>
          <a:lstStyle/>
          <a:p>
            <a:pPr marL="0" indent="0" algn="ctr">
              <a:buNone/>
            </a:pPr>
            <a:r>
              <a:rPr lang="en-US" sz="2400" dirty="0">
                <a:latin typeface="Arial" panose="020B0604020202020204" pitchFamily="34" charset="0"/>
                <a:cs typeface="Arial" panose="020B0604020202020204" pitchFamily="34" charset="0"/>
              </a:rPr>
              <a:t>Two sets of data tend to rise or fall together</a:t>
            </a:r>
          </a:p>
          <a:p>
            <a:pPr marL="0" indent="0" algn="ctr">
              <a:buNone/>
            </a:pPr>
            <a:endParaRPr lang="en-US" sz="2400" i="1" dirty="0">
              <a:latin typeface="Arial" panose="020B0604020202020204" pitchFamily="34" charset="0"/>
              <a:cs typeface="Arial" panose="020B0604020202020204" pitchFamily="34" charset="0"/>
            </a:endParaRPr>
          </a:p>
          <a:p>
            <a:pPr marL="0" indent="0" algn="ctr">
              <a:buNone/>
            </a:pPr>
            <a:r>
              <a:rPr lang="en-US" sz="2400" i="1" dirty="0">
                <a:latin typeface="Arial" panose="020B0604020202020204" pitchFamily="34" charset="0"/>
                <a:cs typeface="Arial" panose="020B0604020202020204" pitchFamily="34" charset="0"/>
              </a:rPr>
              <a:t>Such as… college graduation and income levels.  Those who complete college (rise) tend to earn more money (rise).</a:t>
            </a:r>
          </a:p>
        </p:txBody>
      </p:sp>
      <p:sp>
        <p:nvSpPr>
          <p:cNvPr id="5" name="Text Placeholder 4"/>
          <p:cNvSpPr>
            <a:spLocks noGrp="1"/>
          </p:cNvSpPr>
          <p:nvPr>
            <p:ph type="body" sz="quarter" idx="3"/>
          </p:nvPr>
        </p:nvSpPr>
        <p:spPr>
          <a:xfrm>
            <a:off x="4629150" y="1784233"/>
            <a:ext cx="3887788" cy="823912"/>
          </a:xfrm>
          <a:solidFill>
            <a:srgbClr val="E7D9B1"/>
          </a:solidFill>
          <a:ln w="76200">
            <a:solidFill>
              <a:srgbClr val="006F6C"/>
            </a:solidFill>
          </a:ln>
        </p:spPr>
        <p:txBody>
          <a:bodyPr anchor="ctr">
            <a:normAutofit/>
          </a:bodyPr>
          <a:lstStyle/>
          <a:p>
            <a:pPr algn="ctr"/>
            <a:r>
              <a:rPr lang="en-US" sz="2600" dirty="0" smtClean="0">
                <a:latin typeface="Arial" panose="020B0604020202020204" pitchFamily="34" charset="0"/>
                <a:cs typeface="Arial" panose="020B0604020202020204" pitchFamily="34" charset="0"/>
              </a:rPr>
              <a:t>__________ </a:t>
            </a:r>
            <a:r>
              <a:rPr lang="en-US" sz="2600" dirty="0">
                <a:latin typeface="Arial" panose="020B0604020202020204" pitchFamily="34" charset="0"/>
                <a:cs typeface="Arial" panose="020B0604020202020204" pitchFamily="34" charset="0"/>
              </a:rPr>
              <a:t>correlation</a:t>
            </a:r>
          </a:p>
        </p:txBody>
      </p:sp>
      <p:sp>
        <p:nvSpPr>
          <p:cNvPr id="6" name="Content Placeholder 5"/>
          <p:cNvSpPr>
            <a:spLocks noGrp="1"/>
          </p:cNvSpPr>
          <p:nvPr>
            <p:ph sz="quarter" idx="4"/>
          </p:nvPr>
        </p:nvSpPr>
        <p:spPr>
          <a:xfrm>
            <a:off x="4629150" y="2737087"/>
            <a:ext cx="3887788" cy="3684588"/>
          </a:xfrm>
          <a:solidFill>
            <a:srgbClr val="E7D9B1"/>
          </a:solidFill>
          <a:ln w="76200">
            <a:solidFill>
              <a:srgbClr val="006F6C"/>
            </a:solidFill>
          </a:ln>
        </p:spPr>
        <p:txBody>
          <a:bodyPr anchor="ctr">
            <a:normAutofit/>
          </a:bodyPr>
          <a:lstStyle/>
          <a:p>
            <a:pPr marL="0" indent="0" algn="ctr">
              <a:lnSpc>
                <a:spcPct val="100000"/>
              </a:lnSpc>
              <a:spcBef>
                <a:spcPts val="0"/>
              </a:spcBef>
              <a:buNone/>
            </a:pPr>
            <a:r>
              <a:rPr lang="en-US" sz="2400" dirty="0">
                <a:latin typeface="Arial" panose="020B0604020202020204" pitchFamily="34" charset="0"/>
                <a:cs typeface="Arial" panose="020B0604020202020204" pitchFamily="34" charset="0"/>
              </a:rPr>
              <a:t>One set of data rises while the other falls</a:t>
            </a:r>
          </a:p>
          <a:p>
            <a:pPr marL="0" indent="0" algn="ctr">
              <a:lnSpc>
                <a:spcPct val="100000"/>
              </a:lnSpc>
              <a:spcBef>
                <a:spcPts val="0"/>
              </a:spcBef>
              <a:buNone/>
            </a:pPr>
            <a:endParaRPr lang="en-US" sz="2400" dirty="0">
              <a:latin typeface="Arial" panose="020B0604020202020204" pitchFamily="34" charset="0"/>
              <a:cs typeface="Arial" panose="020B0604020202020204" pitchFamily="34" charset="0"/>
            </a:endParaRPr>
          </a:p>
          <a:p>
            <a:pPr marL="0" indent="0" algn="ctr">
              <a:lnSpc>
                <a:spcPct val="100000"/>
              </a:lnSpc>
              <a:spcBef>
                <a:spcPts val="0"/>
              </a:spcBef>
              <a:buNone/>
            </a:pPr>
            <a:endParaRPr lang="en-US" sz="2400"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2400" i="1" dirty="0">
                <a:latin typeface="Arial" panose="020B0604020202020204" pitchFamily="34" charset="0"/>
                <a:cs typeface="Arial" panose="020B0604020202020204" pitchFamily="34" charset="0"/>
              </a:rPr>
              <a:t>Such as… age and amount of nightly sleep.  As we get older (rise) the amount of sleep we get decreases (fall).</a:t>
            </a:r>
          </a:p>
        </p:txBody>
      </p:sp>
      <p:pic>
        <p:nvPicPr>
          <p:cNvPr id="7" name="Picture 6" descr="decorative"/>
          <p:cNvPicPr>
            <a:picLocks noChangeAspect="1"/>
          </p:cNvPicPr>
          <p:nvPr/>
        </p:nvPicPr>
        <p:blipFill>
          <a:blip r:embed="rId2"/>
          <a:stretch>
            <a:fillRect/>
          </a:stretch>
        </p:blipFill>
        <p:spPr>
          <a:xfrm>
            <a:off x="666396" y="406069"/>
            <a:ext cx="688908" cy="688908"/>
          </a:xfrm>
          <a:prstGeom prst="rect">
            <a:avLst/>
          </a:prstGeom>
        </p:spPr>
      </p:pic>
    </p:spTree>
    <p:extLst>
      <p:ext uri="{BB962C8B-B14F-4D97-AF65-F5344CB8AC3E}">
        <p14:creationId xmlns:p14="http://schemas.microsoft.com/office/powerpoint/2010/main" val="277015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5D67B18-8F6F-463E-8036-028E949A396A}"/>
              </a:ext>
            </a:extLst>
          </p:cNvPr>
          <p:cNvSpPr>
            <a:spLocks noGrp="1"/>
          </p:cNvSpPr>
          <p:nvPr>
            <p:ph type="title"/>
          </p:nvPr>
        </p:nvSpPr>
        <p:spPr>
          <a:xfrm>
            <a:off x="628650" y="365125"/>
            <a:ext cx="7967662" cy="1325563"/>
          </a:xfrm>
          <a:solidFill>
            <a:srgbClr val="006F6C"/>
          </a:solidFill>
        </p:spPr>
        <p:txBody>
          <a:bodyPr/>
          <a:lstStyle/>
          <a:p>
            <a:r>
              <a:rPr lang="en-US" b="1" dirty="0">
                <a:solidFill>
                  <a:schemeClr val="bg1"/>
                </a:solidFill>
                <a:latin typeface="Arial" panose="020B0604020202020204" pitchFamily="34" charset="0"/>
                <a:cs typeface="Arial" panose="020B0604020202020204" pitchFamily="34" charset="0"/>
              </a:rPr>
              <a:t>How do we measure correlations?</a:t>
            </a:r>
            <a:endParaRPr lang="en-US" dirty="0">
              <a:solidFill>
                <a:schemeClr val="bg1"/>
              </a:solidFill>
            </a:endParaRPr>
          </a:p>
        </p:txBody>
      </p:sp>
      <p:sp>
        <p:nvSpPr>
          <p:cNvPr id="3" name="Text Placeholder 2"/>
          <p:cNvSpPr>
            <a:spLocks noGrp="1"/>
          </p:cNvSpPr>
          <p:nvPr>
            <p:ph type="body" sz="quarter" idx="4294967295"/>
          </p:nvPr>
        </p:nvSpPr>
        <p:spPr>
          <a:xfrm>
            <a:off x="628650" y="1930484"/>
            <a:ext cx="7967662" cy="1133475"/>
          </a:xfrm>
          <a:solidFill>
            <a:srgbClr val="E7D9B1"/>
          </a:solidFill>
          <a:ln w="76200">
            <a:solidFill>
              <a:srgbClr val="006F6C"/>
            </a:solidFill>
          </a:ln>
        </p:spPr>
        <p:txBody>
          <a:bodyPr anchor="ctr">
            <a:noAutofit/>
          </a:bodyPr>
          <a:lstStyle/>
          <a:p>
            <a:pPr marL="0" indent="0" algn="ctr">
              <a:buNone/>
            </a:pPr>
            <a:r>
              <a:rPr lang="en-US" sz="2600" dirty="0">
                <a:latin typeface="Arial" panose="020B0604020202020204" pitchFamily="34" charset="0"/>
                <a:cs typeface="Arial" panose="020B0604020202020204" pitchFamily="34" charset="0"/>
              </a:rPr>
              <a:t>The </a:t>
            </a:r>
            <a:r>
              <a:rPr lang="en-US" sz="2600" dirty="0" smtClean="0">
                <a:latin typeface="Arial" panose="020B0604020202020204" pitchFamily="34" charset="0"/>
                <a:cs typeface="Arial" panose="020B0604020202020204" pitchFamily="34" charset="0"/>
              </a:rPr>
              <a:t>__________________: </a:t>
            </a:r>
            <a:r>
              <a:rPr lang="en-US" sz="2600" dirty="0">
                <a:latin typeface="Arial" panose="020B0604020202020204" pitchFamily="34" charset="0"/>
                <a:cs typeface="Arial" panose="020B0604020202020204" pitchFamily="34" charset="0"/>
              </a:rPr>
              <a:t>a statistical index of the relationship between two variables.</a:t>
            </a:r>
          </a:p>
        </p:txBody>
      </p:sp>
      <p:sp>
        <p:nvSpPr>
          <p:cNvPr id="4" name="Text Placeholder 3"/>
          <p:cNvSpPr>
            <a:spLocks noGrp="1"/>
          </p:cNvSpPr>
          <p:nvPr>
            <p:ph type="body" sz="quarter" idx="4294967295"/>
          </p:nvPr>
        </p:nvSpPr>
        <p:spPr>
          <a:xfrm>
            <a:off x="628650" y="3336925"/>
            <a:ext cx="7967662" cy="914400"/>
          </a:xfrm>
          <a:solidFill>
            <a:srgbClr val="E7D9B1"/>
          </a:solidFill>
          <a:ln w="76200">
            <a:solidFill>
              <a:srgbClr val="006F6C"/>
            </a:solidFill>
          </a:ln>
        </p:spPr>
        <p:txBody>
          <a:bodyPr anchor="ctr">
            <a:noAutofit/>
          </a:bodyPr>
          <a:lstStyle/>
          <a:p>
            <a:pPr marL="0" indent="0" algn="ctr">
              <a:buNone/>
            </a:pPr>
            <a:r>
              <a:rPr lang="en-US" sz="2400" dirty="0">
                <a:latin typeface="Arial" panose="020B0604020202020204" pitchFamily="34" charset="0"/>
                <a:cs typeface="Arial" panose="020B0604020202020204" pitchFamily="34" charset="0"/>
              </a:rPr>
              <a:t>Variables that are </a:t>
            </a:r>
            <a:r>
              <a:rPr lang="en-US" sz="2400" b="1" i="1" dirty="0" smtClean="0">
                <a:latin typeface="Arial" panose="020B0604020202020204" pitchFamily="34" charset="0"/>
                <a:cs typeface="Arial" panose="020B0604020202020204" pitchFamily="34" charset="0"/>
              </a:rPr>
              <a:t>___________</a:t>
            </a:r>
            <a:r>
              <a:rPr lang="en-US" sz="2400" dirty="0" smtClean="0">
                <a:latin typeface="Arial" panose="020B0604020202020204" pitchFamily="34" charset="0"/>
                <a:cs typeface="Arial" panose="020B0604020202020204" pitchFamily="34" charset="0"/>
              </a:rPr>
              <a:t>correlated </a:t>
            </a:r>
            <a:r>
              <a:rPr lang="en-US" sz="2400" dirty="0">
                <a:latin typeface="Arial" panose="020B0604020202020204" pitchFamily="34" charset="0"/>
                <a:cs typeface="Arial" panose="020B0604020202020204" pitchFamily="34" charset="0"/>
              </a:rPr>
              <a:t>are measured </a:t>
            </a:r>
          </a:p>
          <a:p>
            <a:pPr algn="ctr"/>
            <a:r>
              <a:rPr lang="en-US" sz="2400" dirty="0">
                <a:latin typeface="Arial" panose="020B0604020202020204" pitchFamily="34" charset="0"/>
                <a:cs typeface="Arial" panose="020B0604020202020204" pitchFamily="34" charset="0"/>
              </a:rPr>
              <a:t>From </a:t>
            </a:r>
            <a:r>
              <a:rPr lang="en-US" sz="2400" i="1" dirty="0">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 = .01 to +1.0</a:t>
            </a:r>
          </a:p>
        </p:txBody>
      </p:sp>
      <p:sp>
        <p:nvSpPr>
          <p:cNvPr id="5" name="Text Placeholder 4"/>
          <p:cNvSpPr>
            <a:spLocks noGrp="1"/>
          </p:cNvSpPr>
          <p:nvPr>
            <p:ph type="body" sz="quarter" idx="4294967295"/>
          </p:nvPr>
        </p:nvSpPr>
        <p:spPr>
          <a:xfrm>
            <a:off x="628650" y="4498975"/>
            <a:ext cx="7967662" cy="914400"/>
          </a:xfrm>
          <a:solidFill>
            <a:srgbClr val="E7D9B1"/>
          </a:solidFill>
          <a:ln w="76200">
            <a:solidFill>
              <a:srgbClr val="006F6C"/>
            </a:solidFill>
          </a:ln>
        </p:spPr>
        <p:txBody>
          <a:bodyPr anchor="ctr">
            <a:noAutofit/>
          </a:bodyPr>
          <a:lstStyle/>
          <a:p>
            <a:pPr marL="0" indent="0" algn="ctr">
              <a:buNone/>
            </a:pPr>
            <a:r>
              <a:rPr lang="en-US" sz="2400" dirty="0">
                <a:latin typeface="Arial" panose="020B0604020202020204" pitchFamily="34" charset="0"/>
                <a:cs typeface="Arial" panose="020B0604020202020204" pitchFamily="34" charset="0"/>
              </a:rPr>
              <a:t>Variables that are </a:t>
            </a:r>
            <a:r>
              <a:rPr lang="en-US" sz="2400" b="1" i="1" dirty="0" smtClean="0">
                <a:latin typeface="Arial" panose="020B0604020202020204" pitchFamily="34" charset="0"/>
                <a:cs typeface="Arial" panose="020B0604020202020204" pitchFamily="34" charset="0"/>
              </a:rPr>
              <a:t>__________</a:t>
            </a:r>
            <a:r>
              <a:rPr lang="en-US" sz="2400" dirty="0" smtClean="0">
                <a:latin typeface="Arial" panose="020B0604020202020204" pitchFamily="34" charset="0"/>
                <a:cs typeface="Arial" panose="020B0604020202020204" pitchFamily="34" charset="0"/>
              </a:rPr>
              <a:t>correlated </a:t>
            </a:r>
            <a:r>
              <a:rPr lang="en-US" sz="2400" dirty="0">
                <a:latin typeface="Arial" panose="020B0604020202020204" pitchFamily="34" charset="0"/>
                <a:cs typeface="Arial" panose="020B0604020202020204" pitchFamily="34" charset="0"/>
              </a:rPr>
              <a:t>are measured</a:t>
            </a:r>
          </a:p>
          <a:p>
            <a:pPr marL="0" indent="0" algn="ctr">
              <a:buNone/>
            </a:pPr>
            <a:r>
              <a:rPr lang="en-US" sz="2400" dirty="0">
                <a:latin typeface="Arial" panose="020B0604020202020204" pitchFamily="34" charset="0"/>
                <a:cs typeface="Arial" panose="020B0604020202020204" pitchFamily="34" charset="0"/>
              </a:rPr>
              <a:t>from </a:t>
            </a:r>
            <a:r>
              <a:rPr lang="en-US" sz="2400" i="1" dirty="0">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 = -.01 to -1.0.</a:t>
            </a:r>
          </a:p>
        </p:txBody>
      </p:sp>
      <p:sp>
        <p:nvSpPr>
          <p:cNvPr id="6" name="Text Placeholder 3"/>
          <p:cNvSpPr txBox="1">
            <a:spLocks/>
          </p:cNvSpPr>
          <p:nvPr/>
        </p:nvSpPr>
        <p:spPr>
          <a:xfrm>
            <a:off x="628650" y="5661394"/>
            <a:ext cx="7967662" cy="914400"/>
          </a:xfrm>
          <a:prstGeom prst="rect">
            <a:avLst/>
          </a:prstGeom>
          <a:solidFill>
            <a:srgbClr val="E7D9B1"/>
          </a:solidFill>
          <a:ln w="76200">
            <a:solidFill>
              <a:srgbClr val="006F6C"/>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latin typeface="Arial" panose="020B0604020202020204" pitchFamily="34" charset="0"/>
                <a:cs typeface="Arial" panose="020B0604020202020204" pitchFamily="34" charset="0"/>
              </a:rPr>
              <a:t>Note that correlation coefficients are expressed </a:t>
            </a:r>
          </a:p>
          <a:p>
            <a:pPr algn="ctr"/>
            <a:r>
              <a:rPr lang="en-US" sz="2400" dirty="0">
                <a:latin typeface="Arial" panose="020B0604020202020204" pitchFamily="34" charset="0"/>
                <a:cs typeface="Arial" panose="020B0604020202020204" pitchFamily="34" charset="0"/>
              </a:rPr>
              <a:t>as </a:t>
            </a:r>
            <a:r>
              <a:rPr lang="en-US" sz="2400" i="1" dirty="0">
                <a:latin typeface="Arial" panose="020B0604020202020204" pitchFamily="34" charset="0"/>
                <a:cs typeface="Arial" panose="020B0604020202020204" pitchFamily="34" charset="0"/>
              </a:rPr>
              <a:t>r </a:t>
            </a:r>
            <a:r>
              <a:rPr lang="en-US" sz="2400" dirty="0">
                <a:latin typeface="Arial" panose="020B0604020202020204" pitchFamily="34" charset="0"/>
                <a:cs typeface="Arial" panose="020B0604020202020204" pitchFamily="34" charset="0"/>
              </a:rPr>
              <a:t>values.</a:t>
            </a:r>
          </a:p>
        </p:txBody>
      </p:sp>
    </p:spTree>
    <p:extLst>
      <p:ext uri="{BB962C8B-B14F-4D97-AF65-F5344CB8AC3E}">
        <p14:creationId xmlns:p14="http://schemas.microsoft.com/office/powerpoint/2010/main" val="2296032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7145"/>
            <a:ext cx="7886700" cy="1325563"/>
          </a:xfrm>
          <a:solidFill>
            <a:srgbClr val="006F6C"/>
          </a:solidFill>
        </p:spPr>
        <p:txBody>
          <a:bodyPr/>
          <a:lstStyle/>
          <a:p>
            <a:pPr algn="ctr"/>
            <a:r>
              <a:rPr lang="en-US" sz="2800" b="1" dirty="0">
                <a:solidFill>
                  <a:schemeClr val="bg1"/>
                </a:solidFill>
              </a:rPr>
              <a:t>What is a scatterplot?</a:t>
            </a:r>
          </a:p>
        </p:txBody>
      </p:sp>
      <p:sp>
        <p:nvSpPr>
          <p:cNvPr id="3" name="TextBox 2"/>
          <p:cNvSpPr txBox="1"/>
          <p:nvPr/>
        </p:nvSpPr>
        <p:spPr>
          <a:xfrm>
            <a:off x="628650" y="2048199"/>
            <a:ext cx="7886700" cy="4555093"/>
          </a:xfrm>
          <a:prstGeom prst="rect">
            <a:avLst/>
          </a:prstGeom>
          <a:solidFill>
            <a:srgbClr val="E7D9B1"/>
          </a:solidFill>
          <a:ln w="76200">
            <a:solidFill>
              <a:srgbClr val="006F6C"/>
            </a:solidFill>
          </a:ln>
        </p:spPr>
        <p:txBody>
          <a:bodyPr wrap="square" rtlCol="0" anchor="ctr">
            <a:spAutoFit/>
          </a:bodyPr>
          <a:lstStyle/>
          <a:p>
            <a:pPr marL="457200" indent="-457200" algn="ctr">
              <a:buFont typeface="Wingdings" panose="05000000000000000000" pitchFamily="2" charset="2"/>
              <a:buChar char="§"/>
            </a:pPr>
            <a:r>
              <a:rPr lang="en-US" sz="2400" dirty="0"/>
              <a:t>A graphed cluster of dots, each of which represents the values of two variables. </a:t>
            </a:r>
          </a:p>
          <a:p>
            <a:pPr algn="ctr"/>
            <a:endParaRPr lang="en-US" sz="2400" dirty="0"/>
          </a:p>
          <a:p>
            <a:pPr marL="457200" indent="-457200" algn="ctr">
              <a:buFont typeface="Wingdings" panose="05000000000000000000" pitchFamily="2" charset="2"/>
              <a:buChar char="§"/>
            </a:pPr>
            <a:r>
              <a:rPr lang="en-US" sz="2400" dirty="0"/>
              <a:t>The slope of the points suggests the positive or negative direction of the relationship between the</a:t>
            </a:r>
          </a:p>
          <a:p>
            <a:pPr algn="ctr"/>
            <a:r>
              <a:rPr lang="en-US" sz="2400" dirty="0"/>
              <a:t>two variables. </a:t>
            </a:r>
          </a:p>
          <a:p>
            <a:pPr algn="ctr"/>
            <a:endParaRPr lang="en-US" sz="2400" dirty="0"/>
          </a:p>
          <a:p>
            <a:pPr marL="457200" indent="-457200" algn="ctr">
              <a:buFont typeface="Wingdings" panose="05000000000000000000" pitchFamily="2" charset="2"/>
              <a:buChar char="§"/>
            </a:pPr>
            <a:r>
              <a:rPr lang="en-US" sz="2400" dirty="0"/>
              <a:t>The amount of scatter suggests the strength of the correlation. </a:t>
            </a:r>
          </a:p>
          <a:p>
            <a:pPr algn="ctr"/>
            <a:endParaRPr lang="en-US" sz="2400" dirty="0"/>
          </a:p>
          <a:p>
            <a:pPr marL="457200" indent="-457200" algn="ctr">
              <a:buFont typeface="Wingdings" panose="05000000000000000000" pitchFamily="2" charset="2"/>
              <a:buChar char="§"/>
            </a:pPr>
            <a:r>
              <a:rPr lang="en-US" sz="2400" dirty="0"/>
              <a:t>Values on the </a:t>
            </a:r>
            <a:r>
              <a:rPr lang="en-US" sz="2400" i="1" dirty="0"/>
              <a:t>x</a:t>
            </a:r>
            <a:r>
              <a:rPr lang="en-US" sz="2400" dirty="0"/>
              <a:t> and </a:t>
            </a:r>
            <a:r>
              <a:rPr lang="en-US" sz="2400" i="1" dirty="0"/>
              <a:t>y</a:t>
            </a:r>
            <a:r>
              <a:rPr lang="en-US" sz="2400" dirty="0"/>
              <a:t> axis must be quantified.</a:t>
            </a:r>
          </a:p>
          <a:p>
            <a:pPr algn="ctr"/>
            <a:endParaRPr lang="en-US" sz="2600" dirty="0"/>
          </a:p>
        </p:txBody>
      </p:sp>
    </p:spTree>
    <p:extLst>
      <p:ext uri="{BB962C8B-B14F-4D97-AF65-F5344CB8AC3E}">
        <p14:creationId xmlns:p14="http://schemas.microsoft.com/office/powerpoint/2010/main" val="428575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5" y="588350"/>
            <a:ext cx="8101584" cy="1325880"/>
          </a:xfrm>
          <a:solidFill>
            <a:srgbClr val="006F6C"/>
          </a:solidFill>
        </p:spPr>
        <p:txBody>
          <a:bodyPr>
            <a:normAutofit/>
          </a:bodyPr>
          <a:lstStyle/>
          <a:p>
            <a:pPr algn="ctr"/>
            <a:r>
              <a:rPr lang="en-US" sz="2800" b="1" dirty="0">
                <a:solidFill>
                  <a:schemeClr val="bg1"/>
                </a:solidFill>
              </a:rPr>
              <a:t>What does a </a:t>
            </a:r>
            <a:r>
              <a:rPr lang="en-US" sz="2800" b="1" dirty="0" smtClean="0">
                <a:solidFill>
                  <a:schemeClr val="bg1"/>
                </a:solidFill>
              </a:rPr>
              <a:t>_____________ </a:t>
            </a:r>
            <a:r>
              <a:rPr lang="en-US" sz="2800" b="1" dirty="0">
                <a:solidFill>
                  <a:schemeClr val="bg1"/>
                </a:solidFill>
              </a:rPr>
              <a:t>correlation </a:t>
            </a:r>
            <a:br>
              <a:rPr lang="en-US" sz="2800" b="1" dirty="0">
                <a:solidFill>
                  <a:schemeClr val="bg1"/>
                </a:solidFill>
              </a:rPr>
            </a:br>
            <a:r>
              <a:rPr lang="en-US" sz="2800" b="1" dirty="0">
                <a:solidFill>
                  <a:schemeClr val="bg1"/>
                </a:solidFill>
              </a:rPr>
              <a:t>scatterplot look like?</a:t>
            </a:r>
          </a:p>
        </p:txBody>
      </p:sp>
      <p:sp>
        <p:nvSpPr>
          <p:cNvPr id="3" name="Text Placeholder 2"/>
          <p:cNvSpPr>
            <a:spLocks noGrp="1"/>
          </p:cNvSpPr>
          <p:nvPr>
            <p:ph type="body" sz="quarter" idx="14"/>
          </p:nvPr>
        </p:nvSpPr>
        <p:spPr>
          <a:xfrm>
            <a:off x="628650" y="2273561"/>
            <a:ext cx="2400300" cy="3963953"/>
          </a:xfrm>
          <a:solidFill>
            <a:srgbClr val="E7D9B1"/>
          </a:solidFill>
          <a:ln w="76200">
            <a:solidFill>
              <a:srgbClr val="006F6C"/>
            </a:solidFill>
          </a:ln>
        </p:spPr>
        <p:txBody>
          <a:bodyPr>
            <a:normAutofit/>
          </a:bodyPr>
          <a:lstStyle/>
          <a:p>
            <a:r>
              <a:rPr lang="en-US" sz="2400" dirty="0"/>
              <a:t>The variables increase together or decrease together.</a:t>
            </a:r>
          </a:p>
          <a:p>
            <a:endParaRPr lang="en-US" sz="2400" dirty="0"/>
          </a:p>
          <a:p>
            <a:r>
              <a:rPr lang="en-US" sz="2400" i="1" dirty="0"/>
              <a:t>If one gets larger… so does the other</a:t>
            </a:r>
            <a:r>
              <a:rPr lang="en-US" sz="2400" dirty="0"/>
              <a:t>.</a:t>
            </a:r>
          </a:p>
          <a:p>
            <a:endParaRPr lang="en-US" sz="2600" b="1" dirty="0"/>
          </a:p>
        </p:txBody>
      </p:sp>
      <p:pic>
        <p:nvPicPr>
          <p:cNvPr id="6" name="Picture 5"/>
          <p:cNvPicPr>
            <a:picLocks noChangeAspect="1"/>
          </p:cNvPicPr>
          <p:nvPr/>
        </p:nvPicPr>
        <p:blipFill>
          <a:blip r:embed="rId2"/>
          <a:stretch>
            <a:fillRect/>
          </a:stretch>
        </p:blipFill>
        <p:spPr>
          <a:xfrm>
            <a:off x="3466625" y="2273561"/>
            <a:ext cx="5168074" cy="3476191"/>
          </a:xfrm>
          <a:prstGeom prst="rect">
            <a:avLst/>
          </a:prstGeom>
          <a:ln w="76200">
            <a:solidFill>
              <a:srgbClr val="006F6C"/>
            </a:solidFill>
          </a:ln>
        </p:spPr>
      </p:pic>
      <p:sp>
        <p:nvSpPr>
          <p:cNvPr id="4" name="TextBox 3"/>
          <p:cNvSpPr txBox="1"/>
          <p:nvPr/>
        </p:nvSpPr>
        <p:spPr>
          <a:xfrm>
            <a:off x="3330427" y="5822015"/>
            <a:ext cx="5440470" cy="830997"/>
          </a:xfrm>
          <a:prstGeom prst="rect">
            <a:avLst/>
          </a:prstGeom>
          <a:solidFill>
            <a:schemeClr val="bg1"/>
          </a:solidFill>
        </p:spPr>
        <p:txBody>
          <a:bodyPr wrap="square" rtlCol="0" anchor="ctr">
            <a:spAutoFit/>
          </a:bodyPr>
          <a:lstStyle/>
          <a:p>
            <a:pPr algn="ctr"/>
            <a:r>
              <a:rPr lang="en-US" sz="2400" dirty="0"/>
              <a:t>The slope of the line goes UP </a:t>
            </a:r>
          </a:p>
          <a:p>
            <a:pPr algn="ctr"/>
            <a:r>
              <a:rPr lang="en-US" sz="2400" dirty="0"/>
              <a:t>from left to right.</a:t>
            </a:r>
          </a:p>
        </p:txBody>
      </p:sp>
    </p:spTree>
    <p:extLst>
      <p:ext uri="{BB962C8B-B14F-4D97-AF65-F5344CB8AC3E}">
        <p14:creationId xmlns:p14="http://schemas.microsoft.com/office/powerpoint/2010/main" val="3177469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5" y="588350"/>
            <a:ext cx="8101584" cy="1325880"/>
          </a:xfrm>
          <a:solidFill>
            <a:srgbClr val="006F6C"/>
          </a:solidFill>
        </p:spPr>
        <p:txBody>
          <a:bodyPr>
            <a:normAutofit/>
          </a:bodyPr>
          <a:lstStyle/>
          <a:p>
            <a:pPr algn="ctr"/>
            <a:r>
              <a:rPr lang="en-US" sz="2800" b="1" dirty="0">
                <a:solidFill>
                  <a:schemeClr val="bg1"/>
                </a:solidFill>
              </a:rPr>
              <a:t>What does a </a:t>
            </a:r>
            <a:r>
              <a:rPr lang="en-US" b="1" dirty="0" smtClean="0">
                <a:solidFill>
                  <a:schemeClr val="bg1"/>
                </a:solidFill>
              </a:rPr>
              <a:t>_____________</a:t>
            </a:r>
            <a:r>
              <a:rPr lang="en-US" sz="2800" b="1" dirty="0" smtClean="0">
                <a:solidFill>
                  <a:schemeClr val="bg1"/>
                </a:solidFill>
              </a:rPr>
              <a:t> </a:t>
            </a:r>
            <a:r>
              <a:rPr lang="en-US" sz="2800" b="1" dirty="0">
                <a:solidFill>
                  <a:schemeClr val="bg1"/>
                </a:solidFill>
              </a:rPr>
              <a:t>correlation </a:t>
            </a:r>
            <a:br>
              <a:rPr lang="en-US" sz="2800" b="1" dirty="0">
                <a:solidFill>
                  <a:schemeClr val="bg1"/>
                </a:solidFill>
              </a:rPr>
            </a:br>
            <a:r>
              <a:rPr lang="en-US" sz="2800" b="1" dirty="0">
                <a:solidFill>
                  <a:schemeClr val="bg1"/>
                </a:solidFill>
              </a:rPr>
              <a:t>scatterplot look like?</a:t>
            </a:r>
          </a:p>
        </p:txBody>
      </p:sp>
      <p:sp>
        <p:nvSpPr>
          <p:cNvPr id="3" name="Text Placeholder 2"/>
          <p:cNvSpPr>
            <a:spLocks noGrp="1"/>
          </p:cNvSpPr>
          <p:nvPr>
            <p:ph type="body" sz="quarter" idx="14"/>
          </p:nvPr>
        </p:nvSpPr>
        <p:spPr>
          <a:xfrm>
            <a:off x="628650" y="2273561"/>
            <a:ext cx="2400300" cy="3996609"/>
          </a:xfrm>
          <a:solidFill>
            <a:srgbClr val="E7D9B1"/>
          </a:solidFill>
          <a:ln w="76200">
            <a:solidFill>
              <a:srgbClr val="006F6C"/>
            </a:solidFill>
          </a:ln>
        </p:spPr>
        <p:txBody>
          <a:bodyPr>
            <a:normAutofit/>
          </a:bodyPr>
          <a:lstStyle/>
          <a:p>
            <a:r>
              <a:rPr lang="en-US" sz="2400" dirty="0"/>
              <a:t>As one variable increases the other decreases.</a:t>
            </a:r>
          </a:p>
          <a:p>
            <a:endParaRPr lang="en-US" sz="2400" dirty="0"/>
          </a:p>
          <a:p>
            <a:r>
              <a:rPr lang="en-US" sz="2400" i="1" dirty="0"/>
              <a:t>If one variable gets smaller, the other gets larger.</a:t>
            </a:r>
            <a:endParaRPr lang="en-US" sz="2600" b="1" i="1" dirty="0"/>
          </a:p>
        </p:txBody>
      </p:sp>
      <p:pic>
        <p:nvPicPr>
          <p:cNvPr id="6" name="Picture 5"/>
          <p:cNvPicPr>
            <a:picLocks noChangeAspect="1"/>
          </p:cNvPicPr>
          <p:nvPr/>
        </p:nvPicPr>
        <p:blipFill>
          <a:blip r:embed="rId2"/>
          <a:stretch>
            <a:fillRect/>
          </a:stretch>
        </p:blipFill>
        <p:spPr>
          <a:xfrm>
            <a:off x="3444223" y="2273561"/>
            <a:ext cx="5190476" cy="3476190"/>
          </a:xfrm>
          <a:prstGeom prst="rect">
            <a:avLst/>
          </a:prstGeom>
          <a:ln w="76200">
            <a:solidFill>
              <a:srgbClr val="006F6C"/>
            </a:solidFill>
          </a:ln>
        </p:spPr>
      </p:pic>
      <p:sp>
        <p:nvSpPr>
          <p:cNvPr id="7" name="TextBox 6"/>
          <p:cNvSpPr txBox="1"/>
          <p:nvPr/>
        </p:nvSpPr>
        <p:spPr>
          <a:xfrm>
            <a:off x="3319226" y="5854671"/>
            <a:ext cx="5440470" cy="830997"/>
          </a:xfrm>
          <a:prstGeom prst="rect">
            <a:avLst/>
          </a:prstGeom>
          <a:solidFill>
            <a:schemeClr val="bg1"/>
          </a:solidFill>
        </p:spPr>
        <p:txBody>
          <a:bodyPr wrap="square" rtlCol="0" anchor="ctr">
            <a:spAutoFit/>
          </a:bodyPr>
          <a:lstStyle/>
          <a:p>
            <a:pPr algn="ctr"/>
            <a:r>
              <a:rPr lang="en-US" sz="2400" dirty="0"/>
              <a:t>The slope of the line goes DOWN </a:t>
            </a:r>
          </a:p>
          <a:p>
            <a:pPr algn="ctr"/>
            <a:r>
              <a:rPr lang="en-US" sz="2400" dirty="0"/>
              <a:t>from left to right.</a:t>
            </a:r>
          </a:p>
        </p:txBody>
      </p:sp>
    </p:spTree>
    <p:extLst>
      <p:ext uri="{BB962C8B-B14F-4D97-AF65-F5344CB8AC3E}">
        <p14:creationId xmlns:p14="http://schemas.microsoft.com/office/powerpoint/2010/main" val="3746848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5" y="588350"/>
            <a:ext cx="8101584" cy="1325880"/>
          </a:xfrm>
          <a:solidFill>
            <a:srgbClr val="006F6C"/>
          </a:solidFill>
        </p:spPr>
        <p:txBody>
          <a:bodyPr>
            <a:normAutofit/>
          </a:bodyPr>
          <a:lstStyle/>
          <a:p>
            <a:pPr algn="ctr"/>
            <a:r>
              <a:rPr lang="en-US" sz="2800" b="1" dirty="0">
                <a:solidFill>
                  <a:schemeClr val="bg1"/>
                </a:solidFill>
              </a:rPr>
              <a:t>What does a </a:t>
            </a:r>
            <a:r>
              <a:rPr lang="en-US" sz="2800" b="1" dirty="0" smtClean="0">
                <a:solidFill>
                  <a:schemeClr val="bg1"/>
                </a:solidFill>
              </a:rPr>
              <a:t>“_________________” </a:t>
            </a:r>
            <a:r>
              <a:rPr lang="en-US" sz="2800" b="1" dirty="0">
                <a:solidFill>
                  <a:schemeClr val="bg1"/>
                </a:solidFill>
              </a:rPr>
              <a:t/>
            </a:r>
            <a:br>
              <a:rPr lang="en-US" sz="2800" b="1" dirty="0">
                <a:solidFill>
                  <a:schemeClr val="bg1"/>
                </a:solidFill>
              </a:rPr>
            </a:br>
            <a:r>
              <a:rPr lang="en-US" sz="2800" b="1" dirty="0">
                <a:solidFill>
                  <a:schemeClr val="bg1"/>
                </a:solidFill>
              </a:rPr>
              <a:t>scatterplot look like?</a:t>
            </a:r>
          </a:p>
        </p:txBody>
      </p:sp>
      <p:sp>
        <p:nvSpPr>
          <p:cNvPr id="3" name="Text Placeholder 2"/>
          <p:cNvSpPr>
            <a:spLocks noGrp="1"/>
          </p:cNvSpPr>
          <p:nvPr>
            <p:ph type="body" sz="quarter" idx="14"/>
          </p:nvPr>
        </p:nvSpPr>
        <p:spPr>
          <a:xfrm>
            <a:off x="628650" y="2273563"/>
            <a:ext cx="2400300" cy="4110908"/>
          </a:xfrm>
          <a:solidFill>
            <a:srgbClr val="E7D9B1"/>
          </a:solidFill>
          <a:ln w="76200">
            <a:solidFill>
              <a:srgbClr val="006F6C"/>
            </a:solidFill>
          </a:ln>
        </p:spPr>
        <p:txBody>
          <a:bodyPr>
            <a:normAutofit/>
          </a:bodyPr>
          <a:lstStyle/>
          <a:p>
            <a:r>
              <a:rPr lang="en-US" sz="2400" dirty="0"/>
              <a:t>As one variable increases or decreases, the other increases or decreases randomly.</a:t>
            </a:r>
          </a:p>
          <a:p>
            <a:endParaRPr lang="en-US" sz="2400" dirty="0"/>
          </a:p>
          <a:p>
            <a:r>
              <a:rPr lang="en-US" sz="2400" i="1" dirty="0"/>
              <a:t>There is no relationship between one and the other.</a:t>
            </a:r>
            <a:endParaRPr lang="en-US" sz="2600" i="1" dirty="0"/>
          </a:p>
        </p:txBody>
      </p:sp>
      <p:pic>
        <p:nvPicPr>
          <p:cNvPr id="6" name="Picture 5"/>
          <p:cNvPicPr>
            <a:picLocks noChangeAspect="1"/>
          </p:cNvPicPr>
          <p:nvPr/>
        </p:nvPicPr>
        <p:blipFill>
          <a:blip r:embed="rId2"/>
          <a:stretch>
            <a:fillRect/>
          </a:stretch>
        </p:blipFill>
        <p:spPr>
          <a:xfrm>
            <a:off x="3444224" y="2273563"/>
            <a:ext cx="5190475" cy="3476189"/>
          </a:xfrm>
          <a:prstGeom prst="rect">
            <a:avLst/>
          </a:prstGeom>
          <a:ln w="76200">
            <a:solidFill>
              <a:srgbClr val="006F6C"/>
            </a:solidFill>
          </a:ln>
        </p:spPr>
      </p:pic>
    </p:spTree>
    <p:extLst>
      <p:ext uri="{BB962C8B-B14F-4D97-AF65-F5344CB8AC3E}">
        <p14:creationId xmlns:p14="http://schemas.microsoft.com/office/powerpoint/2010/main" val="409114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7145"/>
            <a:ext cx="7886700" cy="1325563"/>
          </a:xfrm>
          <a:solidFill>
            <a:srgbClr val="006F6C"/>
          </a:solidFill>
        </p:spPr>
        <p:txBody>
          <a:bodyPr/>
          <a:lstStyle/>
          <a:p>
            <a:pPr algn="ctr"/>
            <a:r>
              <a:rPr lang="en-US" sz="2800" b="1" dirty="0">
                <a:solidFill>
                  <a:schemeClr val="bg1"/>
                </a:solidFill>
              </a:rPr>
              <a:t>What is important to remember about </a:t>
            </a:r>
            <a:r>
              <a:rPr lang="en-US" sz="2800" b="1" dirty="0" smtClean="0">
                <a:solidFill>
                  <a:schemeClr val="bg1"/>
                </a:solidFill>
              </a:rPr>
              <a:t>________________________?</a:t>
            </a:r>
            <a:endParaRPr lang="en-US" sz="2800" b="1" dirty="0">
              <a:solidFill>
                <a:schemeClr val="bg1"/>
              </a:solidFill>
            </a:endParaRPr>
          </a:p>
        </p:txBody>
      </p:sp>
      <p:sp>
        <p:nvSpPr>
          <p:cNvPr id="3" name="TextBox 2"/>
          <p:cNvSpPr txBox="1"/>
          <p:nvPr/>
        </p:nvSpPr>
        <p:spPr>
          <a:xfrm>
            <a:off x="628650" y="2237689"/>
            <a:ext cx="7886700" cy="2092881"/>
          </a:xfrm>
          <a:prstGeom prst="rect">
            <a:avLst/>
          </a:prstGeom>
          <a:solidFill>
            <a:srgbClr val="E7D9B1"/>
          </a:solidFill>
          <a:ln w="76200">
            <a:solidFill>
              <a:srgbClr val="006F6C"/>
            </a:solidFill>
          </a:ln>
        </p:spPr>
        <p:txBody>
          <a:bodyPr wrap="square" rtlCol="0" anchor="ctr">
            <a:spAutoFit/>
          </a:bodyPr>
          <a:lstStyle/>
          <a:p>
            <a:pPr algn="ctr"/>
            <a:r>
              <a:rPr lang="en-US" sz="2600" dirty="0"/>
              <a:t>A correlation coefficient, which can range </a:t>
            </a:r>
          </a:p>
          <a:p>
            <a:pPr algn="ctr"/>
            <a:r>
              <a:rPr lang="en-US" sz="2600" dirty="0"/>
              <a:t>from -1.0 to +1.0</a:t>
            </a:r>
          </a:p>
          <a:p>
            <a:pPr algn="ctr"/>
            <a:r>
              <a:rPr lang="en-US" sz="2600" dirty="0"/>
              <a:t>reveals the extent to which two things relate. </a:t>
            </a:r>
          </a:p>
          <a:p>
            <a:pPr algn="ctr"/>
            <a:r>
              <a:rPr lang="en-US" sz="2600" dirty="0"/>
              <a:t>The closer the score gets to +1 or -1, the</a:t>
            </a:r>
          </a:p>
          <a:p>
            <a:pPr algn="ctr"/>
            <a:r>
              <a:rPr lang="en-US" sz="2600" dirty="0"/>
              <a:t>stronger the correlation.</a:t>
            </a:r>
          </a:p>
        </p:txBody>
      </p:sp>
      <p:sp>
        <p:nvSpPr>
          <p:cNvPr id="4" name="TextBox 3"/>
          <p:cNvSpPr txBox="1"/>
          <p:nvPr/>
        </p:nvSpPr>
        <p:spPr>
          <a:xfrm>
            <a:off x="628650" y="4703215"/>
            <a:ext cx="7886700" cy="1200329"/>
          </a:xfrm>
          <a:prstGeom prst="rect">
            <a:avLst/>
          </a:prstGeom>
          <a:solidFill>
            <a:srgbClr val="E7D9B1"/>
          </a:solidFill>
          <a:ln w="76200">
            <a:solidFill>
              <a:srgbClr val="006F6C"/>
            </a:solidFill>
          </a:ln>
        </p:spPr>
        <p:txBody>
          <a:bodyPr wrap="square" rtlCol="0" anchor="ctr">
            <a:spAutoFit/>
          </a:bodyPr>
          <a:lstStyle/>
          <a:p>
            <a:pPr algn="ctr"/>
            <a:r>
              <a:rPr lang="en-US" sz="2400" dirty="0"/>
              <a:t>The (+) or (-) sign before the number indicates whether the correlation is </a:t>
            </a:r>
            <a:r>
              <a:rPr lang="en-US" sz="2400" b="1" i="1" dirty="0"/>
              <a:t>positive</a:t>
            </a:r>
            <a:r>
              <a:rPr lang="en-US" sz="2400" dirty="0"/>
              <a:t> or </a:t>
            </a:r>
            <a:r>
              <a:rPr lang="en-US" sz="2400" b="1" i="1" dirty="0"/>
              <a:t>negative</a:t>
            </a:r>
            <a:r>
              <a:rPr lang="en-US" sz="2400" dirty="0"/>
              <a:t>.  </a:t>
            </a:r>
          </a:p>
          <a:p>
            <a:pPr algn="ctr"/>
            <a:r>
              <a:rPr lang="en-US" sz="2400" dirty="0"/>
              <a:t>The (+) or (-) sign indicates direction… not value.</a:t>
            </a:r>
          </a:p>
        </p:txBody>
      </p:sp>
    </p:spTree>
    <p:extLst>
      <p:ext uri="{BB962C8B-B14F-4D97-AF65-F5344CB8AC3E}">
        <p14:creationId xmlns:p14="http://schemas.microsoft.com/office/powerpoint/2010/main" val="3023290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5" y="451870"/>
            <a:ext cx="8101584" cy="1325880"/>
          </a:xfrm>
          <a:solidFill>
            <a:srgbClr val="006F6C"/>
          </a:solidFill>
        </p:spPr>
        <p:txBody>
          <a:bodyPr>
            <a:normAutofit/>
          </a:bodyPr>
          <a:lstStyle/>
          <a:p>
            <a:pPr algn="ctr"/>
            <a:r>
              <a:rPr lang="en-US" sz="2800" b="1" dirty="0">
                <a:solidFill>
                  <a:schemeClr val="bg1"/>
                </a:solidFill>
              </a:rPr>
              <a:t>What are </a:t>
            </a:r>
            <a:r>
              <a:rPr lang="en-US" sz="2800" b="1" dirty="0" smtClean="0">
                <a:solidFill>
                  <a:schemeClr val="bg1"/>
                </a:solidFill>
              </a:rPr>
              <a:t>__________correlations</a:t>
            </a:r>
            <a:r>
              <a:rPr lang="en-US" sz="2800" b="1" dirty="0">
                <a:solidFill>
                  <a:schemeClr val="bg1"/>
                </a:solidFill>
              </a:rPr>
              <a:t>?</a:t>
            </a:r>
          </a:p>
        </p:txBody>
      </p:sp>
      <p:sp>
        <p:nvSpPr>
          <p:cNvPr id="5" name="Text Placeholder 4"/>
          <p:cNvSpPr>
            <a:spLocks noGrp="1"/>
          </p:cNvSpPr>
          <p:nvPr>
            <p:ph type="body" sz="quarter" idx="17"/>
          </p:nvPr>
        </p:nvSpPr>
        <p:spPr>
          <a:xfrm>
            <a:off x="574057" y="1960844"/>
            <a:ext cx="8060641" cy="1273675"/>
          </a:xfrm>
          <a:solidFill>
            <a:srgbClr val="E7D9B1"/>
          </a:solidFill>
          <a:ln w="76200">
            <a:solidFill>
              <a:srgbClr val="006F6C"/>
            </a:solidFill>
          </a:ln>
        </p:spPr>
        <p:txBody>
          <a:bodyPr anchor="ctr">
            <a:noAutofit/>
          </a:bodyPr>
          <a:lstStyle/>
          <a:p>
            <a:r>
              <a:rPr lang="en-US" sz="2600" dirty="0"/>
              <a:t>Perceiving a relationship where none exists.  </a:t>
            </a:r>
          </a:p>
          <a:p>
            <a:r>
              <a:rPr lang="en-US" sz="2600" dirty="0"/>
              <a:t>Or perceiving a stronger-than-actual relationship.</a:t>
            </a:r>
          </a:p>
        </p:txBody>
      </p:sp>
      <p:sp>
        <p:nvSpPr>
          <p:cNvPr id="8" name="Text Placeholder 7"/>
          <p:cNvSpPr>
            <a:spLocks noGrp="1"/>
          </p:cNvSpPr>
          <p:nvPr>
            <p:ph type="body" sz="quarter" idx="18"/>
          </p:nvPr>
        </p:nvSpPr>
        <p:spPr>
          <a:xfrm>
            <a:off x="574057" y="3813399"/>
            <a:ext cx="8060641" cy="2450923"/>
          </a:xfrm>
          <a:solidFill>
            <a:srgbClr val="E7D9B1"/>
          </a:solidFill>
          <a:ln w="76200">
            <a:solidFill>
              <a:srgbClr val="006F6C"/>
            </a:solidFill>
          </a:ln>
        </p:spPr>
        <p:txBody>
          <a:bodyPr>
            <a:noAutofit/>
          </a:bodyPr>
          <a:lstStyle/>
          <a:p>
            <a:pPr>
              <a:lnSpc>
                <a:spcPct val="100000"/>
              </a:lnSpc>
              <a:spcBef>
                <a:spcPts val="0"/>
              </a:spcBef>
            </a:pPr>
            <a:r>
              <a:rPr lang="en-US" sz="2400" i="1" dirty="0"/>
              <a:t>So for instance…</a:t>
            </a:r>
          </a:p>
          <a:p>
            <a:pPr>
              <a:lnSpc>
                <a:spcPct val="100000"/>
              </a:lnSpc>
              <a:spcBef>
                <a:spcPts val="0"/>
              </a:spcBef>
            </a:pPr>
            <a:endParaRPr lang="en-US" sz="2400" i="1" dirty="0"/>
          </a:p>
          <a:p>
            <a:pPr>
              <a:lnSpc>
                <a:spcPct val="100000"/>
              </a:lnSpc>
              <a:spcBef>
                <a:spcPts val="0"/>
              </a:spcBef>
            </a:pPr>
            <a:r>
              <a:rPr lang="en-US" sz="2400" i="1" dirty="0"/>
              <a:t>A sports fan wears a blue jersey the day her team wins and she decides to wear that blue jersey on game days from now on although the jersey had no impact on the score.</a:t>
            </a:r>
          </a:p>
        </p:txBody>
      </p:sp>
      <p:pic>
        <p:nvPicPr>
          <p:cNvPr id="6" name="Picture 5" descr="decorative"/>
          <p:cNvPicPr>
            <a:picLocks noChangeAspect="1"/>
          </p:cNvPicPr>
          <p:nvPr/>
        </p:nvPicPr>
        <p:blipFill>
          <a:blip r:embed="rId2"/>
          <a:stretch>
            <a:fillRect/>
          </a:stretch>
        </p:blipFill>
        <p:spPr>
          <a:xfrm>
            <a:off x="574058" y="505116"/>
            <a:ext cx="688908" cy="688908"/>
          </a:xfrm>
          <a:prstGeom prst="rect">
            <a:avLst/>
          </a:prstGeom>
        </p:spPr>
      </p:pic>
    </p:spTree>
    <p:extLst>
      <p:ext uri="{BB962C8B-B14F-4D97-AF65-F5344CB8AC3E}">
        <p14:creationId xmlns:p14="http://schemas.microsoft.com/office/powerpoint/2010/main" val="437557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Correlation </a:t>
            </a:r>
            <a:r>
              <a:rPr lang="en-US" b="1" dirty="0" smtClean="0"/>
              <a:t>___________________</a:t>
            </a:r>
            <a:r>
              <a:rPr lang="en-US" dirty="0" smtClean="0"/>
              <a:t>.</a:t>
            </a:r>
            <a:endParaRPr lang="en-US" dirty="0"/>
          </a:p>
        </p:txBody>
      </p:sp>
      <p:sp>
        <p:nvSpPr>
          <p:cNvPr id="4" name="Text Placeholder 3"/>
          <p:cNvSpPr>
            <a:spLocks noGrp="1"/>
          </p:cNvSpPr>
          <p:nvPr>
            <p:ph type="body" sz="quarter" idx="14"/>
          </p:nvPr>
        </p:nvSpPr>
        <p:spPr>
          <a:xfrm>
            <a:off x="5445456" y="2032000"/>
            <a:ext cx="3284778" cy="3975100"/>
          </a:xfrm>
          <a:solidFill>
            <a:srgbClr val="E7D9B1"/>
          </a:solidFill>
          <a:ln w="76200">
            <a:solidFill>
              <a:srgbClr val="006F6C"/>
            </a:solidFill>
          </a:ln>
        </p:spPr>
        <p:txBody>
          <a:bodyPr>
            <a:normAutofit/>
          </a:bodyPr>
          <a:lstStyle/>
          <a:p>
            <a:pPr>
              <a:lnSpc>
                <a:spcPct val="100000"/>
              </a:lnSpc>
              <a:spcBef>
                <a:spcPts val="0"/>
              </a:spcBef>
            </a:pPr>
            <a:r>
              <a:rPr lang="en-US" sz="2400" dirty="0"/>
              <a:t>Length of marriage</a:t>
            </a:r>
          </a:p>
          <a:p>
            <a:pPr>
              <a:lnSpc>
                <a:spcPct val="100000"/>
              </a:lnSpc>
              <a:spcBef>
                <a:spcPts val="0"/>
              </a:spcBef>
            </a:pPr>
            <a:r>
              <a:rPr lang="en-US" sz="2400" dirty="0"/>
              <a:t>positively correlates with hair loss in</a:t>
            </a:r>
          </a:p>
          <a:p>
            <a:pPr>
              <a:lnSpc>
                <a:spcPct val="100000"/>
              </a:lnSpc>
              <a:spcBef>
                <a:spcPts val="0"/>
              </a:spcBef>
            </a:pPr>
            <a:r>
              <a:rPr lang="en-US" sz="2400" dirty="0"/>
              <a:t>men. Does this mean that marriage</a:t>
            </a:r>
          </a:p>
          <a:p>
            <a:pPr>
              <a:lnSpc>
                <a:spcPct val="100000"/>
              </a:lnSpc>
              <a:spcBef>
                <a:spcPts val="0"/>
              </a:spcBef>
            </a:pPr>
            <a:r>
              <a:rPr lang="en-US" sz="2400" dirty="0"/>
              <a:t>causes men to lose their hair (or that</a:t>
            </a:r>
          </a:p>
          <a:p>
            <a:pPr>
              <a:lnSpc>
                <a:spcPct val="100000"/>
              </a:lnSpc>
              <a:spcBef>
                <a:spcPts val="0"/>
              </a:spcBef>
            </a:pPr>
            <a:r>
              <a:rPr lang="en-US" sz="2400" dirty="0"/>
              <a:t>balding men make better husbands)?</a:t>
            </a:r>
          </a:p>
        </p:txBody>
      </p:sp>
      <p:pic>
        <p:nvPicPr>
          <p:cNvPr id="6" name="Picture 5"/>
          <p:cNvPicPr>
            <a:picLocks noChangeAspect="1"/>
          </p:cNvPicPr>
          <p:nvPr/>
        </p:nvPicPr>
        <p:blipFill>
          <a:blip r:embed="rId2"/>
          <a:stretch>
            <a:fillRect/>
          </a:stretch>
        </p:blipFill>
        <p:spPr>
          <a:xfrm>
            <a:off x="628650" y="2566115"/>
            <a:ext cx="4365464" cy="2933933"/>
          </a:xfrm>
          <a:prstGeom prst="rect">
            <a:avLst/>
          </a:prstGeom>
          <a:ln w="76200">
            <a:solidFill>
              <a:srgbClr val="006F6C"/>
            </a:solidFill>
          </a:ln>
        </p:spPr>
      </p:pic>
      <p:pic>
        <p:nvPicPr>
          <p:cNvPr id="7" name="Picture 6" descr="decorative"/>
          <p:cNvPicPr>
            <a:picLocks noChangeAspect="1"/>
          </p:cNvPicPr>
          <p:nvPr/>
        </p:nvPicPr>
        <p:blipFill>
          <a:blip r:embed="rId3"/>
          <a:stretch>
            <a:fillRect/>
          </a:stretch>
        </p:blipFill>
        <p:spPr>
          <a:xfrm>
            <a:off x="665478" y="392422"/>
            <a:ext cx="688908" cy="688908"/>
          </a:xfrm>
          <a:prstGeom prst="rect">
            <a:avLst/>
          </a:prstGeom>
        </p:spPr>
      </p:pic>
    </p:spTree>
    <p:extLst>
      <p:ext uri="{BB962C8B-B14F-4D97-AF65-F5344CB8AC3E}">
        <p14:creationId xmlns:p14="http://schemas.microsoft.com/office/powerpoint/2010/main" val="183782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rgbClr val="006F6C"/>
          </a:solidFill>
        </p:spPr>
        <p:txBody>
          <a:bodyPr>
            <a:normAutofit/>
          </a:bodyPr>
          <a:lstStyle/>
          <a:p>
            <a:pPr algn="ctr"/>
            <a:r>
              <a:rPr lang="en-US" sz="2800" b="1" dirty="0">
                <a:solidFill>
                  <a:schemeClr val="bg1"/>
                </a:solidFill>
              </a:rPr>
              <a:t>What is </a:t>
            </a:r>
            <a:r>
              <a:rPr lang="en-US" sz="2800" b="1" dirty="0" smtClean="0">
                <a:solidFill>
                  <a:schemeClr val="bg1"/>
                </a:solidFill>
              </a:rPr>
              <a:t>___________________?</a:t>
            </a:r>
            <a:endParaRPr lang="en-US" sz="2800" b="1" dirty="0">
              <a:solidFill>
                <a:schemeClr val="bg1"/>
              </a:solidFill>
            </a:endParaRPr>
          </a:p>
        </p:txBody>
      </p:sp>
      <p:sp>
        <p:nvSpPr>
          <p:cNvPr id="3" name="Content Placeholder 2"/>
          <p:cNvSpPr>
            <a:spLocks noGrp="1"/>
          </p:cNvSpPr>
          <p:nvPr>
            <p:ph idx="1"/>
          </p:nvPr>
        </p:nvSpPr>
        <p:spPr>
          <a:xfrm>
            <a:off x="628650" y="5308979"/>
            <a:ext cx="8101584" cy="1296536"/>
          </a:xfrm>
          <a:solidFill>
            <a:srgbClr val="E7D9B1"/>
          </a:solidFill>
          <a:ln w="76200">
            <a:solidFill>
              <a:srgbClr val="006F6C"/>
            </a:solidFill>
          </a:ln>
        </p:spPr>
        <p:txBody>
          <a:bodyPr anchor="ctr">
            <a:normAutofit/>
          </a:bodyPr>
          <a:lstStyle/>
          <a:p>
            <a:pPr marL="0" indent="0" algn="ctr">
              <a:buNone/>
            </a:pPr>
            <a:r>
              <a:rPr lang="en-US" sz="2600" dirty="0"/>
              <a:t>The tendency to think we know more than we do</a:t>
            </a:r>
            <a:r>
              <a:rPr lang="en-US" sz="2800" dirty="0"/>
              <a:t>.</a:t>
            </a:r>
          </a:p>
        </p:txBody>
      </p:sp>
      <p:pic>
        <p:nvPicPr>
          <p:cNvPr id="6" name="Picture 5" descr="NON SEQUITIR © 1997 Wiley Ink, Inc. Used by permission of Andrews McMeel Syndication. All rights reserved."/>
          <p:cNvPicPr>
            <a:picLocks noChangeAspect="1"/>
          </p:cNvPicPr>
          <p:nvPr/>
        </p:nvPicPr>
        <p:blipFill>
          <a:blip r:embed="rId2"/>
          <a:stretch>
            <a:fillRect/>
          </a:stretch>
        </p:blipFill>
        <p:spPr>
          <a:xfrm>
            <a:off x="665478" y="4733010"/>
            <a:ext cx="6257143" cy="380952"/>
          </a:xfrm>
          <a:prstGeom prst="rect">
            <a:avLst/>
          </a:prstGeom>
        </p:spPr>
      </p:pic>
      <p:pic>
        <p:nvPicPr>
          <p:cNvPr id="4" name="Picture 3" descr="decorative"/>
          <p:cNvPicPr>
            <a:picLocks noChangeAspect="1"/>
          </p:cNvPicPr>
          <p:nvPr/>
        </p:nvPicPr>
        <p:blipFill>
          <a:blip r:embed="rId3"/>
          <a:stretch>
            <a:fillRect/>
          </a:stretch>
        </p:blipFill>
        <p:spPr>
          <a:xfrm>
            <a:off x="665478" y="392422"/>
            <a:ext cx="688908" cy="695004"/>
          </a:xfrm>
          <a:prstGeom prst="rect">
            <a:avLst/>
          </a:prstGeom>
        </p:spPr>
      </p:pic>
      <p:pic>
        <p:nvPicPr>
          <p:cNvPr id="1026" name="Picture 2" descr="Image result for overconfidence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035629"/>
            <a:ext cx="4499169" cy="2527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92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rgbClr val="006F6C"/>
          </a:solidFill>
        </p:spPr>
        <p:txBody>
          <a:bodyPr>
            <a:normAutofit/>
          </a:bodyPr>
          <a:lstStyle/>
          <a:p>
            <a:pPr algn="ctr"/>
            <a:r>
              <a:rPr lang="en-US" sz="2800" b="1" dirty="0">
                <a:solidFill>
                  <a:schemeClr val="bg1"/>
                </a:solidFill>
              </a:rPr>
              <a:t>What is an example of an experiment </a:t>
            </a:r>
            <a:br>
              <a:rPr lang="en-US" sz="2800" b="1" dirty="0">
                <a:solidFill>
                  <a:schemeClr val="bg1"/>
                </a:solidFill>
              </a:rPr>
            </a:br>
            <a:r>
              <a:rPr lang="en-US" sz="2800" b="1" dirty="0">
                <a:solidFill>
                  <a:schemeClr val="bg1"/>
                </a:solidFill>
              </a:rPr>
              <a:t>that shows cause and effect?</a:t>
            </a:r>
          </a:p>
        </p:txBody>
      </p:sp>
      <p:sp>
        <p:nvSpPr>
          <p:cNvPr id="5" name="TextBox 4"/>
          <p:cNvSpPr txBox="1"/>
          <p:nvPr/>
        </p:nvSpPr>
        <p:spPr>
          <a:xfrm>
            <a:off x="736092" y="4610095"/>
            <a:ext cx="7886700" cy="1200329"/>
          </a:xfrm>
          <a:prstGeom prst="rect">
            <a:avLst/>
          </a:prstGeom>
          <a:solidFill>
            <a:srgbClr val="E7D9B1"/>
          </a:solidFill>
          <a:ln w="57150">
            <a:solidFill>
              <a:srgbClr val="006F6C"/>
            </a:solidFill>
          </a:ln>
        </p:spPr>
        <p:txBody>
          <a:bodyPr wrap="square" rtlCol="0">
            <a:spAutoFit/>
          </a:bodyPr>
          <a:lstStyle/>
          <a:p>
            <a:pPr algn="ctr"/>
            <a:endParaRPr lang="en-US" sz="2400" dirty="0"/>
          </a:p>
          <a:p>
            <a:pPr algn="ctr"/>
            <a:r>
              <a:rPr lang="en-US" sz="2400" dirty="0"/>
              <a:t>Does breast feeding lead to smarter children?</a:t>
            </a:r>
          </a:p>
          <a:p>
            <a:pPr algn="ctr"/>
            <a:endParaRPr lang="en-US" sz="2400" dirty="0"/>
          </a:p>
        </p:txBody>
      </p:sp>
      <p:sp>
        <p:nvSpPr>
          <p:cNvPr id="7" name="TextBox 6"/>
          <p:cNvSpPr txBox="1"/>
          <p:nvPr/>
        </p:nvSpPr>
        <p:spPr>
          <a:xfrm>
            <a:off x="2667677" y="5405695"/>
            <a:ext cx="1310185" cy="523220"/>
          </a:xfrm>
          <a:prstGeom prst="rect">
            <a:avLst/>
          </a:prstGeom>
          <a:solidFill>
            <a:srgbClr val="D4E5F4"/>
          </a:solidFill>
          <a:ln>
            <a:solidFill>
              <a:srgbClr val="006F6C"/>
            </a:solidFill>
          </a:ln>
        </p:spPr>
        <p:txBody>
          <a:bodyPr wrap="square" rtlCol="0" anchor="ctr">
            <a:spAutoFit/>
          </a:bodyPr>
          <a:lstStyle/>
          <a:p>
            <a:pPr algn="ctr"/>
            <a:r>
              <a:rPr lang="en-US" sz="2800" dirty="0"/>
              <a:t>cause</a:t>
            </a:r>
          </a:p>
        </p:txBody>
      </p:sp>
      <p:sp>
        <p:nvSpPr>
          <p:cNvPr id="8" name="TextBox 7"/>
          <p:cNvSpPr txBox="1"/>
          <p:nvPr/>
        </p:nvSpPr>
        <p:spPr>
          <a:xfrm>
            <a:off x="5868503" y="5405695"/>
            <a:ext cx="1310185" cy="523220"/>
          </a:xfrm>
          <a:prstGeom prst="rect">
            <a:avLst/>
          </a:prstGeom>
          <a:solidFill>
            <a:srgbClr val="D4E5F4"/>
          </a:solidFill>
          <a:ln>
            <a:solidFill>
              <a:srgbClr val="006F6C"/>
            </a:solidFill>
          </a:ln>
        </p:spPr>
        <p:txBody>
          <a:bodyPr wrap="square" rtlCol="0" anchor="ctr">
            <a:spAutoFit/>
          </a:bodyPr>
          <a:lstStyle/>
          <a:p>
            <a:pPr algn="ctr"/>
            <a:r>
              <a:rPr lang="en-US" sz="2800" dirty="0"/>
              <a:t>effect</a:t>
            </a:r>
          </a:p>
        </p:txBody>
      </p:sp>
      <p:pic>
        <p:nvPicPr>
          <p:cNvPr id="4" name="Picture 3"/>
          <p:cNvPicPr>
            <a:picLocks noChangeAspect="1"/>
          </p:cNvPicPr>
          <p:nvPr/>
        </p:nvPicPr>
        <p:blipFill>
          <a:blip r:embed="rId2"/>
          <a:stretch>
            <a:fillRect/>
          </a:stretch>
        </p:blipFill>
        <p:spPr>
          <a:xfrm>
            <a:off x="2667677" y="1809179"/>
            <a:ext cx="4023529" cy="2682425"/>
          </a:xfrm>
          <a:prstGeom prst="rect">
            <a:avLst/>
          </a:prstGeom>
          <a:ln w="57150">
            <a:solidFill>
              <a:srgbClr val="006F6C"/>
            </a:solidFill>
          </a:ln>
        </p:spPr>
      </p:pic>
      <p:pic>
        <p:nvPicPr>
          <p:cNvPr id="3" name="Picture 2" descr="Lane Oatey/Getty Images"/>
          <p:cNvPicPr>
            <a:picLocks noChangeAspect="1"/>
          </p:cNvPicPr>
          <p:nvPr/>
        </p:nvPicPr>
        <p:blipFill>
          <a:blip r:embed="rId3"/>
          <a:stretch>
            <a:fillRect/>
          </a:stretch>
        </p:blipFill>
        <p:spPr>
          <a:xfrm>
            <a:off x="2442932" y="3653509"/>
            <a:ext cx="142857" cy="838095"/>
          </a:xfrm>
          <a:prstGeom prst="rect">
            <a:avLst/>
          </a:prstGeom>
        </p:spPr>
      </p:pic>
      <p:pic>
        <p:nvPicPr>
          <p:cNvPr id="6" name="Picture 5" descr="decorative"/>
          <p:cNvPicPr>
            <a:picLocks noChangeAspect="1"/>
          </p:cNvPicPr>
          <p:nvPr/>
        </p:nvPicPr>
        <p:blipFill>
          <a:blip r:embed="rId4"/>
          <a:stretch>
            <a:fillRect/>
          </a:stretch>
        </p:blipFill>
        <p:spPr>
          <a:xfrm>
            <a:off x="665478" y="392422"/>
            <a:ext cx="688908" cy="688908"/>
          </a:xfrm>
          <a:prstGeom prst="rect">
            <a:avLst/>
          </a:prstGeom>
        </p:spPr>
      </p:pic>
    </p:spTree>
    <p:extLst>
      <p:ext uri="{BB962C8B-B14F-4D97-AF65-F5344CB8AC3E}">
        <p14:creationId xmlns:p14="http://schemas.microsoft.com/office/powerpoint/2010/main" val="1452264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58" y="458515"/>
            <a:ext cx="8101584" cy="1325563"/>
          </a:xfrm>
          <a:solidFill>
            <a:srgbClr val="006F6C"/>
          </a:solidFill>
        </p:spPr>
        <p:txBody>
          <a:bodyPr>
            <a:normAutofit/>
          </a:bodyPr>
          <a:lstStyle/>
          <a:p>
            <a:pPr algn="ctr"/>
            <a:r>
              <a:rPr lang="en-US" sz="2800" b="1" dirty="0">
                <a:solidFill>
                  <a:schemeClr val="bg1"/>
                </a:solidFill>
              </a:rPr>
              <a:t>How were the groups assigned?</a:t>
            </a:r>
          </a:p>
        </p:txBody>
      </p:sp>
      <p:sp>
        <p:nvSpPr>
          <p:cNvPr id="3" name="Text Placeholder 2"/>
          <p:cNvSpPr>
            <a:spLocks noGrp="1"/>
          </p:cNvSpPr>
          <p:nvPr>
            <p:ph type="body" idx="1"/>
          </p:nvPr>
        </p:nvSpPr>
        <p:spPr>
          <a:xfrm>
            <a:off x="629841" y="1916990"/>
            <a:ext cx="3868340" cy="823912"/>
          </a:xfrm>
          <a:solidFill>
            <a:srgbClr val="E7D9B1"/>
          </a:solidFill>
          <a:ln w="76200">
            <a:solidFill>
              <a:srgbClr val="006F6C"/>
            </a:solidFill>
          </a:ln>
        </p:spPr>
        <p:txBody>
          <a:bodyPr anchor="ctr">
            <a:noAutofit/>
          </a:bodyPr>
          <a:lstStyle/>
          <a:p>
            <a:pPr algn="ctr"/>
            <a:r>
              <a:rPr lang="en-US" sz="2600" b="0" dirty="0" smtClean="0"/>
              <a:t>___________ </a:t>
            </a:r>
            <a:r>
              <a:rPr lang="en-US" sz="2600" b="0" dirty="0"/>
              <a:t>group</a:t>
            </a:r>
          </a:p>
        </p:txBody>
      </p:sp>
      <p:sp>
        <p:nvSpPr>
          <p:cNvPr id="4" name="Content Placeholder 3"/>
          <p:cNvSpPr>
            <a:spLocks noGrp="1"/>
          </p:cNvSpPr>
          <p:nvPr>
            <p:ph sz="half" idx="2"/>
          </p:nvPr>
        </p:nvSpPr>
        <p:spPr>
          <a:xfrm>
            <a:off x="629842" y="3006725"/>
            <a:ext cx="3868340" cy="3182937"/>
          </a:xfrm>
          <a:solidFill>
            <a:srgbClr val="E7D9B1"/>
          </a:solidFill>
          <a:ln w="76200">
            <a:solidFill>
              <a:srgbClr val="006F6C"/>
            </a:solidFill>
          </a:ln>
        </p:spPr>
        <p:txBody>
          <a:bodyPr anchor="ctr">
            <a:normAutofit/>
          </a:bodyPr>
          <a:lstStyle/>
          <a:p>
            <a:pPr marL="0" indent="0" algn="ctr">
              <a:lnSpc>
                <a:spcPct val="100000"/>
              </a:lnSpc>
              <a:spcBef>
                <a:spcPts val="0"/>
              </a:spcBef>
              <a:buNone/>
            </a:pPr>
            <a:r>
              <a:rPr lang="en-US" sz="2400" dirty="0"/>
              <a:t>Subjects </a:t>
            </a:r>
            <a:r>
              <a:rPr lang="en-US" sz="2400" b="1" dirty="0"/>
              <a:t>receive</a:t>
            </a:r>
            <a:r>
              <a:rPr lang="en-US" sz="2400" dirty="0"/>
              <a:t> </a:t>
            </a:r>
          </a:p>
          <a:p>
            <a:pPr marL="0" indent="0" algn="ctr">
              <a:lnSpc>
                <a:spcPct val="100000"/>
              </a:lnSpc>
              <a:spcBef>
                <a:spcPts val="0"/>
              </a:spcBef>
              <a:buNone/>
            </a:pPr>
            <a:r>
              <a:rPr lang="en-US" sz="2400" dirty="0"/>
              <a:t>the treatment.</a:t>
            </a:r>
          </a:p>
          <a:p>
            <a:pPr marL="0" indent="0" algn="ctr">
              <a:lnSpc>
                <a:spcPct val="100000"/>
              </a:lnSpc>
              <a:spcBef>
                <a:spcPts val="0"/>
              </a:spcBef>
              <a:buNone/>
            </a:pPr>
            <a:endParaRPr lang="en-US" sz="2400" dirty="0"/>
          </a:p>
          <a:p>
            <a:pPr marL="0" indent="0" algn="ctr">
              <a:lnSpc>
                <a:spcPct val="100000"/>
              </a:lnSpc>
              <a:spcBef>
                <a:spcPts val="0"/>
              </a:spcBef>
              <a:buNone/>
            </a:pPr>
            <a:endParaRPr lang="en-US" sz="2400" dirty="0"/>
          </a:p>
          <a:p>
            <a:pPr marL="0" indent="0" algn="ctr">
              <a:lnSpc>
                <a:spcPct val="100000"/>
              </a:lnSpc>
              <a:spcBef>
                <a:spcPts val="0"/>
              </a:spcBef>
              <a:buNone/>
            </a:pPr>
            <a:r>
              <a:rPr lang="en-US" sz="2400" i="1" dirty="0"/>
              <a:t>The pediatricians promoted breast feeding to the mothers in their group.</a:t>
            </a:r>
          </a:p>
        </p:txBody>
      </p:sp>
      <p:sp>
        <p:nvSpPr>
          <p:cNvPr id="5" name="Text Placeholder 4"/>
          <p:cNvSpPr>
            <a:spLocks noGrp="1"/>
          </p:cNvSpPr>
          <p:nvPr>
            <p:ph type="body" sz="quarter" idx="3"/>
          </p:nvPr>
        </p:nvSpPr>
        <p:spPr>
          <a:xfrm>
            <a:off x="4629150" y="1916990"/>
            <a:ext cx="3887391" cy="823912"/>
          </a:xfrm>
          <a:solidFill>
            <a:srgbClr val="E7D9B1"/>
          </a:solidFill>
          <a:ln w="76200">
            <a:solidFill>
              <a:srgbClr val="006F6C"/>
            </a:solidFill>
          </a:ln>
        </p:spPr>
        <p:txBody>
          <a:bodyPr anchor="ctr">
            <a:normAutofit/>
          </a:bodyPr>
          <a:lstStyle/>
          <a:p>
            <a:pPr algn="ctr"/>
            <a:r>
              <a:rPr lang="en-US" sz="2600" b="0" dirty="0" smtClean="0"/>
              <a:t>______________</a:t>
            </a:r>
            <a:r>
              <a:rPr lang="en-US" sz="2600" b="0" dirty="0" smtClean="0"/>
              <a:t> </a:t>
            </a:r>
            <a:r>
              <a:rPr lang="en-US" sz="2600" b="0" dirty="0"/>
              <a:t>group</a:t>
            </a:r>
            <a:endParaRPr lang="en-US" sz="2400" b="0" dirty="0"/>
          </a:p>
        </p:txBody>
      </p:sp>
      <p:sp>
        <p:nvSpPr>
          <p:cNvPr id="6" name="Content Placeholder 5"/>
          <p:cNvSpPr>
            <a:spLocks noGrp="1"/>
          </p:cNvSpPr>
          <p:nvPr>
            <p:ph sz="quarter" idx="4"/>
          </p:nvPr>
        </p:nvSpPr>
        <p:spPr>
          <a:xfrm>
            <a:off x="4629150" y="3006725"/>
            <a:ext cx="3887391" cy="3182938"/>
          </a:xfrm>
          <a:solidFill>
            <a:srgbClr val="E7D9B1"/>
          </a:solidFill>
          <a:ln w="76200">
            <a:solidFill>
              <a:srgbClr val="006F6C"/>
            </a:solidFill>
          </a:ln>
        </p:spPr>
        <p:txBody>
          <a:bodyPr anchor="ctr"/>
          <a:lstStyle/>
          <a:p>
            <a:pPr marL="0" indent="0" algn="ctr">
              <a:lnSpc>
                <a:spcPct val="100000"/>
              </a:lnSpc>
              <a:spcBef>
                <a:spcPts val="0"/>
              </a:spcBef>
              <a:buNone/>
            </a:pPr>
            <a:r>
              <a:rPr lang="en-US" sz="2400" dirty="0"/>
              <a:t>Subjects </a:t>
            </a:r>
            <a:r>
              <a:rPr lang="en-US" sz="2400" b="1" dirty="0"/>
              <a:t>do not receive </a:t>
            </a:r>
            <a:r>
              <a:rPr lang="en-US" sz="2400" dirty="0"/>
              <a:t>the treatment.</a:t>
            </a:r>
          </a:p>
          <a:p>
            <a:pPr marL="0" indent="0" algn="ctr">
              <a:lnSpc>
                <a:spcPct val="100000"/>
              </a:lnSpc>
              <a:spcBef>
                <a:spcPts val="0"/>
              </a:spcBef>
              <a:buNone/>
            </a:pPr>
            <a:endParaRPr lang="en-US" sz="2400" dirty="0"/>
          </a:p>
          <a:p>
            <a:pPr marL="0" indent="0" algn="ctr">
              <a:lnSpc>
                <a:spcPct val="100000"/>
              </a:lnSpc>
              <a:spcBef>
                <a:spcPts val="0"/>
              </a:spcBef>
              <a:buNone/>
            </a:pPr>
            <a:endParaRPr lang="en-US" sz="2400" dirty="0"/>
          </a:p>
          <a:p>
            <a:pPr marL="0" indent="0" algn="ctr">
              <a:lnSpc>
                <a:spcPct val="100000"/>
              </a:lnSpc>
              <a:spcBef>
                <a:spcPts val="0"/>
              </a:spcBef>
              <a:buNone/>
            </a:pPr>
            <a:r>
              <a:rPr lang="en-US" sz="2400" i="1" dirty="0"/>
              <a:t>The pediatricians provided normal care, but did not promote breastfeeding.</a:t>
            </a:r>
          </a:p>
        </p:txBody>
      </p:sp>
    </p:spTree>
    <p:extLst>
      <p:ext uri="{BB962C8B-B14F-4D97-AF65-F5344CB8AC3E}">
        <p14:creationId xmlns:p14="http://schemas.microsoft.com/office/powerpoint/2010/main" val="3982115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7145"/>
            <a:ext cx="7886700" cy="1325563"/>
          </a:xfrm>
          <a:solidFill>
            <a:srgbClr val="006F6C"/>
          </a:solidFill>
        </p:spPr>
        <p:txBody>
          <a:bodyPr/>
          <a:lstStyle/>
          <a:p>
            <a:pPr algn="ctr"/>
            <a:r>
              <a:rPr lang="en-US" sz="2800" b="1" dirty="0">
                <a:solidFill>
                  <a:schemeClr val="bg1"/>
                </a:solidFill>
              </a:rPr>
              <a:t>What is </a:t>
            </a:r>
            <a:r>
              <a:rPr lang="en-US" sz="2800" b="1" dirty="0" smtClean="0">
                <a:solidFill>
                  <a:schemeClr val="bg1"/>
                </a:solidFill>
              </a:rPr>
              <a:t>___________________?</a:t>
            </a:r>
            <a:endParaRPr lang="en-US" sz="2800" b="1" dirty="0">
              <a:solidFill>
                <a:schemeClr val="bg1"/>
              </a:solidFill>
            </a:endParaRPr>
          </a:p>
        </p:txBody>
      </p:sp>
      <p:sp>
        <p:nvSpPr>
          <p:cNvPr id="3" name="TextBox 2"/>
          <p:cNvSpPr txBox="1"/>
          <p:nvPr/>
        </p:nvSpPr>
        <p:spPr>
          <a:xfrm>
            <a:off x="628650" y="2396867"/>
            <a:ext cx="7886700" cy="2492990"/>
          </a:xfrm>
          <a:prstGeom prst="rect">
            <a:avLst/>
          </a:prstGeom>
          <a:solidFill>
            <a:srgbClr val="E7D9B1"/>
          </a:solidFill>
          <a:ln w="76200">
            <a:solidFill>
              <a:srgbClr val="006F6C"/>
            </a:solidFill>
          </a:ln>
        </p:spPr>
        <p:txBody>
          <a:bodyPr wrap="square" rtlCol="0" anchor="ctr">
            <a:spAutoFit/>
          </a:bodyPr>
          <a:lstStyle/>
          <a:p>
            <a:pPr algn="ctr"/>
            <a:r>
              <a:rPr lang="en-US" sz="2600" dirty="0"/>
              <a:t>Assigning participants </a:t>
            </a:r>
          </a:p>
          <a:p>
            <a:pPr algn="ctr"/>
            <a:r>
              <a:rPr lang="en-US" sz="2600" dirty="0"/>
              <a:t>to experimental and</a:t>
            </a:r>
          </a:p>
          <a:p>
            <a:pPr algn="ctr"/>
            <a:r>
              <a:rPr lang="en-US" sz="2600" dirty="0"/>
              <a:t>control groups </a:t>
            </a:r>
          </a:p>
          <a:p>
            <a:pPr algn="ctr"/>
            <a:r>
              <a:rPr lang="en-US" sz="2600" dirty="0"/>
              <a:t>by chance, thus</a:t>
            </a:r>
          </a:p>
          <a:p>
            <a:pPr algn="ctr"/>
            <a:r>
              <a:rPr lang="en-US" sz="2600" dirty="0"/>
              <a:t>minimizing preexisting differences</a:t>
            </a:r>
          </a:p>
          <a:p>
            <a:pPr algn="ctr"/>
            <a:r>
              <a:rPr lang="en-US" sz="2600" dirty="0"/>
              <a:t>between the different groups.</a:t>
            </a:r>
          </a:p>
        </p:txBody>
      </p:sp>
    </p:spTree>
    <p:extLst>
      <p:ext uri="{BB962C8B-B14F-4D97-AF65-F5344CB8AC3E}">
        <p14:creationId xmlns:p14="http://schemas.microsoft.com/office/powerpoint/2010/main" val="2216249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58" y="458515"/>
            <a:ext cx="8101584" cy="1325563"/>
          </a:xfrm>
          <a:solidFill>
            <a:srgbClr val="006F6C"/>
          </a:solidFill>
        </p:spPr>
        <p:txBody>
          <a:bodyPr>
            <a:normAutofit/>
          </a:bodyPr>
          <a:lstStyle/>
          <a:p>
            <a:pPr algn="ctr"/>
            <a:r>
              <a:rPr lang="en-US" sz="2800" b="1" dirty="0">
                <a:solidFill>
                  <a:schemeClr val="bg1"/>
                </a:solidFill>
              </a:rPr>
              <a:t>What is the difference between random sampling and random assignment?</a:t>
            </a:r>
          </a:p>
        </p:txBody>
      </p:sp>
      <p:sp>
        <p:nvSpPr>
          <p:cNvPr id="3" name="Text Placeholder 2"/>
          <p:cNvSpPr>
            <a:spLocks noGrp="1"/>
          </p:cNvSpPr>
          <p:nvPr>
            <p:ph type="body" idx="1"/>
          </p:nvPr>
        </p:nvSpPr>
        <p:spPr>
          <a:xfrm>
            <a:off x="629841" y="1916990"/>
            <a:ext cx="3868340" cy="823912"/>
          </a:xfrm>
          <a:solidFill>
            <a:srgbClr val="E7D9B1"/>
          </a:solidFill>
          <a:ln w="76200">
            <a:solidFill>
              <a:srgbClr val="006F6C"/>
            </a:solidFill>
          </a:ln>
        </p:spPr>
        <p:txBody>
          <a:bodyPr anchor="ctr">
            <a:noAutofit/>
          </a:bodyPr>
          <a:lstStyle/>
          <a:p>
            <a:pPr algn="ctr"/>
            <a:r>
              <a:rPr lang="en-US" sz="2600" b="0" dirty="0"/>
              <a:t>random </a:t>
            </a:r>
            <a:r>
              <a:rPr lang="en-US" sz="2600" b="0" dirty="0" smtClean="0"/>
              <a:t>____________</a:t>
            </a:r>
            <a:endParaRPr lang="en-US" sz="2600" b="0" dirty="0"/>
          </a:p>
        </p:txBody>
      </p:sp>
      <p:sp>
        <p:nvSpPr>
          <p:cNvPr id="4" name="Content Placeholder 3"/>
          <p:cNvSpPr>
            <a:spLocks noGrp="1"/>
          </p:cNvSpPr>
          <p:nvPr>
            <p:ph sz="half" idx="2"/>
          </p:nvPr>
        </p:nvSpPr>
        <p:spPr>
          <a:xfrm>
            <a:off x="629842" y="3006725"/>
            <a:ext cx="3868340" cy="3182937"/>
          </a:xfrm>
          <a:solidFill>
            <a:srgbClr val="E7D9B1"/>
          </a:solidFill>
          <a:ln w="76200">
            <a:solidFill>
              <a:srgbClr val="006F6C"/>
            </a:solidFill>
          </a:ln>
        </p:spPr>
        <p:txBody>
          <a:bodyPr anchor="ctr">
            <a:normAutofit/>
          </a:bodyPr>
          <a:lstStyle/>
          <a:p>
            <a:pPr marL="0" indent="0" algn="ctr">
              <a:lnSpc>
                <a:spcPct val="100000"/>
              </a:lnSpc>
              <a:spcBef>
                <a:spcPts val="0"/>
              </a:spcBef>
              <a:buNone/>
            </a:pPr>
            <a:r>
              <a:rPr lang="en-US" sz="2400" dirty="0"/>
              <a:t>Choosing a representative sample of the population being studied.  </a:t>
            </a:r>
          </a:p>
          <a:p>
            <a:pPr marL="0" indent="0" algn="ctr">
              <a:lnSpc>
                <a:spcPct val="100000"/>
              </a:lnSpc>
              <a:spcBef>
                <a:spcPts val="0"/>
              </a:spcBef>
              <a:buNone/>
            </a:pPr>
            <a:endParaRPr lang="en-US" sz="2400" dirty="0"/>
          </a:p>
          <a:p>
            <a:pPr marL="0" indent="0" algn="ctr">
              <a:lnSpc>
                <a:spcPct val="100000"/>
              </a:lnSpc>
              <a:spcBef>
                <a:spcPts val="0"/>
              </a:spcBef>
              <a:buNone/>
            </a:pPr>
            <a:r>
              <a:rPr lang="en-US" sz="2400" i="1" dirty="0"/>
              <a:t>Allows the results to be generalized to the population as a whole.</a:t>
            </a:r>
          </a:p>
        </p:txBody>
      </p:sp>
      <p:sp>
        <p:nvSpPr>
          <p:cNvPr id="5" name="Text Placeholder 4"/>
          <p:cNvSpPr>
            <a:spLocks noGrp="1"/>
          </p:cNvSpPr>
          <p:nvPr>
            <p:ph type="body" sz="quarter" idx="3"/>
          </p:nvPr>
        </p:nvSpPr>
        <p:spPr>
          <a:xfrm>
            <a:off x="4629150" y="1916990"/>
            <a:ext cx="3887391" cy="823912"/>
          </a:xfrm>
          <a:solidFill>
            <a:srgbClr val="E7D9B1"/>
          </a:solidFill>
          <a:ln w="76200">
            <a:solidFill>
              <a:srgbClr val="006F6C"/>
            </a:solidFill>
          </a:ln>
        </p:spPr>
        <p:txBody>
          <a:bodyPr anchor="ctr">
            <a:normAutofit/>
          </a:bodyPr>
          <a:lstStyle/>
          <a:p>
            <a:pPr algn="ctr"/>
            <a:r>
              <a:rPr lang="en-US" sz="2600" b="0" dirty="0"/>
              <a:t>random </a:t>
            </a:r>
            <a:r>
              <a:rPr lang="en-US" sz="2600" b="0" dirty="0" smtClean="0"/>
              <a:t>____________</a:t>
            </a:r>
            <a:endParaRPr lang="en-US" sz="2400" b="0" dirty="0"/>
          </a:p>
        </p:txBody>
      </p:sp>
      <p:sp>
        <p:nvSpPr>
          <p:cNvPr id="6" name="Content Placeholder 5"/>
          <p:cNvSpPr>
            <a:spLocks noGrp="1"/>
          </p:cNvSpPr>
          <p:nvPr>
            <p:ph sz="quarter" idx="4"/>
          </p:nvPr>
        </p:nvSpPr>
        <p:spPr>
          <a:xfrm>
            <a:off x="4629150" y="3006725"/>
            <a:ext cx="3887391" cy="3182938"/>
          </a:xfrm>
          <a:solidFill>
            <a:srgbClr val="E7D9B1"/>
          </a:solidFill>
          <a:ln w="76200">
            <a:solidFill>
              <a:srgbClr val="006F6C"/>
            </a:solidFill>
          </a:ln>
        </p:spPr>
        <p:txBody>
          <a:bodyPr anchor="ctr"/>
          <a:lstStyle/>
          <a:p>
            <a:pPr marL="0" indent="0" algn="ctr">
              <a:lnSpc>
                <a:spcPct val="100000"/>
              </a:lnSpc>
              <a:spcBef>
                <a:spcPts val="0"/>
              </a:spcBef>
              <a:buNone/>
            </a:pPr>
            <a:r>
              <a:rPr lang="en-US" sz="2400" dirty="0"/>
              <a:t>Assigning the participants to the experimental or control group by chance.</a:t>
            </a:r>
          </a:p>
          <a:p>
            <a:pPr marL="0" indent="0" algn="ctr">
              <a:lnSpc>
                <a:spcPct val="100000"/>
              </a:lnSpc>
              <a:spcBef>
                <a:spcPts val="0"/>
              </a:spcBef>
              <a:buNone/>
            </a:pPr>
            <a:endParaRPr lang="en-US" sz="2400" dirty="0"/>
          </a:p>
          <a:p>
            <a:pPr marL="0" indent="0" algn="ctr">
              <a:lnSpc>
                <a:spcPct val="100000"/>
              </a:lnSpc>
              <a:spcBef>
                <a:spcPts val="0"/>
              </a:spcBef>
              <a:buNone/>
            </a:pPr>
            <a:r>
              <a:rPr lang="en-US" sz="2400" i="1" dirty="0"/>
              <a:t>Minimizes pre-existing differences between the two groups.</a:t>
            </a:r>
          </a:p>
        </p:txBody>
      </p:sp>
    </p:spTree>
    <p:extLst>
      <p:ext uri="{BB962C8B-B14F-4D97-AF65-F5344CB8AC3E}">
        <p14:creationId xmlns:p14="http://schemas.microsoft.com/office/powerpoint/2010/main" val="2107638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58" y="458515"/>
            <a:ext cx="8101584" cy="1325563"/>
          </a:xfrm>
          <a:solidFill>
            <a:srgbClr val="006F6C"/>
          </a:solidFill>
        </p:spPr>
        <p:txBody>
          <a:bodyPr>
            <a:normAutofit/>
          </a:bodyPr>
          <a:lstStyle/>
          <a:p>
            <a:pPr algn="ctr"/>
            <a:r>
              <a:rPr lang="en-US" sz="2800" b="1" dirty="0">
                <a:solidFill>
                  <a:schemeClr val="bg1"/>
                </a:solidFill>
              </a:rPr>
              <a:t>How does using a blind procedure</a:t>
            </a:r>
            <a:br>
              <a:rPr lang="en-US" sz="2800" b="1" dirty="0">
                <a:solidFill>
                  <a:schemeClr val="bg1"/>
                </a:solidFill>
              </a:rPr>
            </a:br>
            <a:r>
              <a:rPr lang="en-US" sz="2800" b="1" dirty="0">
                <a:solidFill>
                  <a:schemeClr val="bg1"/>
                </a:solidFill>
              </a:rPr>
              <a:t>help establish cause and effect?</a:t>
            </a:r>
          </a:p>
        </p:txBody>
      </p:sp>
      <p:sp>
        <p:nvSpPr>
          <p:cNvPr id="3" name="Text Placeholder 2"/>
          <p:cNvSpPr>
            <a:spLocks noGrp="1"/>
          </p:cNvSpPr>
          <p:nvPr>
            <p:ph type="body" idx="1"/>
          </p:nvPr>
        </p:nvSpPr>
        <p:spPr>
          <a:xfrm>
            <a:off x="629841" y="1916990"/>
            <a:ext cx="3868340" cy="823912"/>
          </a:xfrm>
          <a:solidFill>
            <a:srgbClr val="E7D9B1"/>
          </a:solidFill>
          <a:ln w="76200">
            <a:solidFill>
              <a:srgbClr val="006F6C"/>
            </a:solidFill>
          </a:ln>
        </p:spPr>
        <p:txBody>
          <a:bodyPr anchor="ctr">
            <a:noAutofit/>
          </a:bodyPr>
          <a:lstStyle/>
          <a:p>
            <a:pPr algn="ctr"/>
            <a:r>
              <a:rPr lang="en-US" sz="2600" b="0" dirty="0" smtClean="0"/>
              <a:t>__________</a:t>
            </a:r>
            <a:r>
              <a:rPr lang="en-US" sz="2600" b="0" dirty="0" smtClean="0"/>
              <a:t> </a:t>
            </a:r>
            <a:r>
              <a:rPr lang="en-US" sz="2600" b="0" dirty="0"/>
              <a:t>blind</a:t>
            </a:r>
          </a:p>
        </p:txBody>
      </p:sp>
      <p:sp>
        <p:nvSpPr>
          <p:cNvPr id="4" name="Content Placeholder 3"/>
          <p:cNvSpPr>
            <a:spLocks noGrp="1"/>
          </p:cNvSpPr>
          <p:nvPr>
            <p:ph sz="half" idx="2"/>
          </p:nvPr>
        </p:nvSpPr>
        <p:spPr>
          <a:xfrm>
            <a:off x="629842" y="3006726"/>
            <a:ext cx="3868340" cy="1826532"/>
          </a:xfrm>
          <a:solidFill>
            <a:srgbClr val="E7D9B1"/>
          </a:solidFill>
          <a:ln w="76200">
            <a:solidFill>
              <a:srgbClr val="006F6C"/>
            </a:solidFill>
          </a:ln>
        </p:spPr>
        <p:txBody>
          <a:bodyPr anchor="ctr">
            <a:normAutofit/>
          </a:bodyPr>
          <a:lstStyle/>
          <a:p>
            <a:pPr marL="0" indent="0" algn="ctr">
              <a:lnSpc>
                <a:spcPct val="100000"/>
              </a:lnSpc>
              <a:spcBef>
                <a:spcPts val="0"/>
              </a:spcBef>
              <a:buNone/>
            </a:pPr>
            <a:r>
              <a:rPr lang="en-US" sz="2400" dirty="0"/>
              <a:t>The participants in the study are uninformed about the treatment, if any, they are receiving.</a:t>
            </a:r>
          </a:p>
        </p:txBody>
      </p:sp>
      <p:sp>
        <p:nvSpPr>
          <p:cNvPr id="8" name="Content Placeholder 3"/>
          <p:cNvSpPr txBox="1">
            <a:spLocks/>
          </p:cNvSpPr>
          <p:nvPr/>
        </p:nvSpPr>
        <p:spPr>
          <a:xfrm>
            <a:off x="629841" y="5287736"/>
            <a:ext cx="3868340" cy="1222375"/>
          </a:xfrm>
          <a:prstGeom prst="rect">
            <a:avLst/>
          </a:prstGeom>
          <a:solidFill>
            <a:srgbClr val="E7D9B1"/>
          </a:solidFill>
          <a:ln w="76200">
            <a:solidFill>
              <a:srgbClr val="006F6C"/>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t>Controls for subject response bias and placebo effect.</a:t>
            </a:r>
          </a:p>
        </p:txBody>
      </p:sp>
      <p:sp>
        <p:nvSpPr>
          <p:cNvPr id="5" name="Text Placeholder 4"/>
          <p:cNvSpPr>
            <a:spLocks noGrp="1"/>
          </p:cNvSpPr>
          <p:nvPr>
            <p:ph type="body" sz="quarter" idx="3"/>
          </p:nvPr>
        </p:nvSpPr>
        <p:spPr>
          <a:xfrm>
            <a:off x="4629150" y="1916990"/>
            <a:ext cx="3887391" cy="823912"/>
          </a:xfrm>
          <a:solidFill>
            <a:srgbClr val="E7D9B1"/>
          </a:solidFill>
          <a:ln w="76200">
            <a:solidFill>
              <a:srgbClr val="006F6C"/>
            </a:solidFill>
          </a:ln>
        </p:spPr>
        <p:txBody>
          <a:bodyPr anchor="ctr">
            <a:normAutofit/>
          </a:bodyPr>
          <a:lstStyle/>
          <a:p>
            <a:pPr algn="ctr"/>
            <a:r>
              <a:rPr lang="en-US" sz="2600" b="0" dirty="0" smtClean="0"/>
              <a:t>__________ </a:t>
            </a:r>
            <a:r>
              <a:rPr lang="en-US" sz="2600" b="0" dirty="0"/>
              <a:t>blind</a:t>
            </a:r>
            <a:endParaRPr lang="en-US" sz="2400" b="0" dirty="0"/>
          </a:p>
        </p:txBody>
      </p:sp>
      <p:sp>
        <p:nvSpPr>
          <p:cNvPr id="6" name="Content Placeholder 5"/>
          <p:cNvSpPr>
            <a:spLocks noGrp="1"/>
          </p:cNvSpPr>
          <p:nvPr>
            <p:ph sz="quarter" idx="4"/>
          </p:nvPr>
        </p:nvSpPr>
        <p:spPr>
          <a:xfrm>
            <a:off x="4629150" y="3006725"/>
            <a:ext cx="3887391" cy="1826533"/>
          </a:xfrm>
          <a:solidFill>
            <a:srgbClr val="E7D9B1"/>
          </a:solidFill>
          <a:ln w="76200">
            <a:solidFill>
              <a:srgbClr val="006F6C"/>
            </a:solidFill>
          </a:ln>
        </p:spPr>
        <p:txBody>
          <a:bodyPr anchor="ctr">
            <a:normAutofit lnSpcReduction="10000"/>
          </a:bodyPr>
          <a:lstStyle/>
          <a:p>
            <a:pPr marL="0" indent="0" algn="ctr">
              <a:lnSpc>
                <a:spcPct val="100000"/>
              </a:lnSpc>
              <a:spcBef>
                <a:spcPts val="0"/>
              </a:spcBef>
              <a:buNone/>
            </a:pPr>
            <a:r>
              <a:rPr lang="en-US" sz="2400" dirty="0"/>
              <a:t>The participants and the researcher are uninformed about which group receives the treatment and which does not.</a:t>
            </a:r>
            <a:endParaRPr lang="en-US" sz="2400" i="1" dirty="0"/>
          </a:p>
        </p:txBody>
      </p:sp>
      <p:sp>
        <p:nvSpPr>
          <p:cNvPr id="9" name="Content Placeholder 3"/>
          <p:cNvSpPr txBox="1">
            <a:spLocks/>
          </p:cNvSpPr>
          <p:nvPr/>
        </p:nvSpPr>
        <p:spPr>
          <a:xfrm>
            <a:off x="4648201" y="5287736"/>
            <a:ext cx="3868340" cy="1222375"/>
          </a:xfrm>
          <a:prstGeom prst="rect">
            <a:avLst/>
          </a:prstGeom>
          <a:solidFill>
            <a:srgbClr val="E7D9B1"/>
          </a:solidFill>
          <a:ln w="76200">
            <a:solidFill>
              <a:srgbClr val="006F6C"/>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t>Controls for experimenter </a:t>
            </a:r>
            <a:r>
              <a:rPr lang="en-US" sz="2400" i="1" dirty="0"/>
              <a:t>and </a:t>
            </a:r>
            <a:r>
              <a:rPr lang="en-US" sz="2400" dirty="0"/>
              <a:t>subject bias as well as placebo effect.</a:t>
            </a:r>
          </a:p>
        </p:txBody>
      </p:sp>
      <p:pic>
        <p:nvPicPr>
          <p:cNvPr id="7" name="Picture Placeholder 6" descr="decorative"/>
          <p:cNvPicPr>
            <a:picLocks noChangeAspect="1"/>
          </p:cNvPicPr>
          <p:nvPr/>
        </p:nvPicPr>
        <p:blipFill>
          <a:blip r:embed="rId2"/>
          <a:srcRect/>
          <a:stretch>
            <a:fillRect/>
          </a:stretch>
        </p:blipFill>
        <p:spPr>
          <a:xfrm>
            <a:off x="612158" y="499709"/>
            <a:ext cx="694944" cy="694944"/>
          </a:xfrm>
          <a:prstGeom prst="rect">
            <a:avLst/>
          </a:prstGeom>
        </p:spPr>
      </p:pic>
    </p:spTree>
    <p:extLst>
      <p:ext uri="{BB962C8B-B14F-4D97-AF65-F5344CB8AC3E}">
        <p14:creationId xmlns:p14="http://schemas.microsoft.com/office/powerpoint/2010/main" val="3526242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a:t>
            </a:r>
            <a:r>
              <a:rPr lang="en-US" b="1" dirty="0" smtClean="0"/>
              <a:t>______________ </a:t>
            </a:r>
            <a:r>
              <a:rPr lang="en-US" b="1" dirty="0"/>
              <a:t>effect?</a:t>
            </a:r>
          </a:p>
        </p:txBody>
      </p:sp>
      <p:sp>
        <p:nvSpPr>
          <p:cNvPr id="4" name="Text Placeholder 3"/>
          <p:cNvSpPr>
            <a:spLocks noGrp="1"/>
          </p:cNvSpPr>
          <p:nvPr>
            <p:ph type="body" sz="quarter" idx="14"/>
          </p:nvPr>
        </p:nvSpPr>
        <p:spPr>
          <a:xfrm>
            <a:off x="5268036" y="2032000"/>
            <a:ext cx="3462198" cy="3975100"/>
          </a:xfrm>
          <a:solidFill>
            <a:srgbClr val="E7D9B1"/>
          </a:solidFill>
          <a:ln w="76200">
            <a:solidFill>
              <a:srgbClr val="006F6C"/>
            </a:solidFill>
          </a:ln>
        </p:spPr>
        <p:txBody>
          <a:bodyPr>
            <a:normAutofit/>
          </a:bodyPr>
          <a:lstStyle/>
          <a:p>
            <a:r>
              <a:rPr lang="en-US" sz="2400" dirty="0"/>
              <a:t>A </a:t>
            </a:r>
            <a:r>
              <a:rPr lang="en-US" sz="2400" b="1" i="1" dirty="0"/>
              <a:t>placebo</a:t>
            </a:r>
            <a:r>
              <a:rPr lang="en-US" sz="2400" dirty="0"/>
              <a:t> is an inert treatment…like a pill without any medication inside.</a:t>
            </a:r>
          </a:p>
          <a:p>
            <a:r>
              <a:rPr lang="en-US" sz="2400" dirty="0"/>
              <a:t>The </a:t>
            </a:r>
            <a:r>
              <a:rPr lang="en-US" sz="2400" b="1" i="1" dirty="0" smtClean="0"/>
              <a:t>__________</a:t>
            </a:r>
            <a:r>
              <a:rPr lang="en-US" sz="2400" dirty="0" smtClean="0"/>
              <a:t>causes </a:t>
            </a:r>
            <a:r>
              <a:rPr lang="en-US" sz="2400" dirty="0"/>
              <a:t>experimental results simply from expectations or assumptions that medication is being taken.</a:t>
            </a:r>
          </a:p>
        </p:txBody>
      </p:sp>
      <p:pic>
        <p:nvPicPr>
          <p:cNvPr id="8" name="Picture 7"/>
          <p:cNvPicPr>
            <a:picLocks noChangeAspect="1"/>
          </p:cNvPicPr>
          <p:nvPr/>
        </p:nvPicPr>
        <p:blipFill>
          <a:blip r:embed="rId2"/>
          <a:stretch>
            <a:fillRect/>
          </a:stretch>
        </p:blipFill>
        <p:spPr>
          <a:xfrm>
            <a:off x="725177" y="2032000"/>
            <a:ext cx="4250483" cy="3975100"/>
          </a:xfrm>
          <a:prstGeom prst="rect">
            <a:avLst/>
          </a:prstGeom>
        </p:spPr>
      </p:pic>
    </p:spTree>
    <p:extLst>
      <p:ext uri="{BB962C8B-B14F-4D97-AF65-F5344CB8AC3E}">
        <p14:creationId xmlns:p14="http://schemas.microsoft.com/office/powerpoint/2010/main" val="278950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58" y="458515"/>
            <a:ext cx="8101584" cy="1325563"/>
          </a:xfrm>
          <a:solidFill>
            <a:srgbClr val="006F6C"/>
          </a:solidFill>
        </p:spPr>
        <p:txBody>
          <a:bodyPr>
            <a:normAutofit/>
          </a:bodyPr>
          <a:lstStyle/>
          <a:p>
            <a:pPr algn="ctr"/>
            <a:r>
              <a:rPr lang="en-US" sz="2800" b="1" dirty="0">
                <a:solidFill>
                  <a:schemeClr val="bg1"/>
                </a:solidFill>
              </a:rPr>
              <a:t>What is the difference between an </a:t>
            </a:r>
            <a:br>
              <a:rPr lang="en-US" sz="2800" b="1" dirty="0">
                <a:solidFill>
                  <a:schemeClr val="bg1"/>
                </a:solidFill>
              </a:rPr>
            </a:br>
            <a:r>
              <a:rPr lang="en-US" sz="2800" b="1" dirty="0">
                <a:solidFill>
                  <a:schemeClr val="bg1"/>
                </a:solidFill>
              </a:rPr>
              <a:t>independent and dependent variable ?</a:t>
            </a:r>
          </a:p>
        </p:txBody>
      </p:sp>
      <p:sp>
        <p:nvSpPr>
          <p:cNvPr id="3" name="Text Placeholder 2"/>
          <p:cNvSpPr>
            <a:spLocks noGrp="1"/>
          </p:cNvSpPr>
          <p:nvPr>
            <p:ph type="body" idx="1"/>
          </p:nvPr>
        </p:nvSpPr>
        <p:spPr>
          <a:xfrm>
            <a:off x="629841" y="1916990"/>
            <a:ext cx="3868340" cy="932088"/>
          </a:xfrm>
          <a:solidFill>
            <a:srgbClr val="E7D9B1"/>
          </a:solidFill>
          <a:ln w="76200">
            <a:solidFill>
              <a:srgbClr val="006F6C"/>
            </a:solidFill>
          </a:ln>
        </p:spPr>
        <p:txBody>
          <a:bodyPr anchor="ctr">
            <a:noAutofit/>
          </a:bodyPr>
          <a:lstStyle/>
          <a:p>
            <a:pPr algn="ctr">
              <a:lnSpc>
                <a:spcPct val="100000"/>
              </a:lnSpc>
              <a:spcBef>
                <a:spcPts val="0"/>
              </a:spcBef>
            </a:pPr>
            <a:r>
              <a:rPr lang="en-US" sz="2600" b="0" dirty="0" smtClean="0"/>
              <a:t>_______________(</a:t>
            </a:r>
            <a:r>
              <a:rPr lang="en-US" sz="2600" b="0" dirty="0"/>
              <a:t>IV)</a:t>
            </a:r>
          </a:p>
        </p:txBody>
      </p:sp>
      <p:sp>
        <p:nvSpPr>
          <p:cNvPr id="4" name="Content Placeholder 3"/>
          <p:cNvSpPr>
            <a:spLocks noGrp="1"/>
          </p:cNvSpPr>
          <p:nvPr>
            <p:ph sz="half" idx="2"/>
          </p:nvPr>
        </p:nvSpPr>
        <p:spPr>
          <a:xfrm>
            <a:off x="629841" y="3025336"/>
            <a:ext cx="3868340" cy="2365375"/>
          </a:xfrm>
          <a:solidFill>
            <a:srgbClr val="E7D9B1"/>
          </a:solidFill>
          <a:ln w="76200">
            <a:solidFill>
              <a:srgbClr val="006F6C"/>
            </a:solidFill>
          </a:ln>
        </p:spPr>
        <p:txBody>
          <a:bodyPr anchor="ctr">
            <a:normAutofit/>
          </a:bodyPr>
          <a:lstStyle/>
          <a:p>
            <a:pPr marL="0" indent="0" algn="ctr">
              <a:lnSpc>
                <a:spcPct val="100000"/>
              </a:lnSpc>
              <a:spcBef>
                <a:spcPts val="0"/>
              </a:spcBef>
              <a:buNone/>
            </a:pPr>
            <a:r>
              <a:rPr lang="en-US" sz="2400" dirty="0"/>
              <a:t>In an experiment, the factor that is manipulated; the variable whose effect is being studied.</a:t>
            </a:r>
            <a:endParaRPr lang="en-US" sz="2400" i="1" dirty="0"/>
          </a:p>
        </p:txBody>
      </p:sp>
      <p:sp>
        <p:nvSpPr>
          <p:cNvPr id="7" name="Content Placeholder 3"/>
          <p:cNvSpPr txBox="1">
            <a:spLocks/>
          </p:cNvSpPr>
          <p:nvPr/>
        </p:nvSpPr>
        <p:spPr>
          <a:xfrm>
            <a:off x="629841" y="5566969"/>
            <a:ext cx="3868340" cy="998341"/>
          </a:xfrm>
          <a:prstGeom prst="rect">
            <a:avLst/>
          </a:prstGeom>
          <a:solidFill>
            <a:srgbClr val="E7D9B1"/>
          </a:solidFill>
          <a:ln w="76200">
            <a:solidFill>
              <a:srgbClr val="006F6C"/>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t>IV given only to experimental group.</a:t>
            </a:r>
            <a:endParaRPr lang="en-US" sz="2400" i="1" dirty="0"/>
          </a:p>
        </p:txBody>
      </p:sp>
      <p:sp>
        <p:nvSpPr>
          <p:cNvPr id="5" name="Text Placeholder 4"/>
          <p:cNvSpPr>
            <a:spLocks noGrp="1"/>
          </p:cNvSpPr>
          <p:nvPr>
            <p:ph type="body" sz="quarter" idx="3"/>
          </p:nvPr>
        </p:nvSpPr>
        <p:spPr>
          <a:xfrm>
            <a:off x="4629150" y="1916990"/>
            <a:ext cx="3887391" cy="932088"/>
          </a:xfrm>
          <a:solidFill>
            <a:srgbClr val="E7D9B1"/>
          </a:solidFill>
          <a:ln w="76200">
            <a:solidFill>
              <a:srgbClr val="006F6C"/>
            </a:solidFill>
          </a:ln>
        </p:spPr>
        <p:txBody>
          <a:bodyPr anchor="ctr">
            <a:noAutofit/>
          </a:bodyPr>
          <a:lstStyle/>
          <a:p>
            <a:pPr algn="ctr">
              <a:lnSpc>
                <a:spcPct val="100000"/>
              </a:lnSpc>
              <a:spcBef>
                <a:spcPts val="0"/>
              </a:spcBef>
            </a:pPr>
            <a:r>
              <a:rPr lang="en-US" sz="2600" b="0" dirty="0" smtClean="0"/>
              <a:t>__________________</a:t>
            </a:r>
            <a:endParaRPr lang="en-US" sz="2600" b="0" dirty="0"/>
          </a:p>
          <a:p>
            <a:pPr algn="ctr">
              <a:lnSpc>
                <a:spcPct val="100000"/>
              </a:lnSpc>
              <a:spcBef>
                <a:spcPts val="0"/>
              </a:spcBef>
            </a:pPr>
            <a:r>
              <a:rPr lang="en-US" sz="2600" b="0" dirty="0"/>
              <a:t>(DV) </a:t>
            </a:r>
          </a:p>
        </p:txBody>
      </p:sp>
      <p:sp>
        <p:nvSpPr>
          <p:cNvPr id="6" name="Content Placeholder 5"/>
          <p:cNvSpPr>
            <a:spLocks noGrp="1"/>
          </p:cNvSpPr>
          <p:nvPr>
            <p:ph sz="quarter" idx="4"/>
          </p:nvPr>
        </p:nvSpPr>
        <p:spPr>
          <a:xfrm>
            <a:off x="4648201" y="3025336"/>
            <a:ext cx="3868340" cy="2365375"/>
          </a:xfrm>
          <a:solidFill>
            <a:srgbClr val="E7D9B1"/>
          </a:solidFill>
          <a:ln w="76200">
            <a:solidFill>
              <a:srgbClr val="006F6C"/>
            </a:solidFill>
          </a:ln>
        </p:spPr>
        <p:txBody>
          <a:bodyPr anchor="ctr">
            <a:noAutofit/>
          </a:bodyPr>
          <a:lstStyle/>
          <a:p>
            <a:pPr marL="0" indent="0" algn="ctr">
              <a:lnSpc>
                <a:spcPct val="100000"/>
              </a:lnSpc>
              <a:spcBef>
                <a:spcPts val="0"/>
              </a:spcBef>
              <a:buNone/>
            </a:pPr>
            <a:r>
              <a:rPr lang="en-US" sz="2400" dirty="0"/>
              <a:t>In an experiment, the </a:t>
            </a:r>
          </a:p>
          <a:p>
            <a:pPr marL="0" indent="0" algn="ctr">
              <a:lnSpc>
                <a:spcPct val="100000"/>
              </a:lnSpc>
              <a:spcBef>
                <a:spcPts val="0"/>
              </a:spcBef>
              <a:buNone/>
            </a:pPr>
            <a:r>
              <a:rPr lang="en-US" sz="2400" dirty="0"/>
              <a:t>outcome that is measured; the variable that may</a:t>
            </a:r>
          </a:p>
          <a:p>
            <a:pPr marL="0" indent="0" algn="ctr">
              <a:lnSpc>
                <a:spcPct val="100000"/>
              </a:lnSpc>
              <a:spcBef>
                <a:spcPts val="0"/>
              </a:spcBef>
              <a:buNone/>
            </a:pPr>
            <a:r>
              <a:rPr lang="en-US" sz="2400" dirty="0"/>
              <a:t>change when the independent variable is manipulated.</a:t>
            </a:r>
            <a:endParaRPr lang="en-US" sz="2400" i="1" dirty="0"/>
          </a:p>
        </p:txBody>
      </p:sp>
      <p:sp>
        <p:nvSpPr>
          <p:cNvPr id="8" name="Content Placeholder 3"/>
          <p:cNvSpPr txBox="1">
            <a:spLocks/>
          </p:cNvSpPr>
          <p:nvPr/>
        </p:nvSpPr>
        <p:spPr>
          <a:xfrm>
            <a:off x="4648201" y="5566969"/>
            <a:ext cx="3868340" cy="1015546"/>
          </a:xfrm>
          <a:prstGeom prst="rect">
            <a:avLst/>
          </a:prstGeom>
          <a:solidFill>
            <a:srgbClr val="E7D9B1"/>
          </a:solidFill>
          <a:ln w="76200">
            <a:solidFill>
              <a:srgbClr val="006F6C"/>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t>DV measured in both groups.</a:t>
            </a:r>
            <a:endParaRPr lang="en-US" sz="2400" i="1" dirty="0"/>
          </a:p>
        </p:txBody>
      </p:sp>
    </p:spTree>
    <p:extLst>
      <p:ext uri="{BB962C8B-B14F-4D97-AF65-F5344CB8AC3E}">
        <p14:creationId xmlns:p14="http://schemas.microsoft.com/office/powerpoint/2010/main" val="775295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7145"/>
            <a:ext cx="7886700" cy="1325563"/>
          </a:xfrm>
          <a:solidFill>
            <a:srgbClr val="006F6C"/>
          </a:solidFill>
        </p:spPr>
        <p:txBody>
          <a:bodyPr/>
          <a:lstStyle/>
          <a:p>
            <a:pPr algn="ctr"/>
            <a:r>
              <a:rPr lang="en-US" sz="2800" b="1" dirty="0">
                <a:solidFill>
                  <a:schemeClr val="bg1"/>
                </a:solidFill>
              </a:rPr>
              <a:t>What is a </a:t>
            </a:r>
            <a:r>
              <a:rPr lang="en-US" sz="2800" b="1" dirty="0" smtClean="0">
                <a:solidFill>
                  <a:schemeClr val="bg1"/>
                </a:solidFill>
              </a:rPr>
              <a:t>______________</a:t>
            </a:r>
            <a:r>
              <a:rPr lang="en-US" sz="2800" b="1" dirty="0" smtClean="0">
                <a:solidFill>
                  <a:schemeClr val="bg1"/>
                </a:solidFill>
              </a:rPr>
              <a:t> </a:t>
            </a:r>
            <a:r>
              <a:rPr lang="en-US" sz="2800" b="1" dirty="0">
                <a:solidFill>
                  <a:schemeClr val="bg1"/>
                </a:solidFill>
              </a:rPr>
              <a:t>variable?</a:t>
            </a:r>
          </a:p>
        </p:txBody>
      </p:sp>
      <p:sp>
        <p:nvSpPr>
          <p:cNvPr id="3" name="TextBox 2"/>
          <p:cNvSpPr txBox="1"/>
          <p:nvPr/>
        </p:nvSpPr>
        <p:spPr>
          <a:xfrm>
            <a:off x="628650" y="2164760"/>
            <a:ext cx="7886700" cy="1292662"/>
          </a:xfrm>
          <a:prstGeom prst="rect">
            <a:avLst/>
          </a:prstGeom>
          <a:solidFill>
            <a:srgbClr val="E7D9B1"/>
          </a:solidFill>
          <a:ln w="76200">
            <a:solidFill>
              <a:srgbClr val="006F6C"/>
            </a:solidFill>
          </a:ln>
        </p:spPr>
        <p:txBody>
          <a:bodyPr wrap="square" rtlCol="0" anchor="ctr">
            <a:spAutoFit/>
          </a:bodyPr>
          <a:lstStyle/>
          <a:p>
            <a:pPr algn="ctr"/>
            <a:r>
              <a:rPr lang="en-US" sz="2600" dirty="0"/>
              <a:t>A factor</a:t>
            </a:r>
          </a:p>
          <a:p>
            <a:pPr algn="ctr"/>
            <a:r>
              <a:rPr lang="en-US" sz="2600" dirty="0"/>
              <a:t>other than the factor being studied</a:t>
            </a:r>
          </a:p>
          <a:p>
            <a:pPr algn="ctr"/>
            <a:r>
              <a:rPr lang="en-US" sz="2600" dirty="0"/>
              <a:t>that might influence a study’s results.</a:t>
            </a:r>
          </a:p>
        </p:txBody>
      </p:sp>
      <p:sp>
        <p:nvSpPr>
          <p:cNvPr id="6" name="TextBox 5"/>
          <p:cNvSpPr txBox="1"/>
          <p:nvPr/>
        </p:nvSpPr>
        <p:spPr>
          <a:xfrm>
            <a:off x="628650" y="3668219"/>
            <a:ext cx="7886700" cy="1938992"/>
          </a:xfrm>
          <a:prstGeom prst="rect">
            <a:avLst/>
          </a:prstGeom>
          <a:solidFill>
            <a:srgbClr val="E7D9B1"/>
          </a:solidFill>
          <a:ln w="76200">
            <a:solidFill>
              <a:srgbClr val="006F6C"/>
            </a:solidFill>
          </a:ln>
        </p:spPr>
        <p:txBody>
          <a:bodyPr wrap="square" rtlCol="0" anchor="ctr">
            <a:spAutoFit/>
          </a:bodyPr>
          <a:lstStyle/>
          <a:p>
            <a:pPr algn="ctr"/>
            <a:r>
              <a:rPr lang="en-US" sz="2400" dirty="0"/>
              <a:t>The key is that some unique factor must be present in </a:t>
            </a:r>
            <a:r>
              <a:rPr lang="en-US" sz="2400" i="1" dirty="0"/>
              <a:t>one of the groups </a:t>
            </a:r>
            <a:r>
              <a:rPr lang="en-US" sz="2400" dirty="0"/>
              <a:t>(experimental or control), </a:t>
            </a:r>
          </a:p>
          <a:p>
            <a:pPr algn="ctr"/>
            <a:r>
              <a:rPr lang="en-US" sz="2400" dirty="0"/>
              <a:t>but </a:t>
            </a:r>
            <a:r>
              <a:rPr lang="en-US" sz="2400" i="1" dirty="0"/>
              <a:t>not in the other.</a:t>
            </a:r>
          </a:p>
          <a:p>
            <a:pPr algn="ctr"/>
            <a:r>
              <a:rPr lang="en-US" sz="2400" dirty="0"/>
              <a:t>A variable cannot be confounding if it occurs </a:t>
            </a:r>
          </a:p>
          <a:p>
            <a:pPr algn="ctr"/>
            <a:r>
              <a:rPr lang="en-US" sz="2400" dirty="0"/>
              <a:t>to the same degree in both groups.</a:t>
            </a:r>
          </a:p>
        </p:txBody>
      </p:sp>
      <p:sp>
        <p:nvSpPr>
          <p:cNvPr id="4" name="TextBox 3"/>
          <p:cNvSpPr txBox="1"/>
          <p:nvPr/>
        </p:nvSpPr>
        <p:spPr>
          <a:xfrm>
            <a:off x="628650" y="5814801"/>
            <a:ext cx="7886700" cy="830997"/>
          </a:xfrm>
          <a:prstGeom prst="rect">
            <a:avLst/>
          </a:prstGeom>
          <a:solidFill>
            <a:srgbClr val="E7D9B1"/>
          </a:solidFill>
          <a:ln w="76200">
            <a:solidFill>
              <a:srgbClr val="006F6C"/>
            </a:solidFill>
          </a:ln>
        </p:spPr>
        <p:txBody>
          <a:bodyPr wrap="square" rtlCol="0" anchor="ctr">
            <a:spAutoFit/>
          </a:bodyPr>
          <a:lstStyle/>
          <a:p>
            <a:pPr algn="ctr"/>
            <a:r>
              <a:rPr lang="en-US" sz="2400" b="1" i="1" dirty="0"/>
              <a:t>Random assignment </a:t>
            </a:r>
            <a:r>
              <a:rPr lang="en-US" sz="2400" dirty="0"/>
              <a:t>is one method used to prevent confounding variables.</a:t>
            </a:r>
          </a:p>
        </p:txBody>
      </p:sp>
    </p:spTree>
    <p:extLst>
      <p:ext uri="{BB962C8B-B14F-4D97-AF65-F5344CB8AC3E}">
        <p14:creationId xmlns:p14="http://schemas.microsoft.com/office/powerpoint/2010/main" val="711093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7145"/>
            <a:ext cx="7886700" cy="1325563"/>
          </a:xfrm>
          <a:solidFill>
            <a:srgbClr val="006F6C"/>
          </a:solidFill>
        </p:spPr>
        <p:txBody>
          <a:bodyPr/>
          <a:lstStyle/>
          <a:p>
            <a:pPr algn="ctr"/>
            <a:r>
              <a:rPr lang="en-US" sz="2800" b="1" dirty="0">
                <a:solidFill>
                  <a:schemeClr val="bg1"/>
                </a:solidFill>
              </a:rPr>
              <a:t>What is </a:t>
            </a:r>
            <a:r>
              <a:rPr lang="en-US" sz="2800" b="1" dirty="0" smtClean="0">
                <a:solidFill>
                  <a:schemeClr val="bg1"/>
                </a:solidFill>
              </a:rPr>
              <a:t>_______________ </a:t>
            </a:r>
            <a:r>
              <a:rPr lang="en-US" sz="2800" b="1" dirty="0">
                <a:solidFill>
                  <a:schemeClr val="bg1"/>
                </a:solidFill>
              </a:rPr>
              <a:t>validity?</a:t>
            </a:r>
          </a:p>
        </p:txBody>
      </p:sp>
      <p:sp>
        <p:nvSpPr>
          <p:cNvPr id="3" name="TextBox 2"/>
          <p:cNvSpPr txBox="1"/>
          <p:nvPr/>
        </p:nvSpPr>
        <p:spPr>
          <a:xfrm>
            <a:off x="628650" y="2396529"/>
            <a:ext cx="7886700" cy="1292662"/>
          </a:xfrm>
          <a:prstGeom prst="rect">
            <a:avLst/>
          </a:prstGeom>
          <a:solidFill>
            <a:srgbClr val="E7D9B1"/>
          </a:solidFill>
          <a:ln w="76200">
            <a:solidFill>
              <a:srgbClr val="006F6C"/>
            </a:solidFill>
          </a:ln>
        </p:spPr>
        <p:txBody>
          <a:bodyPr wrap="square" rtlCol="0" anchor="ctr">
            <a:spAutoFit/>
          </a:bodyPr>
          <a:lstStyle/>
          <a:p>
            <a:pPr algn="ctr"/>
            <a:r>
              <a:rPr lang="en-US" sz="2600" dirty="0"/>
              <a:t>The extent to which a</a:t>
            </a:r>
          </a:p>
          <a:p>
            <a:pPr algn="ctr"/>
            <a:r>
              <a:rPr lang="en-US" sz="2600" dirty="0"/>
              <a:t>test or experiment measures or</a:t>
            </a:r>
          </a:p>
          <a:p>
            <a:pPr algn="ctr"/>
            <a:r>
              <a:rPr lang="en-US" sz="2600" dirty="0"/>
              <a:t>predicts what it is supposed to.</a:t>
            </a:r>
          </a:p>
        </p:txBody>
      </p:sp>
      <p:sp>
        <p:nvSpPr>
          <p:cNvPr id="4" name="TextBox 3"/>
          <p:cNvSpPr txBox="1"/>
          <p:nvPr/>
        </p:nvSpPr>
        <p:spPr>
          <a:xfrm>
            <a:off x="628650" y="4353636"/>
            <a:ext cx="7886700" cy="1938992"/>
          </a:xfrm>
          <a:prstGeom prst="rect">
            <a:avLst/>
          </a:prstGeom>
          <a:solidFill>
            <a:srgbClr val="E7D9B1"/>
          </a:solidFill>
          <a:ln w="76200">
            <a:solidFill>
              <a:srgbClr val="006F6C"/>
            </a:solidFill>
          </a:ln>
        </p:spPr>
        <p:txBody>
          <a:bodyPr wrap="square" rtlCol="0" anchor="ctr">
            <a:spAutoFit/>
          </a:bodyPr>
          <a:lstStyle/>
          <a:p>
            <a:pPr algn="ctr"/>
            <a:r>
              <a:rPr lang="en-US" sz="2400" i="1" dirty="0"/>
              <a:t>For instance… if you take a driving test and pass it, we should expect to see accurate driving skills from you.</a:t>
            </a:r>
          </a:p>
          <a:p>
            <a:pPr algn="ctr"/>
            <a:endParaRPr lang="en-US" sz="2400" i="1" dirty="0"/>
          </a:p>
          <a:p>
            <a:pPr algn="ctr"/>
            <a:r>
              <a:rPr lang="en-US" sz="2400" i="1" dirty="0"/>
              <a:t>The driving test would be considered a </a:t>
            </a:r>
            <a:r>
              <a:rPr lang="en-US" sz="2400" b="1" i="1" dirty="0"/>
              <a:t>valid </a:t>
            </a:r>
            <a:r>
              <a:rPr lang="en-US" sz="2400" i="1" dirty="0"/>
              <a:t>measure of your ability to drive.</a:t>
            </a:r>
          </a:p>
        </p:txBody>
      </p:sp>
    </p:spTree>
    <p:extLst>
      <p:ext uri="{BB962C8B-B14F-4D97-AF65-F5344CB8AC3E}">
        <p14:creationId xmlns:p14="http://schemas.microsoft.com/office/powerpoint/2010/main" val="9526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rgbClr val="006F6C"/>
          </a:solidFill>
        </p:spPr>
        <p:txBody>
          <a:bodyPr>
            <a:normAutofit/>
          </a:bodyPr>
          <a:lstStyle/>
          <a:p>
            <a:pPr algn="ctr">
              <a:lnSpc>
                <a:spcPct val="100000"/>
              </a:lnSpc>
            </a:pPr>
            <a:r>
              <a:rPr lang="en-US" sz="2800" b="1" dirty="0">
                <a:solidFill>
                  <a:schemeClr val="bg1"/>
                </a:solidFill>
              </a:rPr>
              <a:t>How do researchers select the </a:t>
            </a:r>
            <a:br>
              <a:rPr lang="en-US" sz="2800" b="1" dirty="0">
                <a:solidFill>
                  <a:schemeClr val="bg1"/>
                </a:solidFill>
              </a:rPr>
            </a:br>
            <a:r>
              <a:rPr lang="en-US" sz="2800" b="1" dirty="0">
                <a:solidFill>
                  <a:schemeClr val="bg1"/>
                </a:solidFill>
              </a:rPr>
              <a:t>best research method?</a:t>
            </a:r>
          </a:p>
        </p:txBody>
      </p:sp>
      <p:sp>
        <p:nvSpPr>
          <p:cNvPr id="6" name="Text Placeholder 5"/>
          <p:cNvSpPr>
            <a:spLocks noGrp="1"/>
          </p:cNvSpPr>
          <p:nvPr>
            <p:ph type="body" sz="quarter" idx="16"/>
          </p:nvPr>
        </p:nvSpPr>
        <p:spPr>
          <a:solidFill>
            <a:srgbClr val="E7D9B1"/>
          </a:solidFill>
          <a:ln w="76200">
            <a:solidFill>
              <a:srgbClr val="006F6C"/>
            </a:solidFill>
          </a:ln>
        </p:spPr>
        <p:txBody>
          <a:bodyPr anchor="ctr">
            <a:normAutofit/>
          </a:bodyPr>
          <a:lstStyle/>
          <a:p>
            <a:r>
              <a:rPr lang="en-US" sz="2600" dirty="0"/>
              <a:t>Case study?</a:t>
            </a:r>
          </a:p>
        </p:txBody>
      </p:sp>
      <p:sp>
        <p:nvSpPr>
          <p:cNvPr id="3" name="Text Placeholder 2"/>
          <p:cNvSpPr>
            <a:spLocks noGrp="1"/>
          </p:cNvSpPr>
          <p:nvPr>
            <p:ph type="body" sz="quarter" idx="13"/>
          </p:nvPr>
        </p:nvSpPr>
        <p:spPr>
          <a:solidFill>
            <a:srgbClr val="E7D9B1"/>
          </a:solidFill>
          <a:ln w="76200">
            <a:solidFill>
              <a:srgbClr val="006F6C"/>
            </a:solidFill>
          </a:ln>
        </p:spPr>
        <p:txBody>
          <a:bodyPr anchor="ctr">
            <a:normAutofit/>
          </a:bodyPr>
          <a:lstStyle/>
          <a:p>
            <a:r>
              <a:rPr lang="en-US" sz="2600" dirty="0"/>
              <a:t>Experiment?</a:t>
            </a:r>
          </a:p>
        </p:txBody>
      </p:sp>
      <p:sp>
        <p:nvSpPr>
          <p:cNvPr id="7" name="Text Placeholder 6"/>
          <p:cNvSpPr>
            <a:spLocks noGrp="1"/>
          </p:cNvSpPr>
          <p:nvPr>
            <p:ph type="body" sz="quarter" idx="17"/>
          </p:nvPr>
        </p:nvSpPr>
        <p:spPr>
          <a:solidFill>
            <a:srgbClr val="E7D9B1"/>
          </a:solidFill>
          <a:ln w="76200">
            <a:solidFill>
              <a:srgbClr val="006F6C"/>
            </a:solidFill>
          </a:ln>
        </p:spPr>
        <p:txBody>
          <a:bodyPr anchor="ctr">
            <a:normAutofit/>
          </a:bodyPr>
          <a:lstStyle/>
          <a:p>
            <a:r>
              <a:rPr lang="en-US" sz="2600" dirty="0"/>
              <a:t>Naturalistic observation?</a:t>
            </a:r>
          </a:p>
        </p:txBody>
      </p:sp>
      <p:sp>
        <p:nvSpPr>
          <p:cNvPr id="5" name="Text Placeholder 4"/>
          <p:cNvSpPr>
            <a:spLocks noGrp="1"/>
          </p:cNvSpPr>
          <p:nvPr>
            <p:ph type="body" sz="quarter" idx="15"/>
          </p:nvPr>
        </p:nvSpPr>
        <p:spPr>
          <a:solidFill>
            <a:srgbClr val="E7D9B1"/>
          </a:solidFill>
          <a:ln w="76200">
            <a:solidFill>
              <a:srgbClr val="006F6C"/>
            </a:solidFill>
          </a:ln>
        </p:spPr>
        <p:txBody>
          <a:bodyPr anchor="ctr">
            <a:normAutofit/>
          </a:bodyPr>
          <a:lstStyle/>
          <a:p>
            <a:r>
              <a:rPr lang="en-US" sz="2400" dirty="0"/>
              <a:t>Correlational?</a:t>
            </a:r>
          </a:p>
        </p:txBody>
      </p:sp>
      <p:sp>
        <p:nvSpPr>
          <p:cNvPr id="4" name="Text Placeholder 3"/>
          <p:cNvSpPr>
            <a:spLocks noGrp="1"/>
          </p:cNvSpPr>
          <p:nvPr>
            <p:ph type="body" sz="quarter" idx="14"/>
          </p:nvPr>
        </p:nvSpPr>
        <p:spPr>
          <a:solidFill>
            <a:srgbClr val="E7D9B1"/>
          </a:solidFill>
          <a:ln w="76200">
            <a:solidFill>
              <a:srgbClr val="006F6C"/>
            </a:solidFill>
          </a:ln>
        </p:spPr>
        <p:txBody>
          <a:bodyPr anchor="ctr">
            <a:normAutofit/>
          </a:bodyPr>
          <a:lstStyle/>
          <a:p>
            <a:r>
              <a:rPr lang="en-US" sz="2600" dirty="0"/>
              <a:t>Survey?</a:t>
            </a:r>
          </a:p>
        </p:txBody>
      </p:sp>
      <p:pic>
        <p:nvPicPr>
          <p:cNvPr id="8" name="Picture 7" descr="decorative"/>
          <p:cNvPicPr>
            <a:picLocks noChangeAspect="1"/>
          </p:cNvPicPr>
          <p:nvPr/>
        </p:nvPicPr>
        <p:blipFill>
          <a:blip r:embed="rId2"/>
          <a:stretch>
            <a:fillRect/>
          </a:stretch>
        </p:blipFill>
        <p:spPr>
          <a:xfrm>
            <a:off x="672152" y="408999"/>
            <a:ext cx="688908" cy="688908"/>
          </a:xfrm>
          <a:prstGeom prst="rect">
            <a:avLst/>
          </a:prstGeom>
        </p:spPr>
      </p:pic>
    </p:spTree>
    <p:extLst>
      <p:ext uri="{BB962C8B-B14F-4D97-AF65-F5344CB8AC3E}">
        <p14:creationId xmlns:p14="http://schemas.microsoft.com/office/powerpoint/2010/main" val="3518469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rgbClr val="006F6C"/>
          </a:solidFill>
        </p:spPr>
        <p:txBody>
          <a:bodyPr>
            <a:normAutofit/>
          </a:bodyPr>
          <a:lstStyle/>
          <a:p>
            <a:pPr algn="ctr"/>
            <a:r>
              <a:rPr lang="en-US" sz="2800" b="1" dirty="0">
                <a:solidFill>
                  <a:schemeClr val="bg1"/>
                </a:solidFill>
              </a:rPr>
              <a:t>What does it mean to perceive order </a:t>
            </a:r>
            <a:br>
              <a:rPr lang="en-US" sz="2800" b="1" dirty="0">
                <a:solidFill>
                  <a:schemeClr val="bg1"/>
                </a:solidFill>
              </a:rPr>
            </a:br>
            <a:r>
              <a:rPr lang="en-US" sz="2800" b="1" dirty="0">
                <a:solidFill>
                  <a:schemeClr val="bg1"/>
                </a:solidFill>
              </a:rPr>
              <a:t>in random events?</a:t>
            </a:r>
          </a:p>
        </p:txBody>
      </p:sp>
      <p:sp>
        <p:nvSpPr>
          <p:cNvPr id="3" name="Content Placeholder 2"/>
          <p:cNvSpPr>
            <a:spLocks noGrp="1"/>
          </p:cNvSpPr>
          <p:nvPr>
            <p:ph idx="1"/>
          </p:nvPr>
        </p:nvSpPr>
        <p:spPr>
          <a:xfrm>
            <a:off x="628650" y="5336275"/>
            <a:ext cx="8101584" cy="1228297"/>
          </a:xfrm>
          <a:solidFill>
            <a:srgbClr val="E7D9B1"/>
          </a:solidFill>
          <a:ln w="76200">
            <a:solidFill>
              <a:srgbClr val="006F6C"/>
            </a:solidFill>
          </a:ln>
        </p:spPr>
        <p:txBody>
          <a:bodyPr anchor="ctr">
            <a:normAutofit/>
          </a:bodyPr>
          <a:lstStyle/>
          <a:p>
            <a:pPr marL="0" indent="0" algn="ctr">
              <a:buNone/>
            </a:pPr>
            <a:r>
              <a:rPr lang="en-US" sz="2600" dirty="0"/>
              <a:t>In our natural eagerness to make sense of an unpredictable world, we are prone to perceive patterns.</a:t>
            </a:r>
          </a:p>
        </p:txBody>
      </p:sp>
      <p:pic>
        <p:nvPicPr>
          <p:cNvPr id="5" name="Picture 4"/>
          <p:cNvPicPr>
            <a:picLocks noChangeAspect="1"/>
          </p:cNvPicPr>
          <p:nvPr/>
        </p:nvPicPr>
        <p:blipFill>
          <a:blip r:embed="rId2"/>
          <a:stretch>
            <a:fillRect/>
          </a:stretch>
        </p:blipFill>
        <p:spPr>
          <a:xfrm>
            <a:off x="2608880" y="1848913"/>
            <a:ext cx="4141123" cy="3329138"/>
          </a:xfrm>
          <a:prstGeom prst="rect">
            <a:avLst/>
          </a:prstGeom>
        </p:spPr>
      </p:pic>
      <p:pic>
        <p:nvPicPr>
          <p:cNvPr id="6" name="Picture 5" descr="© 1990 by Sidney Harris/American Scientist magazine"/>
          <p:cNvPicPr>
            <a:picLocks noChangeAspect="1"/>
          </p:cNvPicPr>
          <p:nvPr/>
        </p:nvPicPr>
        <p:blipFill>
          <a:blip r:embed="rId3"/>
          <a:stretch>
            <a:fillRect/>
          </a:stretch>
        </p:blipFill>
        <p:spPr>
          <a:xfrm>
            <a:off x="2401907" y="3368527"/>
            <a:ext cx="152381" cy="1809524"/>
          </a:xfrm>
          <a:prstGeom prst="rect">
            <a:avLst/>
          </a:prstGeom>
        </p:spPr>
      </p:pic>
      <p:pic>
        <p:nvPicPr>
          <p:cNvPr id="4" name="Picture 3" descr="decorative"/>
          <p:cNvPicPr>
            <a:picLocks noChangeAspect="1"/>
          </p:cNvPicPr>
          <p:nvPr/>
        </p:nvPicPr>
        <p:blipFill>
          <a:blip r:embed="rId4"/>
          <a:stretch>
            <a:fillRect/>
          </a:stretch>
        </p:blipFill>
        <p:spPr>
          <a:xfrm>
            <a:off x="665478" y="392422"/>
            <a:ext cx="688908" cy="695004"/>
          </a:xfrm>
          <a:prstGeom prst="rect">
            <a:avLst/>
          </a:prstGeom>
        </p:spPr>
      </p:pic>
    </p:spTree>
    <p:extLst>
      <p:ext uri="{BB962C8B-B14F-4D97-AF65-F5344CB8AC3E}">
        <p14:creationId xmlns:p14="http://schemas.microsoft.com/office/powerpoint/2010/main" val="1914290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F6C"/>
          </a:solidFill>
        </p:spPr>
        <p:txBody>
          <a:bodyPr>
            <a:normAutofit/>
          </a:bodyPr>
          <a:lstStyle/>
          <a:p>
            <a:pPr algn="ctr">
              <a:lnSpc>
                <a:spcPct val="100000"/>
              </a:lnSpc>
            </a:pPr>
            <a:r>
              <a:rPr lang="en-US" sz="2800" b="1" dirty="0">
                <a:solidFill>
                  <a:schemeClr val="bg1"/>
                </a:solidFill>
              </a:rPr>
              <a:t>What are some basic </a:t>
            </a:r>
            <a:br>
              <a:rPr lang="en-US" sz="2800" b="1" dirty="0">
                <a:solidFill>
                  <a:schemeClr val="bg1"/>
                </a:solidFill>
              </a:rPr>
            </a:br>
            <a:r>
              <a:rPr lang="en-US" sz="2800" b="1" dirty="0">
                <a:solidFill>
                  <a:schemeClr val="bg1"/>
                </a:solidFill>
              </a:rPr>
              <a:t>research methods?</a:t>
            </a:r>
          </a:p>
        </p:txBody>
      </p:sp>
      <p:pic>
        <p:nvPicPr>
          <p:cNvPr id="7" name="Content Placeholder 6"/>
          <p:cNvPicPr>
            <a:picLocks noGrp="1" noChangeAspect="1"/>
          </p:cNvPicPr>
          <p:nvPr>
            <p:ph idx="1"/>
          </p:nvPr>
        </p:nvPicPr>
        <p:blipFill>
          <a:blip r:embed="rId2"/>
          <a:stretch>
            <a:fillRect/>
          </a:stretch>
        </p:blipFill>
        <p:spPr>
          <a:xfrm>
            <a:off x="628650" y="2336511"/>
            <a:ext cx="7886700" cy="3329566"/>
          </a:xfrm>
          <a:prstGeom prst="rect">
            <a:avLst/>
          </a:prstGeom>
          <a:ln w="76200">
            <a:solidFill>
              <a:srgbClr val="006F6C"/>
            </a:solidFill>
          </a:ln>
        </p:spPr>
      </p:pic>
      <p:pic>
        <p:nvPicPr>
          <p:cNvPr id="4" name="Picture 3" descr="decorative"/>
          <p:cNvPicPr>
            <a:picLocks noChangeAspect="1"/>
          </p:cNvPicPr>
          <p:nvPr/>
        </p:nvPicPr>
        <p:blipFill>
          <a:blip r:embed="rId3"/>
          <a:stretch>
            <a:fillRect/>
          </a:stretch>
        </p:blipFill>
        <p:spPr>
          <a:xfrm>
            <a:off x="655946" y="409584"/>
            <a:ext cx="688908" cy="688908"/>
          </a:xfrm>
          <a:prstGeom prst="rect">
            <a:avLst/>
          </a:prstGeom>
        </p:spPr>
      </p:pic>
    </p:spTree>
    <p:extLst>
      <p:ext uri="{BB962C8B-B14F-4D97-AF65-F5344CB8AC3E}">
        <p14:creationId xmlns:p14="http://schemas.microsoft.com/office/powerpoint/2010/main" val="4206491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C2170FA-FEBA-4943-B5F8-EE3830F49177}"/>
              </a:ext>
            </a:extLst>
          </p:cNvPr>
          <p:cNvSpPr>
            <a:spLocks noGrp="1"/>
          </p:cNvSpPr>
          <p:nvPr>
            <p:ph type="title"/>
          </p:nvPr>
        </p:nvSpPr>
        <p:spPr>
          <a:xfrm>
            <a:off x="442762" y="365126"/>
            <a:ext cx="8287472" cy="1184542"/>
          </a:xfrm>
          <a:solidFill>
            <a:srgbClr val="006F6C"/>
          </a:solidFill>
        </p:spPr>
        <p:txBody>
          <a:bodyPr/>
          <a:lstStyle/>
          <a:p>
            <a:r>
              <a:rPr lang="en-US" b="1" dirty="0">
                <a:solidFill>
                  <a:schemeClr val="bg1"/>
                </a:solidFill>
                <a:latin typeface="Arial" panose="020B0604020202020204" pitchFamily="34" charset="0"/>
                <a:cs typeface="Arial" panose="020B0604020202020204" pitchFamily="34" charset="0"/>
              </a:rPr>
              <a:t>Why do psychologists study animals?</a:t>
            </a:r>
            <a:endParaRPr lang="en-US" dirty="0">
              <a:solidFill>
                <a:schemeClr val="bg1"/>
              </a:solidFill>
            </a:endParaRPr>
          </a:p>
        </p:txBody>
      </p:sp>
      <p:sp>
        <p:nvSpPr>
          <p:cNvPr id="3" name="Text Placeholder 2"/>
          <p:cNvSpPr>
            <a:spLocks noGrp="1"/>
          </p:cNvSpPr>
          <p:nvPr>
            <p:ph type="body" sz="quarter" idx="4294967295"/>
          </p:nvPr>
        </p:nvSpPr>
        <p:spPr>
          <a:xfrm>
            <a:off x="441032" y="2058328"/>
            <a:ext cx="8287472" cy="914400"/>
          </a:xfrm>
          <a:solidFill>
            <a:srgbClr val="E7D9B1"/>
          </a:solidFill>
          <a:ln w="76200">
            <a:solidFill>
              <a:srgbClr val="006F6C"/>
            </a:solidFill>
          </a:ln>
        </p:spPr>
        <p:txBody>
          <a:bodyPr anchor="ctr">
            <a:normAutofit/>
          </a:bodyPr>
          <a:lstStyle/>
          <a:p>
            <a:pPr marL="0" indent="0" algn="ctr">
              <a:buNone/>
            </a:pPr>
            <a:r>
              <a:rPr lang="en-US" sz="2600" dirty="0">
                <a:latin typeface="Arial" panose="020B0604020202020204" pitchFamily="34" charset="0"/>
                <a:cs typeface="Arial" panose="020B0604020202020204" pitchFamily="34" charset="0"/>
              </a:rPr>
              <a:t>Animals are fascinating to study.</a:t>
            </a:r>
          </a:p>
        </p:txBody>
      </p:sp>
      <p:sp>
        <p:nvSpPr>
          <p:cNvPr id="4" name="Text Placeholder 3"/>
          <p:cNvSpPr>
            <a:spLocks noGrp="1"/>
          </p:cNvSpPr>
          <p:nvPr>
            <p:ph type="body" sz="quarter" idx="4294967295"/>
          </p:nvPr>
        </p:nvSpPr>
        <p:spPr>
          <a:xfrm>
            <a:off x="442762" y="3481388"/>
            <a:ext cx="8101013" cy="914400"/>
          </a:xfrm>
          <a:solidFill>
            <a:srgbClr val="E7D9B1"/>
          </a:solidFill>
          <a:ln w="76200">
            <a:solidFill>
              <a:srgbClr val="006F6C"/>
            </a:solidFill>
          </a:ln>
        </p:spPr>
        <p:txBody>
          <a:bodyPr anchor="ctr">
            <a:normAutofit/>
          </a:bodyPr>
          <a:lstStyle/>
          <a:p>
            <a:pPr marL="0" indent="0" algn="ctr">
              <a:buNone/>
            </a:pPr>
            <a:r>
              <a:rPr lang="en-US" sz="2600" dirty="0">
                <a:latin typeface="Arial" panose="020B0604020202020204" pitchFamily="34" charset="0"/>
                <a:cs typeface="Arial" panose="020B0604020202020204" pitchFamily="34" charset="0"/>
              </a:rPr>
              <a:t>Animals teach us about humans.</a:t>
            </a:r>
          </a:p>
        </p:txBody>
      </p:sp>
      <p:sp>
        <p:nvSpPr>
          <p:cNvPr id="5" name="Text Placeholder 4"/>
          <p:cNvSpPr>
            <a:spLocks noGrp="1"/>
          </p:cNvSpPr>
          <p:nvPr>
            <p:ph type="body" sz="quarter" idx="4294967295"/>
          </p:nvPr>
        </p:nvSpPr>
        <p:spPr>
          <a:xfrm>
            <a:off x="441032" y="4945306"/>
            <a:ext cx="8101013" cy="914400"/>
          </a:xfrm>
          <a:solidFill>
            <a:srgbClr val="E7D9B1"/>
          </a:solidFill>
          <a:ln w="76200">
            <a:solidFill>
              <a:srgbClr val="006F6C"/>
            </a:solidFill>
          </a:ln>
        </p:spPr>
        <p:txBody>
          <a:bodyPr anchor="ctr">
            <a:normAutofit/>
          </a:bodyPr>
          <a:lstStyle/>
          <a:p>
            <a:pPr marL="0" indent="0" algn="ctr">
              <a:buNone/>
            </a:pPr>
            <a:r>
              <a:rPr lang="en-US" sz="2600" dirty="0">
                <a:latin typeface="Arial" panose="020B0604020202020204" pitchFamily="34" charset="0"/>
                <a:cs typeface="Arial" panose="020B0604020202020204" pitchFamily="34" charset="0"/>
              </a:rPr>
              <a:t>Animals often have simpler systems.</a:t>
            </a:r>
          </a:p>
        </p:txBody>
      </p:sp>
      <p:pic>
        <p:nvPicPr>
          <p:cNvPr id="6" name="Picture 5" descr="decorative"/>
          <p:cNvPicPr>
            <a:picLocks noChangeAspect="1"/>
          </p:cNvPicPr>
          <p:nvPr/>
        </p:nvPicPr>
        <p:blipFill>
          <a:blip r:embed="rId2"/>
          <a:stretch>
            <a:fillRect/>
          </a:stretch>
        </p:blipFill>
        <p:spPr>
          <a:xfrm>
            <a:off x="533114" y="439199"/>
            <a:ext cx="688908" cy="688908"/>
          </a:xfrm>
          <a:prstGeom prst="rect">
            <a:avLst/>
          </a:prstGeom>
        </p:spPr>
      </p:pic>
    </p:spTree>
    <p:extLst>
      <p:ext uri="{BB962C8B-B14F-4D97-AF65-F5344CB8AC3E}">
        <p14:creationId xmlns:p14="http://schemas.microsoft.com/office/powerpoint/2010/main" val="2641961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15BE8F27-1001-4796-B730-134603DFDACC}"/>
              </a:ext>
            </a:extLst>
          </p:cNvPr>
          <p:cNvSpPr>
            <a:spLocks noGrp="1"/>
          </p:cNvSpPr>
          <p:nvPr>
            <p:ph type="title"/>
          </p:nvPr>
        </p:nvSpPr>
        <p:spPr>
          <a:xfrm>
            <a:off x="533114" y="347614"/>
            <a:ext cx="8101584" cy="1325563"/>
          </a:xfrm>
          <a:solidFill>
            <a:srgbClr val="006F6C"/>
          </a:solidFill>
        </p:spPr>
        <p:txBody>
          <a:bodyPr/>
          <a:lstStyle/>
          <a:p>
            <a:r>
              <a:rPr lang="en-US" b="1" dirty="0">
                <a:solidFill>
                  <a:schemeClr val="bg1"/>
                </a:solidFill>
                <a:latin typeface="Arial" panose="020B0604020202020204" pitchFamily="34" charset="0"/>
                <a:cs typeface="Arial" panose="020B0604020202020204" pitchFamily="34" charset="0"/>
              </a:rPr>
              <a:t>What ethical guidelines safeguard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animal research subjects?</a:t>
            </a:r>
            <a:endParaRPr lang="en-US" dirty="0">
              <a:solidFill>
                <a:schemeClr val="bg1"/>
              </a:solidFill>
            </a:endParaRPr>
          </a:p>
        </p:txBody>
      </p:sp>
      <p:sp>
        <p:nvSpPr>
          <p:cNvPr id="3" name="Text Placeholder 2"/>
          <p:cNvSpPr>
            <a:spLocks noGrp="1"/>
          </p:cNvSpPr>
          <p:nvPr>
            <p:ph type="body" sz="quarter" idx="4294967295"/>
          </p:nvPr>
        </p:nvSpPr>
        <p:spPr>
          <a:xfrm>
            <a:off x="533114" y="1891274"/>
            <a:ext cx="8101012" cy="1371600"/>
          </a:xfrm>
          <a:solidFill>
            <a:srgbClr val="E7D9B1"/>
          </a:solidFill>
          <a:ln w="76200">
            <a:solidFill>
              <a:srgbClr val="006F6C"/>
            </a:solidFill>
          </a:ln>
        </p:spPr>
        <p:txBody>
          <a:bodyPr anchor="ctr">
            <a:normAutofit/>
          </a:bodyPr>
          <a:lstStyle/>
          <a:p>
            <a:pPr marL="0" indent="0" algn="ctr">
              <a:lnSpc>
                <a:spcPct val="100000"/>
              </a:lnSpc>
              <a:spcBef>
                <a:spcPts val="0"/>
              </a:spcBef>
              <a:buNone/>
            </a:pPr>
            <a:r>
              <a:rPr lang="en-US" sz="2400" dirty="0">
                <a:latin typeface="Arial" panose="020B0604020202020204" pitchFamily="34" charset="0"/>
                <a:cs typeface="Arial" panose="020B0604020202020204" pitchFamily="34" charset="0"/>
              </a:rPr>
              <a:t>Housing animals under reasonably natural living conditions, with companions for social animals. </a:t>
            </a:r>
          </a:p>
          <a:p>
            <a:pPr marL="0" indent="0" algn="ctr">
              <a:lnSpc>
                <a:spcPct val="100000"/>
              </a:lnSpc>
              <a:spcBef>
                <a:spcPts val="0"/>
              </a:spcBef>
              <a:buNone/>
            </a:pPr>
            <a:r>
              <a:rPr lang="en-US" sz="2400" dirty="0">
                <a:latin typeface="Arial" panose="020B0604020202020204" pitchFamily="34" charset="0"/>
                <a:cs typeface="Arial" panose="020B0604020202020204" pitchFamily="34" charset="0"/>
              </a:rPr>
              <a:t>~British Psychological Society</a:t>
            </a:r>
          </a:p>
        </p:txBody>
      </p:sp>
      <p:sp>
        <p:nvSpPr>
          <p:cNvPr id="4" name="Text Placeholder 3"/>
          <p:cNvSpPr>
            <a:spLocks noGrp="1"/>
          </p:cNvSpPr>
          <p:nvPr>
            <p:ph type="body" sz="quarter" idx="4294967295"/>
          </p:nvPr>
        </p:nvSpPr>
        <p:spPr>
          <a:xfrm>
            <a:off x="533114" y="3480971"/>
            <a:ext cx="8101012" cy="1371600"/>
          </a:xfrm>
          <a:solidFill>
            <a:srgbClr val="E7D9B1"/>
          </a:solidFill>
          <a:ln w="76200">
            <a:solidFill>
              <a:srgbClr val="006F6C"/>
            </a:solidFill>
          </a:ln>
        </p:spPr>
        <p:txBody>
          <a:bodyPr anchor="ctr">
            <a:normAutofit/>
          </a:bodyPr>
          <a:lstStyle/>
          <a:p>
            <a:pPr marL="0" indent="0" algn="ctr">
              <a:lnSpc>
                <a:spcPct val="120000"/>
              </a:lnSpc>
              <a:spcBef>
                <a:spcPts val="0"/>
              </a:spcBef>
              <a:buNone/>
            </a:pPr>
            <a:r>
              <a:rPr lang="en-US" dirty="0">
                <a:latin typeface="Arial" panose="020B0604020202020204" pitchFamily="34" charset="0"/>
                <a:cs typeface="Arial" panose="020B0604020202020204" pitchFamily="34" charset="0"/>
              </a:rPr>
              <a:t>Researchers must provide “humane care and healthful conditions” and that testing should “minimize discomfort”.</a:t>
            </a:r>
          </a:p>
          <a:p>
            <a:pPr marL="0" indent="0" algn="ctr">
              <a:lnSpc>
                <a:spcPct val="120000"/>
              </a:lnSpc>
              <a:spcBef>
                <a:spcPts val="0"/>
              </a:spcBef>
              <a:buNone/>
            </a:pPr>
            <a:r>
              <a:rPr lang="en-US" dirty="0">
                <a:latin typeface="Arial" panose="020B0604020202020204" pitchFamily="34" charset="0"/>
                <a:cs typeface="Arial" panose="020B0604020202020204" pitchFamily="34" charset="0"/>
              </a:rPr>
              <a:t>~American Psychological Society</a:t>
            </a:r>
          </a:p>
        </p:txBody>
      </p:sp>
      <p:sp>
        <p:nvSpPr>
          <p:cNvPr id="5" name="Text Placeholder 4"/>
          <p:cNvSpPr>
            <a:spLocks noGrp="1"/>
          </p:cNvSpPr>
          <p:nvPr>
            <p:ph type="body" sz="quarter" idx="4294967295"/>
          </p:nvPr>
        </p:nvSpPr>
        <p:spPr>
          <a:xfrm>
            <a:off x="533114" y="5097696"/>
            <a:ext cx="8101012" cy="1371600"/>
          </a:xfrm>
          <a:solidFill>
            <a:srgbClr val="E7D9B1"/>
          </a:solidFill>
          <a:ln w="76200">
            <a:solidFill>
              <a:srgbClr val="006F6C"/>
            </a:solidFill>
          </a:ln>
        </p:spPr>
        <p:txBody>
          <a:bodyPr anchor="ctr">
            <a:normAutofit/>
          </a:bodyPr>
          <a:lstStyle/>
          <a:p>
            <a:pPr marL="0" indent="0" algn="ctr">
              <a:lnSpc>
                <a:spcPct val="120000"/>
              </a:lnSpc>
              <a:spcBef>
                <a:spcPts val="0"/>
              </a:spcBef>
              <a:buNone/>
            </a:pPr>
            <a:r>
              <a:rPr lang="en-US" dirty="0">
                <a:latin typeface="Arial" panose="020B0604020202020204" pitchFamily="34" charset="0"/>
                <a:cs typeface="Arial" panose="020B0604020202020204" pitchFamily="34" charset="0"/>
              </a:rPr>
              <a:t>Most universities screen research proposals, often through an animal care ethics committee, and laboratories are</a:t>
            </a:r>
          </a:p>
          <a:p>
            <a:pPr marL="0" indent="0" algn="ctr">
              <a:lnSpc>
                <a:spcPct val="120000"/>
              </a:lnSpc>
              <a:spcBef>
                <a:spcPts val="0"/>
              </a:spcBef>
              <a:buNone/>
            </a:pPr>
            <a:r>
              <a:rPr lang="en-US" dirty="0">
                <a:latin typeface="Arial" panose="020B0604020202020204" pitchFamily="34" charset="0"/>
                <a:cs typeface="Arial" panose="020B0604020202020204" pitchFamily="34" charset="0"/>
              </a:rPr>
              <a:t>regulated and inspected.</a:t>
            </a:r>
          </a:p>
        </p:txBody>
      </p:sp>
      <p:pic>
        <p:nvPicPr>
          <p:cNvPr id="6" name="Picture 5" descr="decorative"/>
          <p:cNvPicPr>
            <a:picLocks noChangeAspect="1"/>
          </p:cNvPicPr>
          <p:nvPr/>
        </p:nvPicPr>
        <p:blipFill>
          <a:blip r:embed="rId2"/>
          <a:stretch>
            <a:fillRect/>
          </a:stretch>
        </p:blipFill>
        <p:spPr>
          <a:xfrm>
            <a:off x="554034" y="385858"/>
            <a:ext cx="688908" cy="688908"/>
          </a:xfrm>
          <a:prstGeom prst="rect">
            <a:avLst/>
          </a:prstGeom>
        </p:spPr>
      </p:pic>
    </p:spTree>
    <p:extLst>
      <p:ext uri="{BB962C8B-B14F-4D97-AF65-F5344CB8AC3E}">
        <p14:creationId xmlns:p14="http://schemas.microsoft.com/office/powerpoint/2010/main" val="948973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rgbClr val="006F6C"/>
          </a:solidFill>
        </p:spPr>
        <p:txBody>
          <a:bodyPr>
            <a:normAutofit/>
          </a:bodyPr>
          <a:lstStyle/>
          <a:p>
            <a:pPr algn="ctr"/>
            <a:r>
              <a:rPr lang="en-US" sz="2800" b="1" dirty="0">
                <a:solidFill>
                  <a:schemeClr val="bg1"/>
                </a:solidFill>
              </a:rPr>
              <a:t>What ethical guidelines safeguard </a:t>
            </a:r>
            <a:br>
              <a:rPr lang="en-US" sz="2800" b="1" dirty="0">
                <a:solidFill>
                  <a:schemeClr val="bg1"/>
                </a:solidFill>
              </a:rPr>
            </a:br>
            <a:r>
              <a:rPr lang="en-US" sz="2800" b="1" dirty="0">
                <a:solidFill>
                  <a:schemeClr val="bg1"/>
                </a:solidFill>
              </a:rPr>
              <a:t>human research participants?</a:t>
            </a:r>
          </a:p>
        </p:txBody>
      </p:sp>
      <p:sp>
        <p:nvSpPr>
          <p:cNvPr id="6" name="Text Placeholder 5"/>
          <p:cNvSpPr>
            <a:spLocks noGrp="1"/>
          </p:cNvSpPr>
          <p:nvPr>
            <p:ph type="body" sz="quarter" idx="16"/>
          </p:nvPr>
        </p:nvSpPr>
        <p:spPr>
          <a:solidFill>
            <a:srgbClr val="E7D9B1"/>
          </a:solidFill>
          <a:ln w="76200">
            <a:solidFill>
              <a:srgbClr val="006F6C"/>
            </a:solidFill>
          </a:ln>
        </p:spPr>
        <p:txBody>
          <a:bodyPr anchor="ctr">
            <a:normAutofit/>
          </a:bodyPr>
          <a:lstStyle/>
          <a:p>
            <a:r>
              <a:rPr lang="en-US" sz="2600" dirty="0"/>
              <a:t>informed consent</a:t>
            </a:r>
          </a:p>
        </p:txBody>
      </p:sp>
      <p:sp>
        <p:nvSpPr>
          <p:cNvPr id="9" name="Text Placeholder 4"/>
          <p:cNvSpPr>
            <a:spLocks noGrp="1"/>
          </p:cNvSpPr>
          <p:nvPr>
            <p:ph type="body" sz="quarter" idx="15"/>
          </p:nvPr>
        </p:nvSpPr>
        <p:spPr>
          <a:xfrm>
            <a:off x="628650" y="4313947"/>
            <a:ext cx="2152650" cy="1701800"/>
          </a:xfrm>
          <a:solidFill>
            <a:srgbClr val="E7D9B1"/>
          </a:solidFill>
          <a:ln w="76200">
            <a:solidFill>
              <a:srgbClr val="006F6C"/>
            </a:solidFill>
          </a:ln>
        </p:spPr>
        <p:txBody>
          <a:bodyPr anchor="ctr">
            <a:normAutofit/>
          </a:bodyPr>
          <a:lstStyle/>
          <a:p>
            <a:r>
              <a:rPr lang="en-US" sz="2600" dirty="0"/>
              <a:t>protection from harm</a:t>
            </a:r>
          </a:p>
        </p:txBody>
      </p:sp>
      <p:sp>
        <p:nvSpPr>
          <p:cNvPr id="5" name="Text Placeholder 4"/>
          <p:cNvSpPr>
            <a:spLocks noGrp="1"/>
          </p:cNvSpPr>
          <p:nvPr>
            <p:ph type="body" sz="quarter" idx="15"/>
          </p:nvPr>
        </p:nvSpPr>
        <p:spPr>
          <a:xfrm>
            <a:off x="3575501" y="3271978"/>
            <a:ext cx="2152650" cy="1701800"/>
          </a:xfrm>
          <a:solidFill>
            <a:srgbClr val="E7D9B1"/>
          </a:solidFill>
          <a:ln w="76200">
            <a:solidFill>
              <a:srgbClr val="006F6C"/>
            </a:solidFill>
          </a:ln>
        </p:spPr>
        <p:txBody>
          <a:bodyPr anchor="ctr">
            <a:normAutofit/>
          </a:bodyPr>
          <a:lstStyle/>
          <a:p>
            <a:r>
              <a:rPr lang="en-US" sz="2600" dirty="0"/>
              <a:t>debriefing</a:t>
            </a:r>
          </a:p>
        </p:txBody>
      </p:sp>
      <p:sp>
        <p:nvSpPr>
          <p:cNvPr id="7" name="Text Placeholder 6"/>
          <p:cNvSpPr>
            <a:spLocks noGrp="1"/>
          </p:cNvSpPr>
          <p:nvPr>
            <p:ph type="body" sz="quarter" idx="17"/>
          </p:nvPr>
        </p:nvSpPr>
        <p:spPr>
          <a:solidFill>
            <a:srgbClr val="E7D9B1"/>
          </a:solidFill>
          <a:ln w="76200">
            <a:solidFill>
              <a:srgbClr val="006F6C"/>
            </a:solidFill>
          </a:ln>
        </p:spPr>
        <p:txBody>
          <a:bodyPr anchor="ctr">
            <a:normAutofit/>
          </a:bodyPr>
          <a:lstStyle/>
          <a:p>
            <a:r>
              <a:rPr lang="en-US" sz="2600" dirty="0"/>
              <a:t>right to withdraw</a:t>
            </a:r>
          </a:p>
        </p:txBody>
      </p:sp>
      <p:sp>
        <p:nvSpPr>
          <p:cNvPr id="3" name="Text Placeholder 2"/>
          <p:cNvSpPr>
            <a:spLocks noGrp="1"/>
          </p:cNvSpPr>
          <p:nvPr>
            <p:ph type="body" sz="quarter" idx="13"/>
          </p:nvPr>
        </p:nvSpPr>
        <p:spPr>
          <a:xfrm>
            <a:off x="6457950" y="4313947"/>
            <a:ext cx="2152650" cy="1701800"/>
          </a:xfrm>
          <a:solidFill>
            <a:srgbClr val="E7D9B1"/>
          </a:solidFill>
          <a:ln w="76200">
            <a:solidFill>
              <a:srgbClr val="006F6C"/>
            </a:solidFill>
          </a:ln>
        </p:spPr>
        <p:txBody>
          <a:bodyPr anchor="ctr">
            <a:normAutofit/>
          </a:bodyPr>
          <a:lstStyle/>
          <a:p>
            <a:r>
              <a:rPr lang="en-US" sz="2600" dirty="0"/>
              <a:t>confidential</a:t>
            </a:r>
          </a:p>
        </p:txBody>
      </p:sp>
      <p:pic>
        <p:nvPicPr>
          <p:cNvPr id="8" name="Picture 7" descr="decorative"/>
          <p:cNvPicPr>
            <a:picLocks noChangeAspect="1"/>
          </p:cNvPicPr>
          <p:nvPr/>
        </p:nvPicPr>
        <p:blipFill>
          <a:blip r:embed="rId2"/>
          <a:stretch>
            <a:fillRect/>
          </a:stretch>
        </p:blipFill>
        <p:spPr>
          <a:xfrm>
            <a:off x="669594" y="414200"/>
            <a:ext cx="688908" cy="688908"/>
          </a:xfrm>
          <a:prstGeom prst="rect">
            <a:avLst/>
          </a:prstGeom>
        </p:spPr>
      </p:pic>
    </p:spTree>
    <p:extLst>
      <p:ext uri="{BB962C8B-B14F-4D97-AF65-F5344CB8AC3E}">
        <p14:creationId xmlns:p14="http://schemas.microsoft.com/office/powerpoint/2010/main" val="3520330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F6C"/>
          </a:solidFill>
        </p:spPr>
        <p:txBody>
          <a:bodyPr/>
          <a:lstStyle/>
          <a:p>
            <a:r>
              <a:rPr lang="en-US" b="1" dirty="0">
                <a:solidFill>
                  <a:schemeClr val="bg1"/>
                </a:solidFill>
              </a:rPr>
              <a:t>Let’s discuss informed consent…</a:t>
            </a:r>
          </a:p>
        </p:txBody>
      </p:sp>
      <p:sp>
        <p:nvSpPr>
          <p:cNvPr id="3" name="Text Placeholder 2"/>
          <p:cNvSpPr>
            <a:spLocks noGrp="1"/>
          </p:cNvSpPr>
          <p:nvPr>
            <p:ph type="body" sz="quarter" idx="14"/>
          </p:nvPr>
        </p:nvSpPr>
        <p:spPr>
          <a:solidFill>
            <a:srgbClr val="E7D9B1"/>
          </a:solidFill>
          <a:ln w="76200">
            <a:solidFill>
              <a:srgbClr val="006F6C"/>
            </a:solidFill>
          </a:ln>
        </p:spPr>
        <p:txBody>
          <a:bodyPr>
            <a:normAutofit/>
          </a:bodyPr>
          <a:lstStyle/>
          <a:p>
            <a:r>
              <a:rPr lang="en-US" sz="2600" b="1" dirty="0" smtClean="0"/>
              <a:t>___________</a:t>
            </a:r>
            <a:endParaRPr lang="en-US" sz="2600" b="1" dirty="0"/>
          </a:p>
        </p:txBody>
      </p:sp>
      <p:sp>
        <p:nvSpPr>
          <p:cNvPr id="5" name="Text Placeholder 4"/>
          <p:cNvSpPr>
            <a:spLocks noGrp="1"/>
          </p:cNvSpPr>
          <p:nvPr>
            <p:ph type="body" sz="quarter" idx="17"/>
          </p:nvPr>
        </p:nvSpPr>
        <p:spPr>
          <a:xfrm>
            <a:off x="3357349" y="2621402"/>
            <a:ext cx="5158001" cy="1130216"/>
          </a:xfrm>
          <a:solidFill>
            <a:srgbClr val="E7D9B1"/>
          </a:solidFill>
          <a:ln w="76200">
            <a:solidFill>
              <a:srgbClr val="006F6C"/>
            </a:solidFill>
          </a:ln>
        </p:spPr>
        <p:txBody>
          <a:bodyPr anchor="ctr">
            <a:normAutofit/>
          </a:bodyPr>
          <a:lstStyle/>
          <a:p>
            <a:r>
              <a:rPr lang="en-US" sz="2400" dirty="0"/>
              <a:t>“Are you willing to participate in this experiment?”</a:t>
            </a:r>
          </a:p>
        </p:txBody>
      </p:sp>
      <p:sp>
        <p:nvSpPr>
          <p:cNvPr id="4" name="Text Placeholder 3"/>
          <p:cNvSpPr>
            <a:spLocks noGrp="1"/>
          </p:cNvSpPr>
          <p:nvPr>
            <p:ph type="body" sz="quarter" idx="15"/>
          </p:nvPr>
        </p:nvSpPr>
        <p:spPr>
          <a:solidFill>
            <a:srgbClr val="E7D9B1"/>
          </a:solidFill>
          <a:ln w="76200">
            <a:solidFill>
              <a:srgbClr val="006F6C"/>
            </a:solidFill>
          </a:ln>
        </p:spPr>
        <p:txBody>
          <a:bodyPr>
            <a:normAutofit/>
          </a:bodyPr>
          <a:lstStyle/>
          <a:p>
            <a:r>
              <a:rPr lang="en-US" sz="2600" b="1" i="1" dirty="0" smtClean="0"/>
              <a:t>____________</a:t>
            </a:r>
          </a:p>
          <a:p>
            <a:r>
              <a:rPr lang="en-US" sz="2600" b="1" i="1" dirty="0" smtClean="0"/>
              <a:t>___________</a:t>
            </a:r>
            <a:endParaRPr lang="en-US" sz="2600" b="1" dirty="0"/>
          </a:p>
        </p:txBody>
      </p:sp>
      <p:sp>
        <p:nvSpPr>
          <p:cNvPr id="6" name="Text Placeholder 5"/>
          <p:cNvSpPr>
            <a:spLocks noGrp="1"/>
          </p:cNvSpPr>
          <p:nvPr>
            <p:ph type="body" sz="quarter" idx="18"/>
          </p:nvPr>
        </p:nvSpPr>
        <p:spPr>
          <a:xfrm>
            <a:off x="3357349" y="3998794"/>
            <a:ext cx="5158001" cy="2109905"/>
          </a:xfrm>
          <a:solidFill>
            <a:srgbClr val="E7D9B1"/>
          </a:solidFill>
          <a:ln w="76200">
            <a:solidFill>
              <a:srgbClr val="006F6C"/>
            </a:solidFill>
          </a:ln>
        </p:spPr>
        <p:txBody>
          <a:bodyPr anchor="ctr">
            <a:noAutofit/>
          </a:bodyPr>
          <a:lstStyle/>
          <a:p>
            <a:r>
              <a:rPr lang="en-US" sz="2400" dirty="0"/>
              <a:t>“This experiment involves exposure to graphic images that may be disturbing and random bursts of light that have been known to induce seizures.  Are you willing to participate in this experiment?”</a:t>
            </a:r>
          </a:p>
        </p:txBody>
      </p:sp>
      <p:pic>
        <p:nvPicPr>
          <p:cNvPr id="7" name="Picture 6" descr="decorative"/>
          <p:cNvPicPr>
            <a:picLocks noChangeAspect="1"/>
          </p:cNvPicPr>
          <p:nvPr/>
        </p:nvPicPr>
        <p:blipFill>
          <a:blip r:embed="rId2"/>
          <a:stretch>
            <a:fillRect/>
          </a:stretch>
        </p:blipFill>
        <p:spPr>
          <a:xfrm>
            <a:off x="560410" y="755400"/>
            <a:ext cx="688908" cy="688908"/>
          </a:xfrm>
          <a:prstGeom prst="rect">
            <a:avLst/>
          </a:prstGeom>
        </p:spPr>
      </p:pic>
    </p:spTree>
    <p:extLst>
      <p:ext uri="{BB962C8B-B14F-4D97-AF65-F5344CB8AC3E}">
        <p14:creationId xmlns:p14="http://schemas.microsoft.com/office/powerpoint/2010/main" val="105655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F6C"/>
          </a:solidFill>
        </p:spPr>
        <p:txBody>
          <a:bodyPr/>
          <a:lstStyle/>
          <a:p>
            <a:r>
              <a:rPr lang="en-US" b="1" dirty="0">
                <a:solidFill>
                  <a:schemeClr val="bg1"/>
                </a:solidFill>
              </a:rPr>
              <a:t>Why is debriefing necessary?</a:t>
            </a:r>
          </a:p>
        </p:txBody>
      </p:sp>
      <p:sp>
        <p:nvSpPr>
          <p:cNvPr id="3" name="Text Placeholder 2"/>
          <p:cNvSpPr>
            <a:spLocks noGrp="1"/>
          </p:cNvSpPr>
          <p:nvPr>
            <p:ph type="body" sz="quarter" idx="14"/>
          </p:nvPr>
        </p:nvSpPr>
        <p:spPr>
          <a:solidFill>
            <a:srgbClr val="E7D9B1"/>
          </a:solidFill>
          <a:ln w="76200">
            <a:solidFill>
              <a:srgbClr val="006F6C"/>
            </a:solidFill>
          </a:ln>
        </p:spPr>
        <p:txBody>
          <a:bodyPr>
            <a:normAutofit/>
          </a:bodyPr>
          <a:lstStyle/>
          <a:p>
            <a:r>
              <a:rPr lang="en-US" sz="2600" b="1" dirty="0" smtClean="0"/>
              <a:t>___________</a:t>
            </a:r>
            <a:endParaRPr lang="en-US" sz="2600" b="1" dirty="0"/>
          </a:p>
        </p:txBody>
      </p:sp>
      <p:sp>
        <p:nvSpPr>
          <p:cNvPr id="5" name="Text Placeholder 4"/>
          <p:cNvSpPr>
            <a:spLocks noGrp="1"/>
          </p:cNvSpPr>
          <p:nvPr>
            <p:ph type="body" sz="quarter" idx="17"/>
          </p:nvPr>
        </p:nvSpPr>
        <p:spPr>
          <a:xfrm>
            <a:off x="3357349" y="2306473"/>
            <a:ext cx="5158001" cy="1746912"/>
          </a:xfrm>
          <a:solidFill>
            <a:srgbClr val="E7D9B1"/>
          </a:solidFill>
          <a:ln w="76200">
            <a:solidFill>
              <a:srgbClr val="006F6C"/>
            </a:solidFill>
          </a:ln>
        </p:spPr>
        <p:txBody>
          <a:bodyPr anchor="ctr">
            <a:normAutofit/>
          </a:bodyPr>
          <a:lstStyle/>
          <a:p>
            <a:r>
              <a:rPr lang="en-US" sz="2400" dirty="0"/>
              <a:t>In some experiments, the true purpose cannot be revealed because it would influence the results.</a:t>
            </a:r>
          </a:p>
        </p:txBody>
      </p:sp>
      <p:sp>
        <p:nvSpPr>
          <p:cNvPr id="4" name="Text Placeholder 3"/>
          <p:cNvSpPr>
            <a:spLocks noGrp="1"/>
          </p:cNvSpPr>
          <p:nvPr>
            <p:ph type="body" sz="quarter" idx="15"/>
          </p:nvPr>
        </p:nvSpPr>
        <p:spPr>
          <a:solidFill>
            <a:srgbClr val="E7D9B1"/>
          </a:solidFill>
          <a:ln w="76200">
            <a:solidFill>
              <a:srgbClr val="006F6C"/>
            </a:solidFill>
          </a:ln>
        </p:spPr>
        <p:txBody>
          <a:bodyPr>
            <a:normAutofit/>
          </a:bodyPr>
          <a:lstStyle/>
          <a:p>
            <a:r>
              <a:rPr lang="en-US" sz="2600" b="1" dirty="0" smtClean="0"/>
              <a:t>____________</a:t>
            </a:r>
            <a:endParaRPr lang="en-US" sz="2600" b="1" dirty="0"/>
          </a:p>
        </p:txBody>
      </p:sp>
      <p:sp>
        <p:nvSpPr>
          <p:cNvPr id="6" name="Text Placeholder 5"/>
          <p:cNvSpPr>
            <a:spLocks noGrp="1"/>
          </p:cNvSpPr>
          <p:nvPr>
            <p:ph type="body" sz="quarter" idx="18"/>
          </p:nvPr>
        </p:nvSpPr>
        <p:spPr>
          <a:xfrm>
            <a:off x="3357349" y="4347439"/>
            <a:ext cx="5158001" cy="1746504"/>
          </a:xfrm>
          <a:solidFill>
            <a:srgbClr val="E7D9B1"/>
          </a:solidFill>
          <a:ln w="76200">
            <a:solidFill>
              <a:srgbClr val="006F6C"/>
            </a:solidFill>
          </a:ln>
        </p:spPr>
        <p:txBody>
          <a:bodyPr anchor="ctr">
            <a:noAutofit/>
          </a:bodyPr>
          <a:lstStyle/>
          <a:p>
            <a:r>
              <a:rPr lang="en-US" sz="2400" dirty="0"/>
              <a:t>When temporary deception is necessary to the research, it must be fully explained at the conclusion of the experiment.  </a:t>
            </a:r>
          </a:p>
        </p:txBody>
      </p:sp>
      <p:pic>
        <p:nvPicPr>
          <p:cNvPr id="7" name="Picture 6" descr="decorative"/>
          <p:cNvPicPr>
            <a:picLocks noChangeAspect="1"/>
          </p:cNvPicPr>
          <p:nvPr/>
        </p:nvPicPr>
        <p:blipFill>
          <a:blip r:embed="rId2"/>
          <a:stretch>
            <a:fillRect/>
          </a:stretch>
        </p:blipFill>
        <p:spPr>
          <a:xfrm>
            <a:off x="560410" y="755400"/>
            <a:ext cx="688908" cy="688908"/>
          </a:xfrm>
          <a:prstGeom prst="rect">
            <a:avLst/>
          </a:prstGeom>
        </p:spPr>
      </p:pic>
    </p:spTree>
    <p:extLst>
      <p:ext uri="{BB962C8B-B14F-4D97-AF65-F5344CB8AC3E}">
        <p14:creationId xmlns:p14="http://schemas.microsoft.com/office/powerpoint/2010/main" val="1402658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5" y="451870"/>
            <a:ext cx="8101584" cy="1325880"/>
          </a:xfrm>
          <a:solidFill>
            <a:srgbClr val="006F6C"/>
          </a:solidFill>
        </p:spPr>
        <p:txBody>
          <a:bodyPr>
            <a:normAutofit/>
          </a:bodyPr>
          <a:lstStyle/>
          <a:p>
            <a:pPr algn="ctr"/>
            <a:r>
              <a:rPr lang="en-US" sz="2800" b="1" dirty="0">
                <a:solidFill>
                  <a:schemeClr val="bg1"/>
                </a:solidFill>
              </a:rPr>
              <a:t>Why do we need </a:t>
            </a:r>
            <a:r>
              <a:rPr lang="en-US" sz="2800" b="1" dirty="0" smtClean="0">
                <a:solidFill>
                  <a:schemeClr val="bg1"/>
                </a:solidFill>
              </a:rPr>
              <a:t>____________?</a:t>
            </a:r>
            <a:endParaRPr lang="en-US" sz="2800" b="1" dirty="0">
              <a:solidFill>
                <a:schemeClr val="bg1"/>
              </a:solidFill>
            </a:endParaRPr>
          </a:p>
        </p:txBody>
      </p:sp>
      <p:sp>
        <p:nvSpPr>
          <p:cNvPr id="5" name="Text Placeholder 4"/>
          <p:cNvSpPr>
            <a:spLocks noGrp="1"/>
          </p:cNvSpPr>
          <p:nvPr>
            <p:ph type="body" sz="quarter" idx="17"/>
          </p:nvPr>
        </p:nvSpPr>
        <p:spPr>
          <a:xfrm>
            <a:off x="574058" y="2070026"/>
            <a:ext cx="8060641" cy="1754980"/>
          </a:xfrm>
          <a:solidFill>
            <a:srgbClr val="E7D9B1"/>
          </a:solidFill>
          <a:ln w="76200">
            <a:solidFill>
              <a:srgbClr val="006F6C"/>
            </a:solidFill>
          </a:ln>
        </p:spPr>
        <p:txBody>
          <a:bodyPr anchor="ctr">
            <a:noAutofit/>
          </a:bodyPr>
          <a:lstStyle/>
          <a:p>
            <a:r>
              <a:rPr lang="en-US" sz="2600" dirty="0"/>
              <a:t>They are the tools that allow researchers to </a:t>
            </a:r>
          </a:p>
          <a:p>
            <a:r>
              <a:rPr lang="en-US" sz="2600" dirty="0"/>
              <a:t>measure variables and interpret results</a:t>
            </a:r>
          </a:p>
        </p:txBody>
      </p:sp>
      <p:sp>
        <p:nvSpPr>
          <p:cNvPr id="8" name="Text Placeholder 7"/>
          <p:cNvSpPr>
            <a:spLocks noGrp="1"/>
          </p:cNvSpPr>
          <p:nvPr>
            <p:ph type="body" sz="quarter" idx="18"/>
          </p:nvPr>
        </p:nvSpPr>
        <p:spPr>
          <a:xfrm>
            <a:off x="533115" y="4114319"/>
            <a:ext cx="8101584" cy="2525316"/>
          </a:xfrm>
          <a:solidFill>
            <a:srgbClr val="E7D9B1"/>
          </a:solidFill>
          <a:ln w="76200">
            <a:solidFill>
              <a:srgbClr val="006F6C"/>
            </a:solidFill>
          </a:ln>
        </p:spPr>
        <p:txBody>
          <a:bodyPr>
            <a:noAutofit/>
          </a:bodyPr>
          <a:lstStyle/>
          <a:p>
            <a:endParaRPr lang="en-US" sz="2400" dirty="0"/>
          </a:p>
          <a:p>
            <a:r>
              <a:rPr lang="en-US" sz="2400" dirty="0"/>
              <a:t>But.. statistics can mislead or be used to </a:t>
            </a:r>
          </a:p>
          <a:p>
            <a:r>
              <a:rPr lang="en-US" sz="2400" dirty="0"/>
              <a:t>misrepresent findings.</a:t>
            </a:r>
          </a:p>
          <a:p>
            <a:r>
              <a:rPr lang="en-US" sz="2400" dirty="0"/>
              <a:t>We need to develop</a:t>
            </a:r>
          </a:p>
          <a:p>
            <a:r>
              <a:rPr lang="en-US" sz="2400" i="1" dirty="0"/>
              <a:t>STATISTICAL LITERACY.</a:t>
            </a:r>
          </a:p>
        </p:txBody>
      </p:sp>
      <p:pic>
        <p:nvPicPr>
          <p:cNvPr id="6" name="Picture 5" descr="decorative"/>
          <p:cNvPicPr>
            <a:picLocks noChangeAspect="1"/>
          </p:cNvPicPr>
          <p:nvPr/>
        </p:nvPicPr>
        <p:blipFill>
          <a:blip r:embed="rId2"/>
          <a:stretch>
            <a:fillRect/>
          </a:stretch>
        </p:blipFill>
        <p:spPr>
          <a:xfrm>
            <a:off x="574058" y="505116"/>
            <a:ext cx="688908" cy="688908"/>
          </a:xfrm>
          <a:prstGeom prst="rect">
            <a:avLst/>
          </a:prstGeom>
        </p:spPr>
      </p:pic>
    </p:spTree>
    <p:extLst>
      <p:ext uri="{BB962C8B-B14F-4D97-AF65-F5344CB8AC3E}">
        <p14:creationId xmlns:p14="http://schemas.microsoft.com/office/powerpoint/2010/main" val="182548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7145"/>
            <a:ext cx="8101584" cy="1325563"/>
          </a:xfrm>
          <a:solidFill>
            <a:srgbClr val="006F6C"/>
          </a:solidFill>
        </p:spPr>
        <p:txBody>
          <a:bodyPr/>
          <a:lstStyle/>
          <a:p>
            <a:pPr algn="ctr"/>
            <a:r>
              <a:rPr lang="en-US" sz="2800" b="1" dirty="0">
                <a:solidFill>
                  <a:schemeClr val="bg1"/>
                </a:solidFill>
              </a:rPr>
              <a:t>What is descriptive statistics?</a:t>
            </a:r>
          </a:p>
        </p:txBody>
      </p:sp>
      <p:sp>
        <p:nvSpPr>
          <p:cNvPr id="3" name="TextBox 2"/>
          <p:cNvSpPr txBox="1"/>
          <p:nvPr/>
        </p:nvSpPr>
        <p:spPr>
          <a:xfrm>
            <a:off x="615002" y="2195407"/>
            <a:ext cx="8101584" cy="4124206"/>
          </a:xfrm>
          <a:prstGeom prst="rect">
            <a:avLst/>
          </a:prstGeom>
          <a:solidFill>
            <a:srgbClr val="E7D9B1"/>
          </a:solidFill>
          <a:ln w="76200">
            <a:solidFill>
              <a:srgbClr val="006F6C"/>
            </a:solidFill>
          </a:ln>
        </p:spPr>
        <p:txBody>
          <a:bodyPr wrap="square" rtlCol="0" anchor="ctr">
            <a:spAutoFit/>
          </a:bodyPr>
          <a:lstStyle/>
          <a:p>
            <a:pPr algn="ctr"/>
            <a:endParaRPr lang="en-US" sz="2800" dirty="0"/>
          </a:p>
          <a:p>
            <a:pPr algn="ctr"/>
            <a:r>
              <a:rPr lang="en-US" sz="2600" dirty="0"/>
              <a:t>Numerical data used to measure </a:t>
            </a:r>
          </a:p>
          <a:p>
            <a:pPr algn="ctr"/>
            <a:r>
              <a:rPr lang="en-US" sz="2600" dirty="0"/>
              <a:t>and describe characteristics of groups. </a:t>
            </a:r>
          </a:p>
          <a:p>
            <a:endParaRPr lang="en-US" sz="2600" dirty="0"/>
          </a:p>
          <a:p>
            <a:pPr algn="ctr"/>
            <a:r>
              <a:rPr lang="en-US" sz="2600" dirty="0"/>
              <a:t>Includes measures of </a:t>
            </a:r>
          </a:p>
          <a:p>
            <a:pPr algn="ctr"/>
            <a:r>
              <a:rPr lang="en-US" sz="2600" dirty="0"/>
              <a:t>central tendency </a:t>
            </a:r>
          </a:p>
          <a:p>
            <a:pPr algn="ctr"/>
            <a:r>
              <a:rPr lang="en-US" sz="2600" dirty="0"/>
              <a:t>(</a:t>
            </a:r>
            <a:r>
              <a:rPr lang="en-US" sz="2600" i="1" dirty="0"/>
              <a:t>the mean, median and mode</a:t>
            </a:r>
            <a:r>
              <a:rPr lang="en-US" sz="2600" dirty="0"/>
              <a:t>) </a:t>
            </a:r>
          </a:p>
          <a:p>
            <a:pPr algn="ctr"/>
            <a:r>
              <a:rPr lang="en-US" sz="2600" dirty="0"/>
              <a:t>and measures of variation </a:t>
            </a:r>
          </a:p>
          <a:p>
            <a:pPr algn="ctr"/>
            <a:r>
              <a:rPr lang="en-US" sz="2600" dirty="0"/>
              <a:t>(</a:t>
            </a:r>
            <a:r>
              <a:rPr lang="en-US" sz="2600" i="1" dirty="0"/>
              <a:t>range and standard deviation</a:t>
            </a:r>
            <a:r>
              <a:rPr lang="en-US" sz="2600" dirty="0"/>
              <a:t>).</a:t>
            </a:r>
          </a:p>
          <a:p>
            <a:pPr algn="ctr"/>
            <a:endParaRPr lang="en-US" sz="2600" dirty="0"/>
          </a:p>
        </p:txBody>
      </p:sp>
      <p:pic>
        <p:nvPicPr>
          <p:cNvPr id="4" name="Picture 3" descr="decorative"/>
          <p:cNvPicPr>
            <a:picLocks noChangeAspect="1"/>
          </p:cNvPicPr>
          <p:nvPr/>
        </p:nvPicPr>
        <p:blipFill>
          <a:blip r:embed="rId2"/>
          <a:stretch>
            <a:fillRect/>
          </a:stretch>
        </p:blipFill>
        <p:spPr>
          <a:xfrm>
            <a:off x="669594" y="608089"/>
            <a:ext cx="688908" cy="688908"/>
          </a:xfrm>
          <a:prstGeom prst="rect">
            <a:avLst/>
          </a:prstGeom>
        </p:spPr>
      </p:pic>
    </p:spTree>
    <p:extLst>
      <p:ext uri="{BB962C8B-B14F-4D97-AF65-F5344CB8AC3E}">
        <p14:creationId xmlns:p14="http://schemas.microsoft.com/office/powerpoint/2010/main" val="2863576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rgbClr val="006F6C"/>
          </a:solidFill>
        </p:spPr>
        <p:txBody>
          <a:bodyPr>
            <a:normAutofit/>
          </a:bodyPr>
          <a:lstStyle/>
          <a:p>
            <a:pPr algn="ctr"/>
            <a:r>
              <a:rPr lang="en-US" sz="2800" b="1" dirty="0">
                <a:solidFill>
                  <a:schemeClr val="bg1"/>
                </a:solidFill>
              </a:rPr>
              <a:t>How can statistics be displayed?</a:t>
            </a:r>
          </a:p>
        </p:txBody>
      </p:sp>
      <p:sp>
        <p:nvSpPr>
          <p:cNvPr id="4" name="Text Placeholder 3"/>
          <p:cNvSpPr>
            <a:spLocks noGrp="1"/>
          </p:cNvSpPr>
          <p:nvPr>
            <p:ph type="body" sz="quarter" idx="14"/>
          </p:nvPr>
        </p:nvSpPr>
        <p:spPr>
          <a:xfrm>
            <a:off x="6114197" y="2196521"/>
            <a:ext cx="2616037" cy="3975100"/>
          </a:xfrm>
          <a:solidFill>
            <a:srgbClr val="E7D9B1"/>
          </a:solidFill>
          <a:ln w="76200">
            <a:solidFill>
              <a:srgbClr val="006F6C"/>
            </a:solidFill>
          </a:ln>
        </p:spPr>
        <p:txBody>
          <a:bodyPr/>
          <a:lstStyle/>
          <a:p>
            <a:r>
              <a:rPr lang="en-US" dirty="0"/>
              <a:t>A </a:t>
            </a:r>
            <a:r>
              <a:rPr lang="en-US" dirty="0" smtClean="0"/>
              <a:t>______________ </a:t>
            </a:r>
            <a:r>
              <a:rPr lang="en-US" dirty="0"/>
              <a:t>is a bar graph that shows a frequency distribution.</a:t>
            </a:r>
          </a:p>
        </p:txBody>
      </p:sp>
      <p:pic>
        <p:nvPicPr>
          <p:cNvPr id="6" name="Picture 5"/>
          <p:cNvPicPr>
            <a:picLocks noChangeAspect="1"/>
          </p:cNvPicPr>
          <p:nvPr/>
        </p:nvPicPr>
        <p:blipFill>
          <a:blip r:embed="rId2"/>
          <a:stretch>
            <a:fillRect/>
          </a:stretch>
        </p:blipFill>
        <p:spPr>
          <a:xfrm>
            <a:off x="751479" y="1972930"/>
            <a:ext cx="4434670" cy="4422282"/>
          </a:xfrm>
          <a:prstGeom prst="rect">
            <a:avLst/>
          </a:prstGeom>
          <a:ln w="76200">
            <a:solidFill>
              <a:srgbClr val="006F6C"/>
            </a:solidFill>
          </a:ln>
        </p:spPr>
      </p:pic>
    </p:spTree>
    <p:extLst>
      <p:ext uri="{BB962C8B-B14F-4D97-AF65-F5344CB8AC3E}">
        <p14:creationId xmlns:p14="http://schemas.microsoft.com/office/powerpoint/2010/main" val="923326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006F6C"/>
          </a:solidFill>
        </p:spPr>
        <p:txBody>
          <a:bodyPr>
            <a:normAutofit/>
          </a:bodyPr>
          <a:lstStyle/>
          <a:p>
            <a:pPr algn="ctr"/>
            <a:r>
              <a:rPr lang="en-US" sz="2800" b="1" dirty="0">
                <a:solidFill>
                  <a:schemeClr val="bg1"/>
                </a:solidFill>
                <a:latin typeface="Arial" panose="020B0604020202020204" pitchFamily="34" charset="0"/>
                <a:cs typeface="Arial" panose="020B0604020202020204" pitchFamily="34" charset="0"/>
              </a:rPr>
              <a:t>How else can critical thinking help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develop statistical literacy?</a:t>
            </a:r>
          </a:p>
        </p:txBody>
      </p:sp>
      <p:pic>
        <p:nvPicPr>
          <p:cNvPr id="8" name="Content Placeholder 7"/>
          <p:cNvPicPr>
            <a:picLocks noGrp="1" noChangeAspect="1"/>
          </p:cNvPicPr>
          <p:nvPr>
            <p:ph sz="half" idx="1"/>
          </p:nvPr>
        </p:nvPicPr>
        <p:blipFill>
          <a:blip r:embed="rId2"/>
          <a:stretch>
            <a:fillRect/>
          </a:stretch>
        </p:blipFill>
        <p:spPr>
          <a:xfrm>
            <a:off x="757806" y="2001043"/>
            <a:ext cx="3409524" cy="3400000"/>
          </a:xfrm>
          <a:prstGeom prst="rect">
            <a:avLst/>
          </a:prstGeom>
          <a:ln w="76200">
            <a:solidFill>
              <a:schemeClr val="tx1"/>
            </a:solidFill>
          </a:ln>
        </p:spPr>
      </p:pic>
      <p:pic>
        <p:nvPicPr>
          <p:cNvPr id="9" name="Content Placeholder 8"/>
          <p:cNvPicPr>
            <a:picLocks noGrp="1"/>
          </p:cNvPicPr>
          <p:nvPr>
            <p:ph sz="half" idx="2"/>
          </p:nvPr>
        </p:nvPicPr>
        <p:blipFill>
          <a:blip r:embed="rId3"/>
          <a:stretch>
            <a:fillRect/>
          </a:stretch>
        </p:blipFill>
        <p:spPr>
          <a:xfrm>
            <a:off x="5251282" y="2001043"/>
            <a:ext cx="3410712" cy="3401568"/>
          </a:xfrm>
          <a:prstGeom prst="rect">
            <a:avLst/>
          </a:prstGeom>
          <a:ln w="76200">
            <a:solidFill>
              <a:schemeClr val="tx1"/>
            </a:solidFill>
          </a:ln>
        </p:spPr>
      </p:pic>
      <p:sp>
        <p:nvSpPr>
          <p:cNvPr id="10" name="TextBox 9"/>
          <p:cNvSpPr txBox="1"/>
          <p:nvPr/>
        </p:nvSpPr>
        <p:spPr>
          <a:xfrm>
            <a:off x="628650" y="5882185"/>
            <a:ext cx="8101584" cy="830997"/>
          </a:xfrm>
          <a:prstGeom prst="rect">
            <a:avLst/>
          </a:prstGeom>
          <a:solidFill>
            <a:srgbClr val="E7D9B1"/>
          </a:solidFill>
        </p:spPr>
        <p:txBody>
          <a:bodyPr wrap="square" rtlCol="0">
            <a:spAutoFit/>
          </a:bodyPr>
          <a:lstStyle/>
          <a:p>
            <a:pPr algn="ctr"/>
            <a:r>
              <a:rPr lang="en-US" sz="2400" dirty="0"/>
              <a:t>Changing the labels on the y-axis presents the </a:t>
            </a:r>
          </a:p>
          <a:p>
            <a:pPr algn="ctr"/>
            <a:r>
              <a:rPr lang="en-US" sz="2400" dirty="0"/>
              <a:t>data in a different way. </a:t>
            </a:r>
          </a:p>
        </p:txBody>
      </p:sp>
    </p:spTree>
    <p:extLst>
      <p:ext uri="{BB962C8B-B14F-4D97-AF65-F5344CB8AC3E}">
        <p14:creationId xmlns:p14="http://schemas.microsoft.com/office/powerpoint/2010/main" val="345436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5" y="588350"/>
            <a:ext cx="8101584" cy="1325880"/>
          </a:xfrm>
          <a:solidFill>
            <a:srgbClr val="006F6C"/>
          </a:solidFill>
        </p:spPr>
        <p:txBody>
          <a:bodyPr>
            <a:normAutofit/>
          </a:bodyPr>
          <a:lstStyle/>
          <a:p>
            <a:pPr algn="ctr"/>
            <a:r>
              <a:rPr lang="en-US" sz="2800" b="1" dirty="0">
                <a:solidFill>
                  <a:schemeClr val="bg1"/>
                </a:solidFill>
              </a:rPr>
              <a:t>How does a theory advance science?</a:t>
            </a:r>
          </a:p>
        </p:txBody>
      </p:sp>
      <p:sp>
        <p:nvSpPr>
          <p:cNvPr id="3" name="Text Placeholder 2"/>
          <p:cNvSpPr>
            <a:spLocks noGrp="1"/>
          </p:cNvSpPr>
          <p:nvPr>
            <p:ph type="body" sz="quarter" idx="14"/>
          </p:nvPr>
        </p:nvSpPr>
        <p:spPr>
          <a:xfrm>
            <a:off x="642298" y="2366160"/>
            <a:ext cx="2400300" cy="1244600"/>
          </a:xfrm>
          <a:solidFill>
            <a:srgbClr val="E7D9B1"/>
          </a:solidFill>
          <a:ln w="76200">
            <a:solidFill>
              <a:srgbClr val="006F6C"/>
            </a:solidFill>
          </a:ln>
        </p:spPr>
        <p:txBody>
          <a:bodyPr>
            <a:normAutofit/>
          </a:bodyPr>
          <a:lstStyle/>
          <a:p>
            <a:r>
              <a:rPr lang="en-US" sz="2600" b="1" dirty="0"/>
              <a:t>What is a </a:t>
            </a:r>
            <a:r>
              <a:rPr lang="en-US" sz="2600" b="1" dirty="0" smtClean="0"/>
              <a:t>________?</a:t>
            </a:r>
            <a:endParaRPr lang="en-US" sz="2600" b="1" dirty="0"/>
          </a:p>
        </p:txBody>
      </p:sp>
      <p:sp>
        <p:nvSpPr>
          <p:cNvPr id="5" name="Text Placeholder 4"/>
          <p:cNvSpPr>
            <a:spLocks noGrp="1"/>
          </p:cNvSpPr>
          <p:nvPr>
            <p:ph type="body" sz="quarter" idx="17"/>
          </p:nvPr>
        </p:nvSpPr>
        <p:spPr>
          <a:xfrm>
            <a:off x="3942049" y="2110970"/>
            <a:ext cx="4692650" cy="1754980"/>
          </a:xfrm>
          <a:solidFill>
            <a:srgbClr val="E7D9B1"/>
          </a:solidFill>
          <a:ln w="76200">
            <a:solidFill>
              <a:srgbClr val="006F6C"/>
            </a:solidFill>
          </a:ln>
        </p:spPr>
        <p:txBody>
          <a:bodyPr anchor="ctr">
            <a:normAutofit fontScale="85000" lnSpcReduction="10000"/>
          </a:bodyPr>
          <a:lstStyle/>
          <a:p>
            <a:r>
              <a:rPr lang="en-US" sz="2800" dirty="0"/>
              <a:t>an explanation using</a:t>
            </a:r>
          </a:p>
          <a:p>
            <a:r>
              <a:rPr lang="en-US" sz="2800" dirty="0"/>
              <a:t>an integrated set of principles</a:t>
            </a:r>
          </a:p>
          <a:p>
            <a:r>
              <a:rPr lang="en-US" sz="2800" dirty="0"/>
              <a:t>that organizes observations and</a:t>
            </a:r>
          </a:p>
          <a:p>
            <a:r>
              <a:rPr lang="en-US" sz="2800" dirty="0"/>
              <a:t>predicts behaviors or events</a:t>
            </a:r>
            <a:endParaRPr lang="en-US" sz="2600" dirty="0"/>
          </a:p>
        </p:txBody>
      </p:sp>
      <p:sp>
        <p:nvSpPr>
          <p:cNvPr id="8" name="Text Placeholder 7"/>
          <p:cNvSpPr>
            <a:spLocks noGrp="1"/>
          </p:cNvSpPr>
          <p:nvPr>
            <p:ph type="body" sz="quarter" idx="18"/>
          </p:nvPr>
        </p:nvSpPr>
        <p:spPr>
          <a:xfrm>
            <a:off x="533115" y="4114319"/>
            <a:ext cx="8101584" cy="2525316"/>
          </a:xfrm>
          <a:solidFill>
            <a:srgbClr val="E7D9B1"/>
          </a:solidFill>
          <a:ln w="76200">
            <a:solidFill>
              <a:srgbClr val="006F6C"/>
            </a:solidFill>
          </a:ln>
        </p:spPr>
        <p:txBody>
          <a:bodyPr>
            <a:noAutofit/>
          </a:bodyPr>
          <a:lstStyle/>
          <a:p>
            <a:r>
              <a:rPr lang="en-US" sz="2400" dirty="0"/>
              <a:t>So for instance…</a:t>
            </a:r>
          </a:p>
          <a:p>
            <a:pPr marL="342900" indent="-342900">
              <a:buFont typeface="Arial" panose="020B0604020202020204" pitchFamily="34" charset="0"/>
              <a:buChar char="•"/>
            </a:pPr>
            <a:r>
              <a:rPr lang="en-US" sz="2400" dirty="0"/>
              <a:t>If we </a:t>
            </a:r>
            <a:r>
              <a:rPr lang="en-US" sz="2400" b="1" i="1" dirty="0"/>
              <a:t>observe</a:t>
            </a:r>
            <a:r>
              <a:rPr lang="en-US" sz="2400" dirty="0"/>
              <a:t> over and over that a classmate who gets plenty of sleep is usually the one with the right answer…</a:t>
            </a:r>
          </a:p>
          <a:p>
            <a:pPr marL="342900" indent="-342900">
              <a:buFont typeface="Arial" panose="020B0604020202020204" pitchFamily="34" charset="0"/>
              <a:buChar char="•"/>
            </a:pPr>
            <a:r>
              <a:rPr lang="en-US" sz="2400" dirty="0"/>
              <a:t>we form a </a:t>
            </a:r>
            <a:r>
              <a:rPr lang="en-US" sz="2400" b="1" dirty="0"/>
              <a:t>principle</a:t>
            </a:r>
            <a:r>
              <a:rPr lang="en-US" sz="2400" dirty="0"/>
              <a:t> that sleep must improve memory.</a:t>
            </a:r>
          </a:p>
        </p:txBody>
      </p:sp>
      <p:pic>
        <p:nvPicPr>
          <p:cNvPr id="6" name="Picture 5" descr="decorative"/>
          <p:cNvPicPr>
            <a:picLocks noChangeAspect="1"/>
          </p:cNvPicPr>
          <p:nvPr/>
        </p:nvPicPr>
        <p:blipFill>
          <a:blip r:embed="rId2"/>
          <a:stretch>
            <a:fillRect/>
          </a:stretch>
        </p:blipFill>
        <p:spPr>
          <a:xfrm>
            <a:off x="574058" y="627948"/>
            <a:ext cx="688908" cy="688908"/>
          </a:xfrm>
          <a:prstGeom prst="rect">
            <a:avLst/>
          </a:prstGeom>
        </p:spPr>
      </p:pic>
    </p:spTree>
    <p:extLst>
      <p:ext uri="{BB962C8B-B14F-4D97-AF65-F5344CB8AC3E}">
        <p14:creationId xmlns:p14="http://schemas.microsoft.com/office/powerpoint/2010/main" val="2221030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F6C"/>
          </a:solidFill>
        </p:spPr>
        <p:txBody>
          <a:bodyPr/>
          <a:lstStyle/>
          <a:p>
            <a:r>
              <a:rPr lang="en-US" b="1" dirty="0">
                <a:solidFill>
                  <a:schemeClr val="bg1"/>
                </a:solidFill>
              </a:rPr>
              <a:t>How do we describe data using the </a:t>
            </a:r>
            <a:br>
              <a:rPr lang="en-US" b="1" dirty="0">
                <a:solidFill>
                  <a:schemeClr val="bg1"/>
                </a:solidFill>
              </a:rPr>
            </a:br>
            <a:r>
              <a:rPr lang="en-US" b="1" dirty="0">
                <a:solidFill>
                  <a:schemeClr val="bg1"/>
                </a:solidFill>
              </a:rPr>
              <a:t>three measures of central tendency?</a:t>
            </a:r>
          </a:p>
        </p:txBody>
      </p:sp>
      <p:sp>
        <p:nvSpPr>
          <p:cNvPr id="3" name="Text Placeholder 2"/>
          <p:cNvSpPr>
            <a:spLocks noGrp="1"/>
          </p:cNvSpPr>
          <p:nvPr>
            <p:ph type="body" sz="quarter" idx="13"/>
          </p:nvPr>
        </p:nvSpPr>
        <p:spPr>
          <a:solidFill>
            <a:srgbClr val="E7D9B1"/>
          </a:solidFill>
          <a:ln w="76200">
            <a:solidFill>
              <a:srgbClr val="006F6C"/>
            </a:solidFill>
          </a:ln>
        </p:spPr>
        <p:txBody>
          <a:bodyPr/>
          <a:lstStyle/>
          <a:p>
            <a:r>
              <a:rPr lang="en-US" dirty="0" smtClean="0"/>
              <a:t>______</a:t>
            </a:r>
            <a:endParaRPr lang="en-US" dirty="0"/>
          </a:p>
        </p:txBody>
      </p:sp>
      <p:sp>
        <p:nvSpPr>
          <p:cNvPr id="6" name="Text Placeholder 5"/>
          <p:cNvSpPr>
            <a:spLocks noGrp="1"/>
          </p:cNvSpPr>
          <p:nvPr>
            <p:ph type="body" sz="quarter" idx="16"/>
          </p:nvPr>
        </p:nvSpPr>
        <p:spPr>
          <a:solidFill>
            <a:srgbClr val="E7D9B1"/>
          </a:solidFill>
          <a:ln w="76200">
            <a:solidFill>
              <a:srgbClr val="006F6C"/>
            </a:solidFill>
          </a:ln>
        </p:spPr>
        <p:txBody>
          <a:bodyPr anchor="ctr"/>
          <a:lstStyle/>
          <a:p>
            <a:r>
              <a:rPr lang="en-US" dirty="0"/>
              <a:t>The mathematical average of a set of numbers.  Add the scores and divide by the number (N) of scores.</a:t>
            </a:r>
          </a:p>
        </p:txBody>
      </p:sp>
      <p:sp>
        <p:nvSpPr>
          <p:cNvPr id="4" name="Text Placeholder 3"/>
          <p:cNvSpPr>
            <a:spLocks noGrp="1"/>
          </p:cNvSpPr>
          <p:nvPr>
            <p:ph type="body" sz="quarter" idx="14"/>
          </p:nvPr>
        </p:nvSpPr>
        <p:spPr>
          <a:solidFill>
            <a:srgbClr val="E7D9B1"/>
          </a:solidFill>
          <a:ln w="76200">
            <a:solidFill>
              <a:srgbClr val="006F6C"/>
            </a:solidFill>
          </a:ln>
        </p:spPr>
        <p:txBody>
          <a:bodyPr/>
          <a:lstStyle/>
          <a:p>
            <a:r>
              <a:rPr lang="en-US" dirty="0" smtClean="0"/>
              <a:t>_____</a:t>
            </a:r>
            <a:endParaRPr lang="en-US" dirty="0"/>
          </a:p>
        </p:txBody>
      </p:sp>
      <p:sp>
        <p:nvSpPr>
          <p:cNvPr id="7" name="Text Placeholder 6"/>
          <p:cNvSpPr>
            <a:spLocks noGrp="1"/>
          </p:cNvSpPr>
          <p:nvPr>
            <p:ph type="body" sz="quarter" idx="17"/>
          </p:nvPr>
        </p:nvSpPr>
        <p:spPr>
          <a:solidFill>
            <a:srgbClr val="E7D9B1"/>
          </a:solidFill>
          <a:ln w="76200">
            <a:solidFill>
              <a:srgbClr val="006F6C"/>
            </a:solidFill>
          </a:ln>
        </p:spPr>
        <p:txBody>
          <a:bodyPr anchor="ctr">
            <a:noAutofit/>
          </a:bodyPr>
          <a:lstStyle/>
          <a:p>
            <a:r>
              <a:rPr lang="en-US" dirty="0"/>
              <a:t>The middle score in a distribution.  Arrange scores from highest to lowest with half of the data above and half below this number.</a:t>
            </a:r>
          </a:p>
        </p:txBody>
      </p:sp>
      <p:sp>
        <p:nvSpPr>
          <p:cNvPr id="5" name="Text Placeholder 4"/>
          <p:cNvSpPr>
            <a:spLocks noGrp="1"/>
          </p:cNvSpPr>
          <p:nvPr>
            <p:ph type="body" sz="quarter" idx="15"/>
          </p:nvPr>
        </p:nvSpPr>
        <p:spPr>
          <a:solidFill>
            <a:srgbClr val="E7D9B1"/>
          </a:solidFill>
          <a:ln w="76200">
            <a:solidFill>
              <a:srgbClr val="006F6C"/>
            </a:solidFill>
          </a:ln>
        </p:spPr>
        <p:txBody>
          <a:bodyPr/>
          <a:lstStyle/>
          <a:p>
            <a:r>
              <a:rPr lang="en-US" dirty="0" smtClean="0"/>
              <a:t>______</a:t>
            </a:r>
            <a:endParaRPr lang="en-US" dirty="0"/>
          </a:p>
        </p:txBody>
      </p:sp>
      <p:sp>
        <p:nvSpPr>
          <p:cNvPr id="8" name="Text Placeholder 7"/>
          <p:cNvSpPr>
            <a:spLocks noGrp="1"/>
          </p:cNvSpPr>
          <p:nvPr>
            <p:ph type="body" sz="quarter" idx="18"/>
          </p:nvPr>
        </p:nvSpPr>
        <p:spPr>
          <a:solidFill>
            <a:srgbClr val="E7D9B1"/>
          </a:solidFill>
          <a:ln w="76200">
            <a:solidFill>
              <a:srgbClr val="006F6C"/>
            </a:solidFill>
          </a:ln>
        </p:spPr>
        <p:txBody>
          <a:bodyPr anchor="ctr"/>
          <a:lstStyle/>
          <a:p>
            <a:r>
              <a:rPr lang="en-US" dirty="0"/>
              <a:t>The most frequently occurring data point in a distribution.</a:t>
            </a:r>
          </a:p>
        </p:txBody>
      </p:sp>
      <p:pic>
        <p:nvPicPr>
          <p:cNvPr id="9" name="Picture 8" descr="decorative"/>
          <p:cNvPicPr>
            <a:picLocks noChangeAspect="1"/>
          </p:cNvPicPr>
          <p:nvPr/>
        </p:nvPicPr>
        <p:blipFill>
          <a:blip r:embed="rId2"/>
          <a:stretch>
            <a:fillRect/>
          </a:stretch>
        </p:blipFill>
        <p:spPr>
          <a:xfrm>
            <a:off x="669594" y="424007"/>
            <a:ext cx="688908" cy="688908"/>
          </a:xfrm>
          <a:prstGeom prst="rect">
            <a:avLst/>
          </a:prstGeom>
        </p:spPr>
      </p:pic>
    </p:spTree>
    <p:extLst>
      <p:ext uri="{BB962C8B-B14F-4D97-AF65-F5344CB8AC3E}">
        <p14:creationId xmlns:p14="http://schemas.microsoft.com/office/powerpoint/2010/main" val="2452874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rgbClr val="006F6C"/>
          </a:solidFill>
        </p:spPr>
        <p:txBody>
          <a:bodyPr>
            <a:normAutofit/>
          </a:bodyPr>
          <a:lstStyle/>
          <a:p>
            <a:pPr algn="ctr">
              <a:lnSpc>
                <a:spcPct val="100000"/>
              </a:lnSpc>
            </a:pPr>
            <a:r>
              <a:rPr lang="en-US" sz="2800" b="1" dirty="0">
                <a:solidFill>
                  <a:schemeClr val="bg1"/>
                </a:solidFill>
              </a:rPr>
              <a:t>What is a </a:t>
            </a:r>
            <a:r>
              <a:rPr lang="en-US" sz="2800" b="1" dirty="0" smtClean="0">
                <a:solidFill>
                  <a:schemeClr val="bg1"/>
                </a:solidFill>
              </a:rPr>
              <a:t>__________ </a:t>
            </a:r>
            <a:r>
              <a:rPr lang="en-US" sz="2800" b="1" dirty="0">
                <a:solidFill>
                  <a:schemeClr val="bg1"/>
                </a:solidFill>
              </a:rPr>
              <a:t>distribution?</a:t>
            </a:r>
          </a:p>
        </p:txBody>
      </p:sp>
      <p:sp>
        <p:nvSpPr>
          <p:cNvPr id="5" name="TextBox 4"/>
          <p:cNvSpPr txBox="1"/>
          <p:nvPr/>
        </p:nvSpPr>
        <p:spPr>
          <a:xfrm>
            <a:off x="628650" y="5087452"/>
            <a:ext cx="8064974" cy="1200329"/>
          </a:xfrm>
          <a:prstGeom prst="rect">
            <a:avLst/>
          </a:prstGeom>
          <a:solidFill>
            <a:srgbClr val="E7D9B1"/>
          </a:solidFill>
          <a:ln w="76200">
            <a:solidFill>
              <a:srgbClr val="006F6C"/>
            </a:solidFill>
          </a:ln>
        </p:spPr>
        <p:txBody>
          <a:bodyPr wrap="square" rtlCol="0" anchor="ctr">
            <a:spAutoFit/>
          </a:bodyPr>
          <a:lstStyle/>
          <a:p>
            <a:pPr algn="ctr"/>
            <a:r>
              <a:rPr lang="en-US" sz="2400" dirty="0"/>
              <a:t>In a skewed distribution, most of the scores or data </a:t>
            </a:r>
          </a:p>
          <a:p>
            <a:pPr algn="ctr"/>
            <a:r>
              <a:rPr lang="en-US" sz="2400" dirty="0"/>
              <a:t>fall on one side of the scale and there are very few </a:t>
            </a:r>
          </a:p>
          <a:p>
            <a:pPr algn="ctr"/>
            <a:r>
              <a:rPr lang="en-US" sz="2400" dirty="0"/>
              <a:t>scores on the other side.</a:t>
            </a:r>
          </a:p>
        </p:txBody>
      </p:sp>
      <p:pic>
        <p:nvPicPr>
          <p:cNvPr id="4" name="Content Placeholder 3"/>
          <p:cNvPicPr>
            <a:picLocks noGrp="1" noChangeAspect="1"/>
          </p:cNvPicPr>
          <p:nvPr>
            <p:ph idx="1"/>
          </p:nvPr>
        </p:nvPicPr>
        <p:blipFill>
          <a:blip r:embed="rId2"/>
          <a:stretch>
            <a:fillRect/>
          </a:stretch>
        </p:blipFill>
        <p:spPr>
          <a:xfrm>
            <a:off x="717787" y="2104449"/>
            <a:ext cx="7886700" cy="2536704"/>
          </a:xfrm>
          <a:prstGeom prst="rect">
            <a:avLst/>
          </a:prstGeom>
          <a:ln w="76200">
            <a:solidFill>
              <a:srgbClr val="006F6C"/>
            </a:solidFill>
          </a:ln>
        </p:spPr>
      </p:pic>
    </p:spTree>
    <p:extLst>
      <p:ext uri="{BB962C8B-B14F-4D97-AF65-F5344CB8AC3E}">
        <p14:creationId xmlns:p14="http://schemas.microsoft.com/office/powerpoint/2010/main" val="758746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rgbClr val="006F6C"/>
          </a:solidFill>
        </p:spPr>
        <p:txBody>
          <a:bodyPr>
            <a:normAutofit/>
          </a:bodyPr>
          <a:lstStyle/>
          <a:p>
            <a:pPr algn="ctr">
              <a:lnSpc>
                <a:spcPct val="100000"/>
              </a:lnSpc>
            </a:pPr>
            <a:r>
              <a:rPr lang="en-US" sz="2800" b="1" dirty="0">
                <a:solidFill>
                  <a:schemeClr val="bg1"/>
                </a:solidFill>
              </a:rPr>
              <a:t>How does an </a:t>
            </a:r>
            <a:r>
              <a:rPr lang="en-US" sz="2800" b="1" dirty="0" smtClean="0">
                <a:solidFill>
                  <a:schemeClr val="bg1"/>
                </a:solidFill>
              </a:rPr>
              <a:t>________ </a:t>
            </a:r>
            <a:r>
              <a:rPr lang="en-US" sz="2800" b="1" dirty="0">
                <a:solidFill>
                  <a:schemeClr val="bg1"/>
                </a:solidFill>
              </a:rPr>
              <a:t>skew a distribution?</a:t>
            </a:r>
          </a:p>
        </p:txBody>
      </p:sp>
      <p:sp>
        <p:nvSpPr>
          <p:cNvPr id="5" name="TextBox 4"/>
          <p:cNvSpPr txBox="1"/>
          <p:nvPr/>
        </p:nvSpPr>
        <p:spPr>
          <a:xfrm>
            <a:off x="628650" y="5272118"/>
            <a:ext cx="8064974" cy="830997"/>
          </a:xfrm>
          <a:prstGeom prst="rect">
            <a:avLst/>
          </a:prstGeom>
          <a:solidFill>
            <a:srgbClr val="E7D9B1"/>
          </a:solidFill>
          <a:ln w="76200">
            <a:solidFill>
              <a:srgbClr val="006F6C"/>
            </a:solidFill>
          </a:ln>
        </p:spPr>
        <p:txBody>
          <a:bodyPr wrap="square" rtlCol="0" anchor="ctr">
            <a:spAutoFit/>
          </a:bodyPr>
          <a:lstStyle/>
          <a:p>
            <a:pPr algn="ctr"/>
            <a:r>
              <a:rPr lang="en-US" sz="2400" dirty="0"/>
              <a:t>When one data point is extremely different from the others, this is called an </a:t>
            </a:r>
            <a:r>
              <a:rPr lang="en-US" sz="2400" b="1" dirty="0"/>
              <a:t>outlier </a:t>
            </a:r>
            <a:r>
              <a:rPr lang="en-US" sz="2400" dirty="0"/>
              <a:t>and can </a:t>
            </a:r>
            <a:r>
              <a:rPr lang="en-US" sz="2400" b="1" dirty="0"/>
              <a:t>skew</a:t>
            </a:r>
            <a:r>
              <a:rPr lang="en-US" sz="2400" dirty="0"/>
              <a:t> the results. </a:t>
            </a:r>
          </a:p>
        </p:txBody>
      </p:sp>
      <p:pic>
        <p:nvPicPr>
          <p:cNvPr id="4" name="Content Placeholder 3"/>
          <p:cNvPicPr>
            <a:picLocks noGrp="1" noChangeAspect="1"/>
          </p:cNvPicPr>
          <p:nvPr>
            <p:ph idx="1"/>
          </p:nvPr>
        </p:nvPicPr>
        <p:blipFill>
          <a:blip r:embed="rId2"/>
          <a:stretch>
            <a:fillRect/>
          </a:stretch>
        </p:blipFill>
        <p:spPr>
          <a:xfrm>
            <a:off x="717787" y="2104449"/>
            <a:ext cx="7886700" cy="2536704"/>
          </a:xfrm>
          <a:prstGeom prst="rect">
            <a:avLst/>
          </a:prstGeom>
          <a:ln w="76200">
            <a:solidFill>
              <a:srgbClr val="006F6C"/>
            </a:solidFill>
          </a:ln>
        </p:spPr>
      </p:pic>
    </p:spTree>
    <p:extLst>
      <p:ext uri="{BB962C8B-B14F-4D97-AF65-F5344CB8AC3E}">
        <p14:creationId xmlns:p14="http://schemas.microsoft.com/office/powerpoint/2010/main" val="706316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7145"/>
            <a:ext cx="8101584" cy="1325563"/>
          </a:xfrm>
          <a:solidFill>
            <a:srgbClr val="006F6C"/>
          </a:solidFill>
        </p:spPr>
        <p:txBody>
          <a:bodyPr/>
          <a:lstStyle/>
          <a:p>
            <a:pPr algn="ctr"/>
            <a:r>
              <a:rPr lang="en-US" sz="2800" b="1" dirty="0">
                <a:solidFill>
                  <a:schemeClr val="bg1"/>
                </a:solidFill>
              </a:rPr>
              <a:t>How is the </a:t>
            </a:r>
            <a:r>
              <a:rPr lang="en-US" sz="2800" b="1" dirty="0" smtClean="0">
                <a:solidFill>
                  <a:schemeClr val="bg1"/>
                </a:solidFill>
              </a:rPr>
              <a:t>_________ </a:t>
            </a:r>
            <a:r>
              <a:rPr lang="en-US" sz="2800" b="1" dirty="0">
                <a:solidFill>
                  <a:schemeClr val="bg1"/>
                </a:solidFill>
              </a:rPr>
              <a:t>used as a </a:t>
            </a:r>
            <a:br>
              <a:rPr lang="en-US" sz="2800" b="1" dirty="0">
                <a:solidFill>
                  <a:schemeClr val="bg1"/>
                </a:solidFill>
              </a:rPr>
            </a:br>
            <a:r>
              <a:rPr lang="en-US" sz="2800" b="1" dirty="0">
                <a:solidFill>
                  <a:schemeClr val="bg1"/>
                </a:solidFill>
              </a:rPr>
              <a:t>measure of variation?</a:t>
            </a:r>
          </a:p>
        </p:txBody>
      </p:sp>
      <p:sp>
        <p:nvSpPr>
          <p:cNvPr id="3" name="TextBox 2"/>
          <p:cNvSpPr txBox="1"/>
          <p:nvPr/>
        </p:nvSpPr>
        <p:spPr>
          <a:xfrm>
            <a:off x="628650" y="2214446"/>
            <a:ext cx="8101584" cy="892552"/>
          </a:xfrm>
          <a:prstGeom prst="rect">
            <a:avLst/>
          </a:prstGeom>
          <a:solidFill>
            <a:srgbClr val="E7D9B1"/>
          </a:solidFill>
          <a:ln w="76200">
            <a:solidFill>
              <a:srgbClr val="006F6C"/>
            </a:solidFill>
          </a:ln>
        </p:spPr>
        <p:txBody>
          <a:bodyPr wrap="square" rtlCol="0" anchor="ctr">
            <a:spAutoFit/>
          </a:bodyPr>
          <a:lstStyle/>
          <a:p>
            <a:pPr algn="ctr"/>
            <a:r>
              <a:rPr lang="en-US" sz="2600" dirty="0" smtClean="0"/>
              <a:t>______: </a:t>
            </a:r>
            <a:r>
              <a:rPr lang="en-US" sz="2600" dirty="0"/>
              <a:t>the difference between the highest and lowest scores in a distribution.</a:t>
            </a:r>
          </a:p>
        </p:txBody>
      </p:sp>
      <p:sp>
        <p:nvSpPr>
          <p:cNvPr id="5" name="TextBox 4"/>
          <p:cNvSpPr txBox="1"/>
          <p:nvPr/>
        </p:nvSpPr>
        <p:spPr>
          <a:xfrm>
            <a:off x="507065" y="3896857"/>
            <a:ext cx="8344753" cy="2308324"/>
          </a:xfrm>
          <a:prstGeom prst="rect">
            <a:avLst/>
          </a:prstGeom>
          <a:solidFill>
            <a:srgbClr val="E7D9B1"/>
          </a:solidFill>
          <a:ln w="76200">
            <a:solidFill>
              <a:srgbClr val="006F6C"/>
            </a:solidFill>
          </a:ln>
        </p:spPr>
        <p:txBody>
          <a:bodyPr wrap="square" rtlCol="0" anchor="ctr">
            <a:spAutoFit/>
          </a:bodyPr>
          <a:lstStyle/>
          <a:p>
            <a:pPr algn="ctr"/>
            <a:r>
              <a:rPr lang="en-US" sz="2400" dirty="0"/>
              <a:t>Knowing the variation of data helps us predict future events.</a:t>
            </a:r>
          </a:p>
          <a:p>
            <a:pPr algn="ctr"/>
            <a:r>
              <a:rPr lang="en-US" sz="2400" i="1" dirty="0"/>
              <a:t>For instance…</a:t>
            </a:r>
          </a:p>
          <a:p>
            <a:pPr algn="ctr"/>
            <a:r>
              <a:rPr lang="en-US" sz="2400" i="1" dirty="0"/>
              <a:t>It is more likely that a psychology student who scored between 85% and 92% on her first four tests would score around 90% on her next test than if her test scores had varied from 70% to 98%.</a:t>
            </a:r>
          </a:p>
        </p:txBody>
      </p:sp>
      <p:pic>
        <p:nvPicPr>
          <p:cNvPr id="4" name="Picture 3" descr="decorative"/>
          <p:cNvPicPr>
            <a:picLocks noChangeAspect="1"/>
          </p:cNvPicPr>
          <p:nvPr/>
        </p:nvPicPr>
        <p:blipFill>
          <a:blip r:embed="rId2"/>
          <a:stretch>
            <a:fillRect/>
          </a:stretch>
        </p:blipFill>
        <p:spPr>
          <a:xfrm>
            <a:off x="669594" y="608089"/>
            <a:ext cx="688908" cy="688908"/>
          </a:xfrm>
          <a:prstGeom prst="rect">
            <a:avLst/>
          </a:prstGeom>
        </p:spPr>
      </p:pic>
    </p:spTree>
    <p:extLst>
      <p:ext uri="{BB962C8B-B14F-4D97-AF65-F5344CB8AC3E}">
        <p14:creationId xmlns:p14="http://schemas.microsoft.com/office/powerpoint/2010/main" val="32577043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7145"/>
            <a:ext cx="8101584" cy="1325563"/>
          </a:xfrm>
          <a:solidFill>
            <a:srgbClr val="006F6C"/>
          </a:solidFill>
        </p:spPr>
        <p:txBody>
          <a:bodyPr>
            <a:normAutofit/>
          </a:bodyPr>
          <a:lstStyle/>
          <a:p>
            <a:pPr algn="ctr"/>
            <a:r>
              <a:rPr lang="en-US" sz="2800" b="1" dirty="0">
                <a:solidFill>
                  <a:schemeClr val="bg1"/>
                </a:solidFill>
              </a:rPr>
              <a:t>How is the </a:t>
            </a:r>
            <a:r>
              <a:rPr lang="en-US" sz="2800" b="1" dirty="0" smtClean="0">
                <a:solidFill>
                  <a:schemeClr val="bg1"/>
                </a:solidFill>
              </a:rPr>
              <a:t>_____________used </a:t>
            </a:r>
            <a:r>
              <a:rPr lang="en-US" sz="2800" b="1" dirty="0">
                <a:solidFill>
                  <a:schemeClr val="bg1"/>
                </a:solidFill>
              </a:rPr>
              <a:t/>
            </a:r>
            <a:br>
              <a:rPr lang="en-US" sz="2800" b="1" dirty="0">
                <a:solidFill>
                  <a:schemeClr val="bg1"/>
                </a:solidFill>
              </a:rPr>
            </a:br>
            <a:r>
              <a:rPr lang="en-US" sz="2800" b="1" dirty="0">
                <a:solidFill>
                  <a:schemeClr val="bg1"/>
                </a:solidFill>
              </a:rPr>
              <a:t>as a measure of variation?</a:t>
            </a:r>
          </a:p>
        </p:txBody>
      </p:sp>
      <p:sp>
        <p:nvSpPr>
          <p:cNvPr id="3" name="TextBox 2"/>
          <p:cNvSpPr txBox="1"/>
          <p:nvPr/>
        </p:nvSpPr>
        <p:spPr>
          <a:xfrm>
            <a:off x="615002" y="2026941"/>
            <a:ext cx="8101584" cy="892552"/>
          </a:xfrm>
          <a:prstGeom prst="rect">
            <a:avLst/>
          </a:prstGeom>
          <a:solidFill>
            <a:srgbClr val="E7D9B1"/>
          </a:solidFill>
          <a:ln w="76200">
            <a:solidFill>
              <a:srgbClr val="006F6C"/>
            </a:solidFill>
          </a:ln>
        </p:spPr>
        <p:txBody>
          <a:bodyPr wrap="square" rtlCol="0" anchor="ctr">
            <a:spAutoFit/>
          </a:bodyPr>
          <a:lstStyle/>
          <a:p>
            <a:pPr algn="ctr"/>
            <a:r>
              <a:rPr lang="en-US" sz="2600" dirty="0"/>
              <a:t> </a:t>
            </a:r>
            <a:r>
              <a:rPr lang="en-US" sz="2600" dirty="0" smtClean="0"/>
              <a:t>_____________</a:t>
            </a:r>
            <a:r>
              <a:rPr lang="en-US" sz="2600" dirty="0" smtClean="0"/>
              <a:t>: </a:t>
            </a:r>
            <a:r>
              <a:rPr lang="en-US" sz="2600" dirty="0"/>
              <a:t>a computed measure of how much scores vary around the mean score.</a:t>
            </a:r>
          </a:p>
        </p:txBody>
      </p:sp>
      <p:sp>
        <p:nvSpPr>
          <p:cNvPr id="5" name="TextBox 4"/>
          <p:cNvSpPr txBox="1"/>
          <p:nvPr/>
        </p:nvSpPr>
        <p:spPr>
          <a:xfrm>
            <a:off x="615002" y="5673537"/>
            <a:ext cx="8101584" cy="830997"/>
          </a:xfrm>
          <a:prstGeom prst="rect">
            <a:avLst/>
          </a:prstGeom>
          <a:solidFill>
            <a:srgbClr val="E7D9B1"/>
          </a:solidFill>
          <a:ln w="76200">
            <a:solidFill>
              <a:srgbClr val="006F6C"/>
            </a:solidFill>
          </a:ln>
        </p:spPr>
        <p:txBody>
          <a:bodyPr wrap="square" rtlCol="0" anchor="ctr">
            <a:spAutoFit/>
          </a:bodyPr>
          <a:lstStyle/>
          <a:p>
            <a:pPr algn="ctr"/>
            <a:r>
              <a:rPr lang="en-US" sz="2400" dirty="0"/>
              <a:t>The standard deviation shows whether scores are </a:t>
            </a:r>
          </a:p>
          <a:p>
            <a:pPr algn="ctr"/>
            <a:r>
              <a:rPr lang="en-US" sz="2400" dirty="0"/>
              <a:t>packed together (similar) or dispersed (varied).</a:t>
            </a:r>
            <a:endParaRPr lang="en-US" sz="2400" i="1" dirty="0"/>
          </a:p>
        </p:txBody>
      </p:sp>
      <p:sp>
        <p:nvSpPr>
          <p:cNvPr id="6" name="TextBox 5"/>
          <p:cNvSpPr txBox="1"/>
          <p:nvPr/>
        </p:nvSpPr>
        <p:spPr>
          <a:xfrm>
            <a:off x="615002" y="3126964"/>
            <a:ext cx="8101584" cy="2339102"/>
          </a:xfrm>
          <a:prstGeom prst="rect">
            <a:avLst/>
          </a:prstGeom>
          <a:solidFill>
            <a:srgbClr val="E7D9B1"/>
          </a:solidFill>
          <a:ln w="76200">
            <a:solidFill>
              <a:srgbClr val="006F6C"/>
            </a:solidFill>
          </a:ln>
        </p:spPr>
        <p:txBody>
          <a:bodyPr wrap="square" rtlCol="0">
            <a:spAutoFit/>
          </a:bodyPr>
          <a:lstStyle/>
          <a:p>
            <a:r>
              <a:rPr lang="en-US" sz="2400" dirty="0"/>
              <a:t>Who likes math? </a:t>
            </a:r>
            <a:r>
              <a:rPr lang="en-US" sz="2400" dirty="0">
                <a:sym typeface="Wingdings" panose="05000000000000000000" pitchFamily="2" charset="2"/>
              </a:rPr>
              <a:t>  To calculate the standard deviation:</a:t>
            </a:r>
          </a:p>
          <a:p>
            <a:pPr marL="285750" indent="-285750">
              <a:buFont typeface="Wingdings" panose="05000000000000000000" pitchFamily="2" charset="2"/>
              <a:buChar char="§"/>
            </a:pPr>
            <a:r>
              <a:rPr lang="en-US" sz="2400" dirty="0"/>
              <a:t>Calculate the mean </a:t>
            </a:r>
          </a:p>
          <a:p>
            <a:pPr marL="285750" indent="-285750">
              <a:buFont typeface="Wingdings" panose="05000000000000000000" pitchFamily="2" charset="2"/>
              <a:buChar char="§"/>
            </a:pPr>
            <a:r>
              <a:rPr lang="en-US" sz="2400" dirty="0"/>
              <a:t>For each data point: subtract the mean and square the result.</a:t>
            </a:r>
          </a:p>
          <a:p>
            <a:pPr marL="285750" indent="-285750">
              <a:buFont typeface="Wingdings" panose="05000000000000000000" pitchFamily="2" charset="2"/>
              <a:buChar char="§"/>
            </a:pPr>
            <a:r>
              <a:rPr lang="en-US" sz="2400" dirty="0"/>
              <a:t>Calculate the mean of all the squared differences.</a:t>
            </a:r>
          </a:p>
          <a:p>
            <a:pPr marL="285750" indent="-285750">
              <a:buFont typeface="Wingdings" panose="05000000000000000000" pitchFamily="2" charset="2"/>
              <a:buChar char="§"/>
            </a:pPr>
            <a:r>
              <a:rPr lang="en-US" sz="2400" dirty="0"/>
              <a:t>Take the square root of the sum</a:t>
            </a:r>
            <a:r>
              <a:rPr lang="en-US" sz="2600" dirty="0"/>
              <a:t>.</a:t>
            </a:r>
          </a:p>
        </p:txBody>
      </p:sp>
      <p:pic>
        <p:nvPicPr>
          <p:cNvPr id="4" name="Picture 3" descr="decorative"/>
          <p:cNvPicPr>
            <a:picLocks noChangeAspect="1"/>
          </p:cNvPicPr>
          <p:nvPr/>
        </p:nvPicPr>
        <p:blipFill>
          <a:blip r:embed="rId2"/>
          <a:stretch>
            <a:fillRect/>
          </a:stretch>
        </p:blipFill>
        <p:spPr>
          <a:xfrm>
            <a:off x="669594" y="608089"/>
            <a:ext cx="688908" cy="688908"/>
          </a:xfrm>
          <a:prstGeom prst="rect">
            <a:avLst/>
          </a:prstGeom>
        </p:spPr>
      </p:pic>
    </p:spTree>
    <p:extLst>
      <p:ext uri="{BB962C8B-B14F-4D97-AF65-F5344CB8AC3E}">
        <p14:creationId xmlns:p14="http://schemas.microsoft.com/office/powerpoint/2010/main" val="1557934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F6C"/>
          </a:solidFill>
        </p:spPr>
        <p:txBody>
          <a:bodyPr/>
          <a:lstStyle/>
          <a:p>
            <a:r>
              <a:rPr lang="en-US" dirty="0">
                <a:solidFill>
                  <a:schemeClr val="bg1"/>
                </a:solidFill>
              </a:rPr>
              <a:t>What is the </a:t>
            </a:r>
            <a:r>
              <a:rPr lang="en-US" dirty="0" smtClean="0">
                <a:solidFill>
                  <a:schemeClr val="bg1"/>
                </a:solidFill>
              </a:rPr>
              <a:t>________________</a:t>
            </a:r>
            <a:r>
              <a:rPr lang="en-US" dirty="0">
                <a:solidFill>
                  <a:schemeClr val="bg1"/>
                </a:solidFill>
              </a:rPr>
              <a:t/>
            </a:r>
            <a:br>
              <a:rPr lang="en-US" dirty="0">
                <a:solidFill>
                  <a:schemeClr val="bg1"/>
                </a:solidFill>
              </a:rPr>
            </a:br>
            <a:r>
              <a:rPr lang="en-US" dirty="0">
                <a:solidFill>
                  <a:schemeClr val="bg1"/>
                </a:solidFill>
              </a:rPr>
              <a:t>(or a normal distribution)?</a:t>
            </a:r>
          </a:p>
        </p:txBody>
      </p:sp>
      <p:pic>
        <p:nvPicPr>
          <p:cNvPr id="5" name="Content Placeholder 4"/>
          <p:cNvPicPr>
            <a:picLocks noGrp="1" noChangeAspect="1"/>
          </p:cNvPicPr>
          <p:nvPr>
            <p:ph idx="1"/>
          </p:nvPr>
        </p:nvPicPr>
        <p:blipFill>
          <a:blip r:embed="rId2"/>
          <a:stretch>
            <a:fillRect/>
          </a:stretch>
        </p:blipFill>
        <p:spPr>
          <a:xfrm>
            <a:off x="1726492" y="1811471"/>
            <a:ext cx="5704731" cy="3261002"/>
          </a:xfrm>
          <a:prstGeom prst="rect">
            <a:avLst/>
          </a:prstGeom>
          <a:ln w="76200">
            <a:solidFill>
              <a:srgbClr val="006F6C"/>
            </a:solidFill>
          </a:ln>
        </p:spPr>
      </p:pic>
      <p:sp>
        <p:nvSpPr>
          <p:cNvPr id="4" name="Content Placeholder 3"/>
          <p:cNvSpPr>
            <a:spLocks noGrp="1"/>
          </p:cNvSpPr>
          <p:nvPr>
            <p:ph sz="quarter" idx="13"/>
          </p:nvPr>
        </p:nvSpPr>
        <p:spPr>
          <a:xfrm>
            <a:off x="528638" y="5262314"/>
            <a:ext cx="8101012" cy="1427518"/>
          </a:xfrm>
          <a:solidFill>
            <a:srgbClr val="E7D9B1"/>
          </a:solidFill>
        </p:spPr>
        <p:txBody>
          <a:bodyPr>
            <a:normAutofit/>
          </a:bodyPr>
          <a:lstStyle/>
          <a:p>
            <a:r>
              <a:rPr lang="en-US" dirty="0"/>
              <a:t>a symmetrical, bell-shaped curve that describes the distribution of many types of data; most scores fall near the mean and fewer and fewer near the extremes.</a:t>
            </a:r>
          </a:p>
        </p:txBody>
      </p:sp>
    </p:spTree>
    <p:extLst>
      <p:ext uri="{BB962C8B-B14F-4D97-AF65-F5344CB8AC3E}">
        <p14:creationId xmlns:p14="http://schemas.microsoft.com/office/powerpoint/2010/main" val="3815817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F6C"/>
          </a:solidFill>
        </p:spPr>
        <p:txBody>
          <a:bodyPr/>
          <a:lstStyle/>
          <a:p>
            <a:r>
              <a:rPr lang="en-US" dirty="0">
                <a:solidFill>
                  <a:schemeClr val="bg1"/>
                </a:solidFill>
              </a:rPr>
              <a:t>What are some characteristics of the </a:t>
            </a:r>
            <a:br>
              <a:rPr lang="en-US" dirty="0">
                <a:solidFill>
                  <a:schemeClr val="bg1"/>
                </a:solidFill>
              </a:rPr>
            </a:br>
            <a:r>
              <a:rPr lang="en-US" dirty="0">
                <a:solidFill>
                  <a:schemeClr val="bg1"/>
                </a:solidFill>
              </a:rPr>
              <a:t>normal curve?</a:t>
            </a:r>
          </a:p>
        </p:txBody>
      </p:sp>
      <p:pic>
        <p:nvPicPr>
          <p:cNvPr id="5" name="Content Placeholder 4"/>
          <p:cNvPicPr>
            <a:picLocks noGrp="1" noChangeAspect="1"/>
          </p:cNvPicPr>
          <p:nvPr>
            <p:ph idx="1"/>
          </p:nvPr>
        </p:nvPicPr>
        <p:blipFill>
          <a:blip r:embed="rId2"/>
          <a:stretch>
            <a:fillRect/>
          </a:stretch>
        </p:blipFill>
        <p:spPr>
          <a:xfrm>
            <a:off x="1726492" y="1811471"/>
            <a:ext cx="5704731" cy="3261002"/>
          </a:xfrm>
          <a:prstGeom prst="rect">
            <a:avLst/>
          </a:prstGeom>
          <a:ln w="76200">
            <a:solidFill>
              <a:srgbClr val="006F6C"/>
            </a:solidFill>
          </a:ln>
        </p:spPr>
      </p:pic>
      <p:sp>
        <p:nvSpPr>
          <p:cNvPr id="4" name="Content Placeholder 3"/>
          <p:cNvSpPr>
            <a:spLocks noGrp="1"/>
          </p:cNvSpPr>
          <p:nvPr>
            <p:ph sz="quarter" idx="13"/>
          </p:nvPr>
        </p:nvSpPr>
        <p:spPr>
          <a:xfrm>
            <a:off x="528638" y="5262314"/>
            <a:ext cx="8101012" cy="1427518"/>
          </a:xfrm>
          <a:solidFill>
            <a:srgbClr val="E7D9B1"/>
          </a:solidFill>
        </p:spPr>
        <p:txBody>
          <a:bodyPr>
            <a:normAutofit/>
          </a:bodyPr>
          <a:lstStyle/>
          <a:p>
            <a:r>
              <a:rPr lang="en-US" dirty="0"/>
              <a:t>~68% of scores fall 1 standard deviation from the mean</a:t>
            </a:r>
          </a:p>
          <a:p>
            <a:r>
              <a:rPr lang="en-US" dirty="0"/>
              <a:t>~95% of scores fall 2 standard deviations from the mean</a:t>
            </a:r>
          </a:p>
          <a:p>
            <a:r>
              <a:rPr lang="en-US" dirty="0"/>
              <a:t>~99% of scores fall 3 standard deviations from the mean</a:t>
            </a:r>
          </a:p>
        </p:txBody>
      </p:sp>
    </p:spTree>
    <p:extLst>
      <p:ext uri="{BB962C8B-B14F-4D97-AF65-F5344CB8AC3E}">
        <p14:creationId xmlns:p14="http://schemas.microsoft.com/office/powerpoint/2010/main" val="1160518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7145"/>
            <a:ext cx="8101584" cy="1325563"/>
          </a:xfrm>
          <a:solidFill>
            <a:srgbClr val="006F6C"/>
          </a:solidFill>
        </p:spPr>
        <p:txBody>
          <a:bodyPr/>
          <a:lstStyle/>
          <a:p>
            <a:pPr algn="ctr"/>
            <a:r>
              <a:rPr lang="en-US" sz="2800" b="1" dirty="0">
                <a:solidFill>
                  <a:schemeClr val="bg1"/>
                </a:solidFill>
              </a:rPr>
              <a:t>What are </a:t>
            </a:r>
            <a:r>
              <a:rPr lang="en-US" sz="2800" b="1" dirty="0" smtClean="0">
                <a:solidFill>
                  <a:schemeClr val="bg1"/>
                </a:solidFill>
              </a:rPr>
              <a:t>______________- </a:t>
            </a:r>
            <a:r>
              <a:rPr lang="en-US" sz="2800" b="1" dirty="0">
                <a:solidFill>
                  <a:schemeClr val="bg1"/>
                </a:solidFill>
              </a:rPr>
              <a:t>statistics?</a:t>
            </a:r>
          </a:p>
        </p:txBody>
      </p:sp>
      <p:sp>
        <p:nvSpPr>
          <p:cNvPr id="3" name="TextBox 2"/>
          <p:cNvSpPr txBox="1"/>
          <p:nvPr/>
        </p:nvSpPr>
        <p:spPr>
          <a:xfrm>
            <a:off x="628650" y="2674146"/>
            <a:ext cx="8101584" cy="1692771"/>
          </a:xfrm>
          <a:prstGeom prst="rect">
            <a:avLst/>
          </a:prstGeom>
          <a:solidFill>
            <a:srgbClr val="E7D9B1"/>
          </a:solidFill>
          <a:ln w="76200">
            <a:solidFill>
              <a:srgbClr val="006F6C"/>
            </a:solidFill>
          </a:ln>
        </p:spPr>
        <p:txBody>
          <a:bodyPr wrap="square" rtlCol="0" anchor="ctr">
            <a:spAutoFit/>
          </a:bodyPr>
          <a:lstStyle/>
          <a:p>
            <a:pPr algn="ctr"/>
            <a:r>
              <a:rPr lang="en-US" sz="2600" dirty="0"/>
              <a:t>Numerical data that allow one to generalize—</a:t>
            </a:r>
          </a:p>
          <a:p>
            <a:pPr algn="ctr"/>
            <a:r>
              <a:rPr lang="en-US" sz="2600" dirty="0"/>
              <a:t>to infer from sample data the</a:t>
            </a:r>
          </a:p>
          <a:p>
            <a:pPr algn="ctr"/>
            <a:r>
              <a:rPr lang="en-US" sz="2600" dirty="0"/>
              <a:t>probability of something being</a:t>
            </a:r>
          </a:p>
          <a:p>
            <a:pPr algn="ctr"/>
            <a:r>
              <a:rPr lang="en-US" sz="2600" dirty="0"/>
              <a:t>true of a population.</a:t>
            </a:r>
          </a:p>
        </p:txBody>
      </p:sp>
      <p:pic>
        <p:nvPicPr>
          <p:cNvPr id="4" name="Picture 3" descr="decorative"/>
          <p:cNvPicPr>
            <a:picLocks noChangeAspect="1"/>
          </p:cNvPicPr>
          <p:nvPr/>
        </p:nvPicPr>
        <p:blipFill>
          <a:blip r:embed="rId2"/>
          <a:stretch>
            <a:fillRect/>
          </a:stretch>
        </p:blipFill>
        <p:spPr>
          <a:xfrm>
            <a:off x="669594" y="608089"/>
            <a:ext cx="688908" cy="688908"/>
          </a:xfrm>
          <a:prstGeom prst="rect">
            <a:avLst/>
          </a:prstGeom>
        </p:spPr>
      </p:pic>
    </p:spTree>
    <p:extLst>
      <p:ext uri="{BB962C8B-B14F-4D97-AF65-F5344CB8AC3E}">
        <p14:creationId xmlns:p14="http://schemas.microsoft.com/office/powerpoint/2010/main" val="789400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14" y="355600"/>
            <a:ext cx="8101584" cy="1325563"/>
          </a:xfrm>
          <a:solidFill>
            <a:srgbClr val="006F6C"/>
          </a:solidFill>
        </p:spPr>
        <p:txBody>
          <a:bodyPr>
            <a:normAutofit/>
          </a:bodyPr>
          <a:lstStyle/>
          <a:p>
            <a:pPr algn="ctr">
              <a:lnSpc>
                <a:spcPct val="100000"/>
              </a:lnSpc>
            </a:pPr>
            <a:r>
              <a:rPr lang="en-US" sz="2800" b="1" dirty="0">
                <a:solidFill>
                  <a:schemeClr val="bg1"/>
                </a:solidFill>
                <a:latin typeface="Arial" panose="020B0604020202020204" pitchFamily="34" charset="0"/>
                <a:cs typeface="Arial" panose="020B0604020202020204" pitchFamily="34" charset="0"/>
              </a:rPr>
              <a:t>What is the difference between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descriptive and inferential statistics?</a:t>
            </a:r>
          </a:p>
        </p:txBody>
      </p:sp>
      <p:sp>
        <p:nvSpPr>
          <p:cNvPr id="3" name="Text Placeholder 2"/>
          <p:cNvSpPr>
            <a:spLocks noGrp="1"/>
          </p:cNvSpPr>
          <p:nvPr>
            <p:ph type="body" idx="1"/>
          </p:nvPr>
        </p:nvSpPr>
        <p:spPr>
          <a:xfrm>
            <a:off x="537414" y="1866136"/>
            <a:ext cx="3868737" cy="823912"/>
          </a:xfrm>
          <a:solidFill>
            <a:srgbClr val="E7D9B1"/>
          </a:solidFill>
          <a:ln w="76200">
            <a:solidFill>
              <a:srgbClr val="006F6C"/>
            </a:solidFill>
          </a:ln>
        </p:spPr>
        <p:txBody>
          <a:bodyPr anchor="ctr"/>
          <a:lstStyle/>
          <a:p>
            <a:r>
              <a:rPr lang="en-US" dirty="0" smtClean="0">
                <a:latin typeface="Arial" panose="020B0604020202020204" pitchFamily="34" charset="0"/>
                <a:cs typeface="Arial" panose="020B0604020202020204" pitchFamily="34" charset="0"/>
              </a:rPr>
              <a:t>__________________ </a:t>
            </a:r>
            <a:r>
              <a:rPr lang="en-US" dirty="0">
                <a:latin typeface="Arial" panose="020B0604020202020204" pitchFamily="34" charset="0"/>
                <a:cs typeface="Arial" panose="020B0604020202020204" pitchFamily="34" charset="0"/>
              </a:rPr>
              <a:t>statistics</a:t>
            </a:r>
          </a:p>
        </p:txBody>
      </p:sp>
      <p:sp>
        <p:nvSpPr>
          <p:cNvPr id="4" name="Content Placeholder 3"/>
          <p:cNvSpPr>
            <a:spLocks noGrp="1"/>
          </p:cNvSpPr>
          <p:nvPr>
            <p:ph sz="half" idx="2"/>
          </p:nvPr>
        </p:nvSpPr>
        <p:spPr>
          <a:xfrm>
            <a:off x="521206" y="2875021"/>
            <a:ext cx="3868737" cy="3684588"/>
          </a:xfrm>
          <a:solidFill>
            <a:srgbClr val="E7D9B1"/>
          </a:solidFill>
          <a:ln w="76200">
            <a:solidFill>
              <a:srgbClr val="006F6C"/>
            </a:solidFill>
          </a:ln>
        </p:spPr>
        <p:txBody>
          <a:bodyPr/>
          <a:lstStyle/>
          <a:p>
            <a:pPr marL="342900" indent="-342900">
              <a:buFont typeface="Wingdings" panose="05000000000000000000" pitchFamily="2" charset="2"/>
              <a:buChar char="§"/>
            </a:pPr>
            <a:r>
              <a:rPr lang="en-US" dirty="0">
                <a:latin typeface="Arial" panose="020B0604020202020204" pitchFamily="34" charset="0"/>
                <a:cs typeface="Arial" panose="020B0604020202020204" pitchFamily="34" charset="0"/>
              </a:rPr>
              <a:t>describe a population or data set</a:t>
            </a:r>
          </a:p>
          <a:p>
            <a:endParaRPr 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a:latin typeface="Arial" panose="020B0604020202020204" pitchFamily="34" charset="0"/>
                <a:cs typeface="Arial" panose="020B0604020202020204" pitchFamily="34" charset="0"/>
              </a:rPr>
              <a:t>use measures of central tendency </a:t>
            </a:r>
          </a:p>
          <a:p>
            <a:endParaRPr 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a:latin typeface="Arial" panose="020B0604020202020204" pitchFamily="34" charset="0"/>
                <a:cs typeface="Arial" panose="020B0604020202020204" pitchFamily="34" charset="0"/>
              </a:rPr>
              <a:t>use measures of variation</a:t>
            </a:r>
          </a:p>
          <a:p>
            <a:pPr marL="342900" indent="-342900">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a:xfrm>
            <a:off x="4735004" y="1866136"/>
            <a:ext cx="3887788" cy="823912"/>
          </a:xfrm>
          <a:solidFill>
            <a:srgbClr val="E7D9B1"/>
          </a:solidFill>
          <a:ln w="76200">
            <a:solidFill>
              <a:srgbClr val="006F6C"/>
            </a:solidFill>
          </a:ln>
        </p:spPr>
        <p:txBody>
          <a:bodyPr anchor="ctr"/>
          <a:lstStyle/>
          <a:p>
            <a:r>
              <a:rPr lang="en-US" dirty="0" smtClean="0">
                <a:latin typeface="Arial" panose="020B0604020202020204" pitchFamily="34" charset="0"/>
                <a:cs typeface="Arial" panose="020B0604020202020204" pitchFamily="34" charset="0"/>
              </a:rPr>
              <a:t>_______________ </a:t>
            </a:r>
            <a:r>
              <a:rPr lang="en-US" dirty="0">
                <a:latin typeface="Arial" panose="020B0604020202020204" pitchFamily="34" charset="0"/>
                <a:cs typeface="Arial" panose="020B0604020202020204" pitchFamily="34" charset="0"/>
              </a:rPr>
              <a:t>statistics</a:t>
            </a:r>
          </a:p>
        </p:txBody>
      </p:sp>
      <p:sp>
        <p:nvSpPr>
          <p:cNvPr id="6" name="Content Placeholder 5"/>
          <p:cNvSpPr>
            <a:spLocks noGrp="1"/>
          </p:cNvSpPr>
          <p:nvPr>
            <p:ph sz="quarter" idx="4"/>
          </p:nvPr>
        </p:nvSpPr>
        <p:spPr>
          <a:xfrm>
            <a:off x="4735004" y="2875021"/>
            <a:ext cx="3887788" cy="3684588"/>
          </a:xfrm>
          <a:solidFill>
            <a:srgbClr val="E7D9B1"/>
          </a:solidFill>
          <a:ln w="76200">
            <a:solidFill>
              <a:srgbClr val="006F6C"/>
            </a:solidFill>
          </a:ln>
        </p:spPr>
        <p:txBody>
          <a:bodyPr/>
          <a:lstStyle/>
          <a:p>
            <a:pPr marL="342900" indent="-342900">
              <a:buFont typeface="Wingdings" panose="05000000000000000000" pitchFamily="2" charset="2"/>
              <a:buChar char="§"/>
            </a:pPr>
            <a:r>
              <a:rPr lang="en-US" dirty="0">
                <a:latin typeface="Arial" panose="020B0604020202020204" pitchFamily="34" charset="0"/>
                <a:cs typeface="Arial" panose="020B0604020202020204" pitchFamily="34" charset="0"/>
              </a:rPr>
              <a:t>examine relationships between variables in sample</a:t>
            </a:r>
          </a:p>
          <a:p>
            <a:endParaRPr 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a:latin typeface="Arial" panose="020B0604020202020204" pitchFamily="34" charset="0"/>
                <a:cs typeface="Arial" panose="020B0604020202020204" pitchFamily="34" charset="0"/>
              </a:rPr>
              <a:t>allow us to infer/predict trends based on data taken from a sample of a population</a:t>
            </a:r>
          </a:p>
        </p:txBody>
      </p:sp>
    </p:spTree>
    <p:extLst>
      <p:ext uri="{BB962C8B-B14F-4D97-AF65-F5344CB8AC3E}">
        <p14:creationId xmlns:p14="http://schemas.microsoft.com/office/powerpoint/2010/main" val="1400283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7644CF16-F9F6-486E-9D4E-4FDE8D3D21A5}"/>
              </a:ext>
            </a:extLst>
          </p:cNvPr>
          <p:cNvSpPr>
            <a:spLocks noGrp="1"/>
          </p:cNvSpPr>
          <p:nvPr>
            <p:ph type="title"/>
          </p:nvPr>
        </p:nvSpPr>
        <p:spPr>
          <a:xfrm>
            <a:off x="442127" y="365125"/>
            <a:ext cx="8288107" cy="1325563"/>
          </a:xfrm>
          <a:solidFill>
            <a:srgbClr val="006F6C"/>
          </a:solidFill>
        </p:spPr>
        <p:txBody>
          <a:bodyPr>
            <a:normAutofit/>
          </a:bodyPr>
          <a:lstStyle/>
          <a:p>
            <a:pPr>
              <a:lnSpc>
                <a:spcPct val="100000"/>
              </a:lnSpc>
              <a:spcBef>
                <a:spcPts val="0"/>
              </a:spcBef>
            </a:pPr>
            <a:r>
              <a:rPr lang="en-US" b="1" dirty="0">
                <a:solidFill>
                  <a:schemeClr val="bg1"/>
                </a:solidFill>
                <a:latin typeface="Arial" panose="020B0604020202020204" pitchFamily="34" charset="0"/>
                <a:cs typeface="Arial" panose="020B0604020202020204" pitchFamily="34" charset="0"/>
              </a:rPr>
              <a:t>When can results be generalized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to the population at large?</a:t>
            </a:r>
            <a:endParaRPr lang="en-US" b="1" dirty="0">
              <a:solidFill>
                <a:schemeClr val="bg1"/>
              </a:solidFill>
            </a:endParaRPr>
          </a:p>
        </p:txBody>
      </p:sp>
      <p:sp>
        <p:nvSpPr>
          <p:cNvPr id="3" name="Text Placeholder 2"/>
          <p:cNvSpPr>
            <a:spLocks noGrp="1"/>
          </p:cNvSpPr>
          <p:nvPr>
            <p:ph type="body" sz="quarter" idx="4294967295"/>
          </p:nvPr>
        </p:nvSpPr>
        <p:spPr>
          <a:xfrm>
            <a:off x="442127" y="2145246"/>
            <a:ext cx="8288107" cy="914400"/>
          </a:xfrm>
          <a:solidFill>
            <a:srgbClr val="E7D9B1"/>
          </a:solidFill>
          <a:ln w="76200">
            <a:solidFill>
              <a:srgbClr val="006F6C"/>
            </a:solidFill>
          </a:ln>
        </p:spPr>
        <p:txBody>
          <a:bodyPr anchor="ctr">
            <a:normAutofit/>
          </a:bodyPr>
          <a:lstStyle/>
          <a:p>
            <a:pPr marL="0" indent="0" algn="ctr">
              <a:lnSpc>
                <a:spcPct val="100000"/>
              </a:lnSpc>
              <a:spcBef>
                <a:spcPts val="0"/>
              </a:spcBef>
              <a:buNone/>
            </a:pPr>
            <a:r>
              <a:rPr lang="en-US" sz="2600" dirty="0">
                <a:latin typeface="Arial" panose="020B0604020202020204" pitchFamily="34" charset="0"/>
                <a:cs typeface="Arial" panose="020B0604020202020204" pitchFamily="34" charset="0"/>
              </a:rPr>
              <a:t>When the sample is representative of the population being studied</a:t>
            </a:r>
          </a:p>
        </p:txBody>
      </p:sp>
      <p:sp>
        <p:nvSpPr>
          <p:cNvPr id="4" name="Text Placeholder 3"/>
          <p:cNvSpPr>
            <a:spLocks noGrp="1"/>
          </p:cNvSpPr>
          <p:nvPr>
            <p:ph type="body" sz="quarter" idx="4294967295"/>
          </p:nvPr>
        </p:nvSpPr>
        <p:spPr>
          <a:xfrm>
            <a:off x="442127" y="3508814"/>
            <a:ext cx="8288107" cy="914400"/>
          </a:xfrm>
          <a:solidFill>
            <a:srgbClr val="E7D9B1"/>
          </a:solidFill>
          <a:ln w="76200">
            <a:solidFill>
              <a:srgbClr val="006F6C"/>
            </a:solidFill>
          </a:ln>
        </p:spPr>
        <p:txBody>
          <a:bodyPr anchor="ctr">
            <a:normAutofit/>
          </a:bodyPr>
          <a:lstStyle/>
          <a:p>
            <a:pPr marL="0" indent="0" algn="ctr">
              <a:lnSpc>
                <a:spcPct val="100000"/>
              </a:lnSpc>
              <a:spcBef>
                <a:spcPts val="0"/>
              </a:spcBef>
              <a:buNone/>
            </a:pPr>
            <a:r>
              <a:rPr lang="en-US" sz="2600" dirty="0">
                <a:latin typeface="Arial" panose="020B0604020202020204" pitchFamily="34" charset="0"/>
                <a:cs typeface="Arial" panose="020B0604020202020204" pitchFamily="34" charset="0"/>
              </a:rPr>
              <a:t>When the variability of the data is low.</a:t>
            </a:r>
          </a:p>
        </p:txBody>
      </p:sp>
      <p:sp>
        <p:nvSpPr>
          <p:cNvPr id="5" name="Text Placeholder 4"/>
          <p:cNvSpPr>
            <a:spLocks noGrp="1"/>
          </p:cNvSpPr>
          <p:nvPr>
            <p:ph type="body" sz="quarter" idx="4294967295"/>
          </p:nvPr>
        </p:nvSpPr>
        <p:spPr>
          <a:xfrm>
            <a:off x="442127" y="4872382"/>
            <a:ext cx="8288107" cy="914400"/>
          </a:xfrm>
          <a:solidFill>
            <a:srgbClr val="E7D9B1"/>
          </a:solidFill>
          <a:ln w="76200">
            <a:solidFill>
              <a:srgbClr val="006F6C"/>
            </a:solidFill>
          </a:ln>
        </p:spPr>
        <p:txBody>
          <a:bodyPr anchor="ctr">
            <a:normAutofit/>
          </a:bodyPr>
          <a:lstStyle/>
          <a:p>
            <a:pPr marL="0" indent="0" algn="ctr">
              <a:lnSpc>
                <a:spcPct val="100000"/>
              </a:lnSpc>
              <a:spcBef>
                <a:spcPts val="0"/>
              </a:spcBef>
              <a:buNone/>
            </a:pPr>
            <a:r>
              <a:rPr lang="en-US" sz="2600" dirty="0">
                <a:latin typeface="Arial" panose="020B0604020202020204" pitchFamily="34" charset="0"/>
                <a:cs typeface="Arial" panose="020B0604020202020204" pitchFamily="34" charset="0"/>
              </a:rPr>
              <a:t>When more cases exist with those results.</a:t>
            </a:r>
          </a:p>
        </p:txBody>
      </p:sp>
      <p:pic>
        <p:nvPicPr>
          <p:cNvPr id="6" name="Picture 5" descr="decorative"/>
          <p:cNvPicPr>
            <a:picLocks noChangeAspect="1"/>
          </p:cNvPicPr>
          <p:nvPr/>
        </p:nvPicPr>
        <p:blipFill>
          <a:blip r:embed="rId2"/>
          <a:stretch>
            <a:fillRect/>
          </a:stretch>
        </p:blipFill>
        <p:spPr>
          <a:xfrm>
            <a:off x="522596" y="552300"/>
            <a:ext cx="688908" cy="688908"/>
          </a:xfrm>
          <a:prstGeom prst="rect">
            <a:avLst/>
          </a:prstGeom>
        </p:spPr>
      </p:pic>
    </p:spTree>
    <p:extLst>
      <p:ext uri="{BB962C8B-B14F-4D97-AF65-F5344CB8AC3E}">
        <p14:creationId xmlns:p14="http://schemas.microsoft.com/office/powerpoint/2010/main" val="2450997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5" y="588350"/>
            <a:ext cx="8101584" cy="1325880"/>
          </a:xfrm>
          <a:solidFill>
            <a:srgbClr val="006F6C"/>
          </a:solidFill>
        </p:spPr>
        <p:txBody>
          <a:bodyPr>
            <a:normAutofit/>
          </a:bodyPr>
          <a:lstStyle/>
          <a:p>
            <a:pPr algn="ctr"/>
            <a:r>
              <a:rPr lang="en-US" sz="2800" b="1" dirty="0">
                <a:solidFill>
                  <a:schemeClr val="bg1"/>
                </a:solidFill>
              </a:rPr>
              <a:t>How does a </a:t>
            </a:r>
            <a:r>
              <a:rPr lang="en-US" sz="2800" b="1" dirty="0" smtClean="0">
                <a:solidFill>
                  <a:schemeClr val="bg1"/>
                </a:solidFill>
              </a:rPr>
              <a:t>_______________advance </a:t>
            </a:r>
            <a:r>
              <a:rPr lang="en-US" sz="2800" b="1" dirty="0">
                <a:solidFill>
                  <a:schemeClr val="bg1"/>
                </a:solidFill>
              </a:rPr>
              <a:t>science?</a:t>
            </a:r>
          </a:p>
        </p:txBody>
      </p:sp>
      <p:sp>
        <p:nvSpPr>
          <p:cNvPr id="3" name="Text Placeholder 2"/>
          <p:cNvSpPr>
            <a:spLocks noGrp="1"/>
          </p:cNvSpPr>
          <p:nvPr>
            <p:ph type="body" sz="quarter" idx="14"/>
          </p:nvPr>
        </p:nvSpPr>
        <p:spPr>
          <a:xfrm>
            <a:off x="642298" y="2325216"/>
            <a:ext cx="2400300" cy="1244600"/>
          </a:xfrm>
          <a:solidFill>
            <a:srgbClr val="E7D9B1"/>
          </a:solidFill>
          <a:ln w="76200">
            <a:solidFill>
              <a:srgbClr val="006F6C"/>
            </a:solidFill>
          </a:ln>
        </p:spPr>
        <p:txBody>
          <a:bodyPr>
            <a:normAutofit/>
          </a:bodyPr>
          <a:lstStyle/>
          <a:p>
            <a:r>
              <a:rPr lang="en-US" sz="2600" b="1" dirty="0"/>
              <a:t>What is a </a:t>
            </a:r>
            <a:r>
              <a:rPr lang="en-US" sz="2600" b="1" dirty="0" smtClean="0"/>
              <a:t>__________?</a:t>
            </a:r>
            <a:endParaRPr lang="en-US" sz="2600" b="1" dirty="0"/>
          </a:p>
        </p:txBody>
      </p:sp>
      <p:sp>
        <p:nvSpPr>
          <p:cNvPr id="5" name="Text Placeholder 4"/>
          <p:cNvSpPr>
            <a:spLocks noGrp="1"/>
          </p:cNvSpPr>
          <p:nvPr>
            <p:ph type="body" sz="quarter" idx="17"/>
          </p:nvPr>
        </p:nvSpPr>
        <p:spPr>
          <a:xfrm>
            <a:off x="3942049" y="2070026"/>
            <a:ext cx="4692650" cy="1754980"/>
          </a:xfrm>
          <a:solidFill>
            <a:srgbClr val="E7D9B1"/>
          </a:solidFill>
          <a:ln w="76200">
            <a:solidFill>
              <a:srgbClr val="006F6C"/>
            </a:solidFill>
          </a:ln>
        </p:spPr>
        <p:txBody>
          <a:bodyPr anchor="ctr">
            <a:normAutofit/>
          </a:bodyPr>
          <a:lstStyle/>
          <a:p>
            <a:r>
              <a:rPr lang="en-US" sz="2600" dirty="0"/>
              <a:t>a testable prediction,</a:t>
            </a:r>
          </a:p>
          <a:p>
            <a:r>
              <a:rPr lang="en-US" sz="2600" dirty="0"/>
              <a:t>often implied by a theory</a:t>
            </a:r>
          </a:p>
        </p:txBody>
      </p:sp>
      <p:sp>
        <p:nvSpPr>
          <p:cNvPr id="8" name="Text Placeholder 7"/>
          <p:cNvSpPr>
            <a:spLocks noGrp="1"/>
          </p:cNvSpPr>
          <p:nvPr>
            <p:ph type="body" sz="quarter" idx="18"/>
          </p:nvPr>
        </p:nvSpPr>
        <p:spPr>
          <a:xfrm>
            <a:off x="533115" y="4114319"/>
            <a:ext cx="8101584" cy="2525316"/>
          </a:xfrm>
          <a:solidFill>
            <a:srgbClr val="E7D9B1"/>
          </a:solidFill>
          <a:ln w="76200">
            <a:solidFill>
              <a:srgbClr val="006F6C"/>
            </a:solidFill>
          </a:ln>
        </p:spPr>
        <p:txBody>
          <a:bodyPr>
            <a:noAutofit/>
          </a:bodyPr>
          <a:lstStyle/>
          <a:p>
            <a:r>
              <a:rPr lang="en-US" sz="2400" dirty="0"/>
              <a:t>So for instance…</a:t>
            </a:r>
          </a:p>
          <a:p>
            <a:r>
              <a:rPr lang="en-US" sz="2400" dirty="0"/>
              <a:t>To test our </a:t>
            </a:r>
            <a:r>
              <a:rPr lang="en-US" sz="2400" b="1" i="1" dirty="0"/>
              <a:t>theory </a:t>
            </a:r>
            <a:r>
              <a:rPr lang="en-US" sz="2400" dirty="0"/>
              <a:t>of sleep’s effects on memory,</a:t>
            </a:r>
          </a:p>
          <a:p>
            <a:r>
              <a:rPr lang="en-US" sz="2400" dirty="0"/>
              <a:t>our </a:t>
            </a:r>
            <a:r>
              <a:rPr lang="en-US" sz="2400" b="1" i="1" dirty="0"/>
              <a:t>hypothesis</a:t>
            </a:r>
            <a:r>
              <a:rPr lang="en-US" sz="2400" dirty="0"/>
              <a:t> might be that </a:t>
            </a:r>
          </a:p>
          <a:p>
            <a:r>
              <a:rPr lang="en-US" sz="2400" i="1" dirty="0"/>
              <a:t>when sleep deprived, people will</a:t>
            </a:r>
          </a:p>
          <a:p>
            <a:r>
              <a:rPr lang="en-US" sz="2400" i="1" dirty="0"/>
              <a:t>remember less from the day before</a:t>
            </a:r>
            <a:r>
              <a:rPr lang="en-US" sz="2400" dirty="0"/>
              <a:t>.</a:t>
            </a:r>
          </a:p>
        </p:txBody>
      </p:sp>
      <p:pic>
        <p:nvPicPr>
          <p:cNvPr id="6" name="Picture 5" descr="decorative"/>
          <p:cNvPicPr>
            <a:picLocks noChangeAspect="1"/>
          </p:cNvPicPr>
          <p:nvPr/>
        </p:nvPicPr>
        <p:blipFill>
          <a:blip r:embed="rId2"/>
          <a:stretch>
            <a:fillRect/>
          </a:stretch>
        </p:blipFill>
        <p:spPr>
          <a:xfrm>
            <a:off x="574058" y="623396"/>
            <a:ext cx="688908" cy="688908"/>
          </a:xfrm>
          <a:prstGeom prst="rect">
            <a:avLst/>
          </a:prstGeom>
        </p:spPr>
      </p:pic>
    </p:spTree>
    <p:extLst>
      <p:ext uri="{BB962C8B-B14F-4D97-AF65-F5344CB8AC3E}">
        <p14:creationId xmlns:p14="http://schemas.microsoft.com/office/powerpoint/2010/main" val="31560487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39" y="577970"/>
            <a:ext cx="8101584" cy="1600200"/>
          </a:xfrm>
          <a:solidFill>
            <a:srgbClr val="006F6C"/>
          </a:solidFill>
        </p:spPr>
        <p:txBody>
          <a:bodyPr/>
          <a:lstStyle/>
          <a:p>
            <a:r>
              <a:rPr lang="en-US" b="1" dirty="0">
                <a:solidFill>
                  <a:schemeClr val="bg1"/>
                </a:solidFill>
              </a:rPr>
              <a:t>When is a result significant?</a:t>
            </a:r>
          </a:p>
        </p:txBody>
      </p:sp>
      <p:sp>
        <p:nvSpPr>
          <p:cNvPr id="4" name="Text Placeholder 3"/>
          <p:cNvSpPr>
            <a:spLocks noGrp="1"/>
          </p:cNvSpPr>
          <p:nvPr>
            <p:ph type="body" sz="half" idx="2"/>
          </p:nvPr>
        </p:nvSpPr>
        <p:spPr>
          <a:xfrm>
            <a:off x="629837" y="2398594"/>
            <a:ext cx="3968496" cy="2621980"/>
          </a:xfrm>
          <a:solidFill>
            <a:srgbClr val="E7D9B1"/>
          </a:solidFill>
          <a:ln w="76200">
            <a:solidFill>
              <a:srgbClr val="006F6C"/>
            </a:solidFill>
          </a:ln>
        </p:spPr>
        <p:txBody>
          <a:bodyPr anchor="ctr">
            <a:normAutofit/>
          </a:bodyPr>
          <a:lstStyle/>
          <a:p>
            <a:pPr algn="ctr">
              <a:lnSpc>
                <a:spcPct val="100000"/>
              </a:lnSpc>
              <a:spcBef>
                <a:spcPts val="0"/>
              </a:spcBef>
            </a:pPr>
            <a:r>
              <a:rPr lang="en-US" sz="2400" smtClean="0"/>
              <a:t>__________________:</a:t>
            </a:r>
            <a:endParaRPr lang="en-US" sz="2400" dirty="0"/>
          </a:p>
          <a:p>
            <a:pPr algn="ctr">
              <a:lnSpc>
                <a:spcPct val="100000"/>
              </a:lnSpc>
              <a:spcBef>
                <a:spcPts val="0"/>
              </a:spcBef>
            </a:pPr>
            <a:endParaRPr lang="en-US" sz="2400" dirty="0"/>
          </a:p>
          <a:p>
            <a:pPr algn="ctr">
              <a:lnSpc>
                <a:spcPct val="100000"/>
              </a:lnSpc>
              <a:spcBef>
                <a:spcPts val="0"/>
              </a:spcBef>
            </a:pPr>
            <a:r>
              <a:rPr lang="en-US" sz="2400" dirty="0"/>
              <a:t>Statistical statement of how</a:t>
            </a:r>
          </a:p>
          <a:p>
            <a:pPr algn="ctr">
              <a:lnSpc>
                <a:spcPct val="100000"/>
              </a:lnSpc>
              <a:spcBef>
                <a:spcPts val="0"/>
              </a:spcBef>
            </a:pPr>
            <a:r>
              <a:rPr lang="en-US" sz="2400" dirty="0"/>
              <a:t>likely it is that a</a:t>
            </a:r>
          </a:p>
          <a:p>
            <a:pPr algn="ctr">
              <a:lnSpc>
                <a:spcPct val="100000"/>
              </a:lnSpc>
              <a:spcBef>
                <a:spcPts val="0"/>
              </a:spcBef>
            </a:pPr>
            <a:r>
              <a:rPr lang="en-US" sz="2400" dirty="0"/>
              <a:t>result occurred </a:t>
            </a:r>
          </a:p>
          <a:p>
            <a:pPr algn="ctr">
              <a:lnSpc>
                <a:spcPct val="100000"/>
              </a:lnSpc>
              <a:spcBef>
                <a:spcPts val="0"/>
              </a:spcBef>
            </a:pPr>
            <a:r>
              <a:rPr lang="en-US" sz="2400" dirty="0"/>
              <a:t>by chance.</a:t>
            </a:r>
          </a:p>
        </p:txBody>
      </p:sp>
      <p:sp>
        <p:nvSpPr>
          <p:cNvPr id="3" name="Content Placeholder 2"/>
          <p:cNvSpPr>
            <a:spLocks noGrp="1"/>
          </p:cNvSpPr>
          <p:nvPr>
            <p:ph idx="1"/>
          </p:nvPr>
        </p:nvSpPr>
        <p:spPr>
          <a:xfrm>
            <a:off x="4761781" y="2398594"/>
            <a:ext cx="3969642" cy="2621980"/>
          </a:xfrm>
          <a:solidFill>
            <a:srgbClr val="E7D9B1"/>
          </a:solidFill>
          <a:ln w="76200">
            <a:solidFill>
              <a:srgbClr val="006F6C"/>
            </a:solidFill>
          </a:ln>
        </p:spPr>
        <p:txBody>
          <a:bodyPr anchor="ctr">
            <a:normAutofit/>
          </a:bodyPr>
          <a:lstStyle/>
          <a:p>
            <a:pPr marL="0" indent="0">
              <a:lnSpc>
                <a:spcPct val="100000"/>
              </a:lnSpc>
              <a:spcBef>
                <a:spcPts val="0"/>
              </a:spcBef>
              <a:buNone/>
            </a:pPr>
            <a:r>
              <a:rPr lang="en-US" sz="2400" dirty="0"/>
              <a:t>When the difference in the DV results for the control v. experimental group indicates it was the IV that caused the difference.</a:t>
            </a:r>
            <a:endParaRPr lang="en-US" dirty="0"/>
          </a:p>
        </p:txBody>
      </p:sp>
      <p:sp>
        <p:nvSpPr>
          <p:cNvPr id="5" name="TextBox 4"/>
          <p:cNvSpPr txBox="1"/>
          <p:nvPr/>
        </p:nvSpPr>
        <p:spPr>
          <a:xfrm>
            <a:off x="629838" y="5240998"/>
            <a:ext cx="8101584" cy="1200329"/>
          </a:xfrm>
          <a:prstGeom prst="rect">
            <a:avLst/>
          </a:prstGeom>
          <a:solidFill>
            <a:srgbClr val="E7D9B1"/>
          </a:solidFill>
          <a:ln w="76200">
            <a:solidFill>
              <a:srgbClr val="006F6C"/>
            </a:solidFill>
          </a:ln>
        </p:spPr>
        <p:txBody>
          <a:bodyPr wrap="square" rtlCol="0">
            <a:spAutoFit/>
          </a:bodyPr>
          <a:lstStyle/>
          <a:p>
            <a:pPr algn="ctr"/>
            <a:r>
              <a:rPr lang="en-US" sz="2400" b="1" dirty="0" smtClean="0"/>
              <a:t>__________________</a:t>
            </a:r>
            <a:r>
              <a:rPr lang="en-US" sz="2400" dirty="0" smtClean="0"/>
              <a:t>is </a:t>
            </a:r>
            <a:r>
              <a:rPr lang="en-US" sz="2400" dirty="0"/>
              <a:t>typically reported as a </a:t>
            </a:r>
            <a:r>
              <a:rPr lang="en-US" sz="2400" i="1" dirty="0"/>
              <a:t>p</a:t>
            </a:r>
            <a:r>
              <a:rPr lang="en-US" sz="2400" dirty="0"/>
              <a:t> value.</a:t>
            </a:r>
          </a:p>
          <a:p>
            <a:pPr algn="ctr"/>
            <a:r>
              <a:rPr lang="en-US" sz="2400" dirty="0"/>
              <a:t>A </a:t>
            </a:r>
            <a:r>
              <a:rPr lang="en-US" sz="2400" i="1" dirty="0"/>
              <a:t>p</a:t>
            </a:r>
            <a:r>
              <a:rPr lang="en-US" sz="2400" dirty="0"/>
              <a:t> value of .05 or less means that it is 95% likely the results did not occur by chance.</a:t>
            </a:r>
          </a:p>
        </p:txBody>
      </p:sp>
    </p:spTree>
    <p:extLst>
      <p:ext uri="{BB962C8B-B14F-4D97-AF65-F5344CB8AC3E}">
        <p14:creationId xmlns:p14="http://schemas.microsoft.com/office/powerpoint/2010/main" val="29520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58" y="458515"/>
            <a:ext cx="8101584" cy="1325563"/>
          </a:xfrm>
          <a:solidFill>
            <a:srgbClr val="006F6C"/>
          </a:solidFill>
        </p:spPr>
        <p:txBody>
          <a:bodyPr>
            <a:normAutofit/>
          </a:bodyPr>
          <a:lstStyle/>
          <a:p>
            <a:pPr algn="ctr"/>
            <a:r>
              <a:rPr lang="en-US" sz="2800" b="1" dirty="0">
                <a:solidFill>
                  <a:schemeClr val="bg1"/>
                </a:solidFill>
              </a:rPr>
              <a:t>What is the difference between a </a:t>
            </a:r>
            <a:br>
              <a:rPr lang="en-US" sz="2800" b="1" dirty="0">
                <a:solidFill>
                  <a:schemeClr val="bg1"/>
                </a:solidFill>
              </a:rPr>
            </a:br>
            <a:r>
              <a:rPr lang="en-US" sz="2800" b="1" dirty="0">
                <a:solidFill>
                  <a:schemeClr val="bg1"/>
                </a:solidFill>
              </a:rPr>
              <a:t>theory and a hypothesis?</a:t>
            </a:r>
          </a:p>
        </p:txBody>
      </p:sp>
      <p:sp>
        <p:nvSpPr>
          <p:cNvPr id="3" name="Text Placeholder 2"/>
          <p:cNvSpPr>
            <a:spLocks noGrp="1"/>
          </p:cNvSpPr>
          <p:nvPr>
            <p:ph type="body" idx="1"/>
          </p:nvPr>
        </p:nvSpPr>
        <p:spPr>
          <a:xfrm>
            <a:off x="629841" y="1916990"/>
            <a:ext cx="3868340" cy="823912"/>
          </a:xfrm>
          <a:solidFill>
            <a:srgbClr val="E7D9B1"/>
          </a:solidFill>
          <a:ln w="76200">
            <a:solidFill>
              <a:schemeClr val="accent1"/>
            </a:solidFill>
          </a:ln>
        </p:spPr>
        <p:txBody>
          <a:bodyPr anchor="ctr">
            <a:noAutofit/>
          </a:bodyPr>
          <a:lstStyle/>
          <a:p>
            <a:pPr algn="ctr"/>
            <a:r>
              <a:rPr lang="en-US" sz="2600" b="0" dirty="0" smtClean="0"/>
              <a:t>___________</a:t>
            </a:r>
            <a:endParaRPr lang="en-US" sz="2600" b="0" dirty="0"/>
          </a:p>
        </p:txBody>
      </p:sp>
      <p:sp>
        <p:nvSpPr>
          <p:cNvPr id="4" name="Content Placeholder 3"/>
          <p:cNvSpPr>
            <a:spLocks noGrp="1"/>
          </p:cNvSpPr>
          <p:nvPr>
            <p:ph sz="half" idx="2"/>
          </p:nvPr>
        </p:nvSpPr>
        <p:spPr>
          <a:xfrm>
            <a:off x="629842" y="3006725"/>
            <a:ext cx="3868340" cy="3182937"/>
          </a:xfrm>
          <a:solidFill>
            <a:srgbClr val="E7D9B1"/>
          </a:solidFill>
          <a:ln w="76200">
            <a:solidFill>
              <a:schemeClr val="accent1"/>
            </a:solidFill>
          </a:ln>
        </p:spPr>
        <p:txBody>
          <a:bodyPr anchor="ctr">
            <a:normAutofit/>
          </a:bodyPr>
          <a:lstStyle/>
          <a:p>
            <a:pPr marL="0" indent="0" algn="ctr">
              <a:lnSpc>
                <a:spcPct val="100000"/>
              </a:lnSpc>
              <a:spcBef>
                <a:spcPts val="0"/>
              </a:spcBef>
              <a:buNone/>
            </a:pPr>
            <a:r>
              <a:rPr lang="en-US" sz="2400" dirty="0"/>
              <a:t>using our observations to explain behavior</a:t>
            </a:r>
            <a:endParaRPr lang="en-US" sz="2400" i="1" dirty="0"/>
          </a:p>
        </p:txBody>
      </p:sp>
      <p:sp>
        <p:nvSpPr>
          <p:cNvPr id="5" name="Text Placeholder 4"/>
          <p:cNvSpPr>
            <a:spLocks noGrp="1"/>
          </p:cNvSpPr>
          <p:nvPr>
            <p:ph type="body" sz="quarter" idx="3"/>
          </p:nvPr>
        </p:nvSpPr>
        <p:spPr>
          <a:xfrm>
            <a:off x="4629150" y="1916990"/>
            <a:ext cx="3887391" cy="823912"/>
          </a:xfrm>
          <a:solidFill>
            <a:srgbClr val="E7D9B1"/>
          </a:solidFill>
          <a:ln w="76200">
            <a:solidFill>
              <a:schemeClr val="accent1"/>
            </a:solidFill>
          </a:ln>
        </p:spPr>
        <p:txBody>
          <a:bodyPr anchor="ctr">
            <a:normAutofit/>
          </a:bodyPr>
          <a:lstStyle/>
          <a:p>
            <a:pPr algn="ctr"/>
            <a:r>
              <a:rPr lang="en-US" sz="2600" b="0" dirty="0" smtClean="0"/>
              <a:t>________________</a:t>
            </a:r>
            <a:endParaRPr lang="en-US" sz="2400" b="0" dirty="0"/>
          </a:p>
        </p:txBody>
      </p:sp>
      <p:sp>
        <p:nvSpPr>
          <p:cNvPr id="6" name="Content Placeholder 5"/>
          <p:cNvSpPr>
            <a:spLocks noGrp="1"/>
          </p:cNvSpPr>
          <p:nvPr>
            <p:ph sz="quarter" idx="4"/>
          </p:nvPr>
        </p:nvSpPr>
        <p:spPr>
          <a:xfrm>
            <a:off x="4629150" y="3006725"/>
            <a:ext cx="3887391" cy="3182938"/>
          </a:xfrm>
          <a:solidFill>
            <a:srgbClr val="E7D9B1"/>
          </a:solidFill>
          <a:ln w="76200">
            <a:solidFill>
              <a:schemeClr val="accent1"/>
            </a:solidFill>
          </a:ln>
        </p:spPr>
        <p:txBody>
          <a:bodyPr anchor="ctr"/>
          <a:lstStyle/>
          <a:p>
            <a:pPr marL="0" indent="0" algn="ctr">
              <a:lnSpc>
                <a:spcPct val="100000"/>
              </a:lnSpc>
              <a:spcBef>
                <a:spcPts val="0"/>
              </a:spcBef>
              <a:buNone/>
            </a:pPr>
            <a:r>
              <a:rPr lang="en-US" sz="2400" dirty="0"/>
              <a:t>predictions about behavior that can be tested</a:t>
            </a:r>
            <a:endParaRPr lang="en-US" sz="2400" i="1" dirty="0"/>
          </a:p>
        </p:txBody>
      </p:sp>
    </p:spTree>
    <p:extLst>
      <p:ext uri="{BB962C8B-B14F-4D97-AF65-F5344CB8AC3E}">
        <p14:creationId xmlns:p14="http://schemas.microsoft.com/office/powerpoint/2010/main" val="323541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F6C"/>
          </a:solidFill>
        </p:spPr>
        <p:txBody>
          <a:bodyPr>
            <a:normAutofit/>
          </a:bodyPr>
          <a:lstStyle/>
          <a:p>
            <a:pPr algn="ctr"/>
            <a:r>
              <a:rPr lang="en-US" sz="2800" b="1" dirty="0">
                <a:solidFill>
                  <a:schemeClr val="bg1"/>
                </a:solidFill>
              </a:rPr>
              <a:t>What comes next?</a:t>
            </a:r>
          </a:p>
        </p:txBody>
      </p:sp>
      <p:sp>
        <p:nvSpPr>
          <p:cNvPr id="8" name="TextBox 7"/>
          <p:cNvSpPr txBox="1"/>
          <p:nvPr/>
        </p:nvSpPr>
        <p:spPr>
          <a:xfrm>
            <a:off x="2852382" y="1843881"/>
            <a:ext cx="5662968" cy="492443"/>
          </a:xfrm>
          <a:prstGeom prst="rect">
            <a:avLst/>
          </a:prstGeom>
          <a:solidFill>
            <a:srgbClr val="E7D9B1"/>
          </a:solidFill>
          <a:ln w="76200">
            <a:solidFill>
              <a:srgbClr val="006F6C"/>
            </a:solidFill>
          </a:ln>
        </p:spPr>
        <p:txBody>
          <a:bodyPr wrap="square" rtlCol="0">
            <a:spAutoFit/>
          </a:bodyPr>
          <a:lstStyle/>
          <a:p>
            <a:pPr algn="ctr"/>
            <a:r>
              <a:rPr lang="en-US" sz="2600" dirty="0"/>
              <a:t>From theory to hypothesis to…</a:t>
            </a:r>
          </a:p>
        </p:txBody>
      </p:sp>
      <p:sp>
        <p:nvSpPr>
          <p:cNvPr id="4" name="Text Placeholder 3"/>
          <p:cNvSpPr>
            <a:spLocks noGrp="1"/>
          </p:cNvSpPr>
          <p:nvPr>
            <p:ph type="body" sz="quarter" idx="14"/>
          </p:nvPr>
        </p:nvSpPr>
        <p:spPr>
          <a:xfrm>
            <a:off x="2872853" y="3125337"/>
            <a:ext cx="5622025" cy="3069882"/>
          </a:xfrm>
          <a:solidFill>
            <a:srgbClr val="E7D9B1"/>
          </a:solidFill>
          <a:ln w="76200">
            <a:solidFill>
              <a:schemeClr val="accent1"/>
            </a:solidFill>
          </a:ln>
        </p:spPr>
        <p:txBody>
          <a:bodyPr/>
          <a:lstStyle/>
          <a:p>
            <a:pPr>
              <a:lnSpc>
                <a:spcPct val="100000"/>
              </a:lnSpc>
              <a:spcBef>
                <a:spcPts val="0"/>
              </a:spcBef>
            </a:pPr>
            <a:r>
              <a:rPr lang="en-US" sz="2600" dirty="0"/>
              <a:t>…research.</a:t>
            </a:r>
          </a:p>
          <a:p>
            <a:pPr>
              <a:lnSpc>
                <a:spcPct val="100000"/>
              </a:lnSpc>
              <a:spcBef>
                <a:spcPts val="0"/>
              </a:spcBef>
            </a:pPr>
            <a:endParaRPr lang="en-US" sz="2400" dirty="0"/>
          </a:p>
          <a:p>
            <a:pPr>
              <a:lnSpc>
                <a:spcPct val="100000"/>
              </a:lnSpc>
              <a:spcBef>
                <a:spcPts val="0"/>
              </a:spcBef>
            </a:pPr>
            <a:r>
              <a:rPr lang="en-US" sz="2400" dirty="0"/>
              <a:t>Remember.. The rat is always right. </a:t>
            </a:r>
          </a:p>
          <a:p>
            <a:pPr>
              <a:lnSpc>
                <a:spcPct val="100000"/>
              </a:lnSpc>
              <a:spcBef>
                <a:spcPts val="0"/>
              </a:spcBef>
            </a:pPr>
            <a:endParaRPr lang="en-US" sz="2400" dirty="0"/>
          </a:p>
          <a:p>
            <a:pPr>
              <a:lnSpc>
                <a:spcPct val="100000"/>
              </a:lnSpc>
              <a:spcBef>
                <a:spcPts val="0"/>
              </a:spcBef>
            </a:pPr>
            <a:r>
              <a:rPr lang="en-US" sz="2400" dirty="0"/>
              <a:t>The results of our experiment will </a:t>
            </a:r>
          </a:p>
          <a:p>
            <a:pPr>
              <a:lnSpc>
                <a:spcPct val="100000"/>
              </a:lnSpc>
              <a:spcBef>
                <a:spcPts val="0"/>
              </a:spcBef>
            </a:pPr>
            <a:r>
              <a:rPr lang="en-US" sz="2400" dirty="0"/>
              <a:t>either </a:t>
            </a:r>
            <a:r>
              <a:rPr lang="en-US" sz="2400" b="1" i="1" dirty="0" smtClean="0"/>
              <a:t>_________</a:t>
            </a:r>
            <a:r>
              <a:rPr lang="en-US" sz="2400" dirty="0" smtClean="0"/>
              <a:t> </a:t>
            </a:r>
            <a:r>
              <a:rPr lang="en-US" sz="2400" dirty="0"/>
              <a:t>our theory or</a:t>
            </a:r>
          </a:p>
          <a:p>
            <a:pPr>
              <a:lnSpc>
                <a:spcPct val="100000"/>
              </a:lnSpc>
              <a:spcBef>
                <a:spcPts val="0"/>
              </a:spcBef>
            </a:pPr>
            <a:r>
              <a:rPr lang="en-US" sz="2400" dirty="0"/>
              <a:t>lead us to revise or </a:t>
            </a:r>
            <a:r>
              <a:rPr lang="en-US" sz="2400" b="1" i="1" dirty="0" smtClean="0"/>
              <a:t>___________</a:t>
            </a:r>
            <a:r>
              <a:rPr lang="en-US" sz="2400" dirty="0" smtClean="0"/>
              <a:t> </a:t>
            </a:r>
            <a:r>
              <a:rPr lang="en-US" sz="2400" dirty="0"/>
              <a:t>it.</a:t>
            </a:r>
          </a:p>
          <a:p>
            <a:endParaRPr lang="en-US" dirty="0"/>
          </a:p>
        </p:txBody>
      </p:sp>
      <p:pic>
        <p:nvPicPr>
          <p:cNvPr id="3" name="Picture 2"/>
          <p:cNvPicPr>
            <a:picLocks noChangeAspect="1"/>
          </p:cNvPicPr>
          <p:nvPr/>
        </p:nvPicPr>
        <p:blipFill>
          <a:blip r:embed="rId2"/>
          <a:stretch>
            <a:fillRect/>
          </a:stretch>
        </p:blipFill>
        <p:spPr>
          <a:xfrm>
            <a:off x="628650" y="1843881"/>
            <a:ext cx="2036240" cy="4352921"/>
          </a:xfrm>
          <a:prstGeom prst="rect">
            <a:avLst/>
          </a:prstGeom>
        </p:spPr>
      </p:pic>
    </p:spTree>
    <p:extLst>
      <p:ext uri="{BB962C8B-B14F-4D97-AF65-F5344CB8AC3E}">
        <p14:creationId xmlns:p14="http://schemas.microsoft.com/office/powerpoint/2010/main" val="206492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7145"/>
            <a:ext cx="7886700" cy="1325563"/>
          </a:xfrm>
          <a:solidFill>
            <a:srgbClr val="006F6C"/>
          </a:solidFill>
        </p:spPr>
        <p:txBody>
          <a:bodyPr/>
          <a:lstStyle/>
          <a:p>
            <a:pPr algn="ctr"/>
            <a:r>
              <a:rPr lang="en-US" sz="2800" b="1" dirty="0">
                <a:solidFill>
                  <a:schemeClr val="bg1"/>
                </a:solidFill>
              </a:rPr>
              <a:t>What is an operational definition?</a:t>
            </a:r>
          </a:p>
        </p:txBody>
      </p:sp>
      <p:sp>
        <p:nvSpPr>
          <p:cNvPr id="3" name="TextBox 2"/>
          <p:cNvSpPr txBox="1"/>
          <p:nvPr/>
        </p:nvSpPr>
        <p:spPr>
          <a:xfrm>
            <a:off x="628650" y="2147701"/>
            <a:ext cx="7886700" cy="4493538"/>
          </a:xfrm>
          <a:prstGeom prst="rect">
            <a:avLst/>
          </a:prstGeom>
          <a:solidFill>
            <a:srgbClr val="E7D9B1"/>
          </a:solidFill>
          <a:ln w="76200">
            <a:solidFill>
              <a:srgbClr val="006F6C"/>
            </a:solidFill>
          </a:ln>
        </p:spPr>
        <p:txBody>
          <a:bodyPr wrap="square" rtlCol="0" anchor="ctr">
            <a:spAutoFit/>
          </a:bodyPr>
          <a:lstStyle/>
          <a:p>
            <a:pPr algn="ctr"/>
            <a:r>
              <a:rPr lang="en-US" sz="2600" dirty="0"/>
              <a:t>A carefully worded statement of</a:t>
            </a:r>
          </a:p>
          <a:p>
            <a:pPr algn="ctr"/>
            <a:r>
              <a:rPr lang="en-US" sz="2600" dirty="0"/>
              <a:t>the </a:t>
            </a:r>
            <a:r>
              <a:rPr lang="en-US" sz="2600" dirty="0" smtClean="0"/>
              <a:t>_____________________(</a:t>
            </a:r>
            <a:r>
              <a:rPr lang="en-US" sz="2600" dirty="0"/>
              <a:t>operations)</a:t>
            </a:r>
          </a:p>
          <a:p>
            <a:pPr algn="ctr"/>
            <a:r>
              <a:rPr lang="en-US" sz="2600" dirty="0"/>
              <a:t>used in a research study. </a:t>
            </a:r>
          </a:p>
          <a:p>
            <a:pPr algn="ctr"/>
            <a:endParaRPr lang="en-US" sz="2600" dirty="0"/>
          </a:p>
          <a:p>
            <a:pPr algn="ctr"/>
            <a:r>
              <a:rPr lang="en-US" sz="2600" dirty="0"/>
              <a:t>For example, </a:t>
            </a:r>
            <a:r>
              <a:rPr lang="en-US" sz="2600" i="1" dirty="0"/>
              <a:t>human intelligence </a:t>
            </a:r>
            <a:r>
              <a:rPr lang="en-US" sz="2600" dirty="0"/>
              <a:t>may be</a:t>
            </a:r>
          </a:p>
          <a:p>
            <a:pPr algn="ctr"/>
            <a:r>
              <a:rPr lang="en-US" sz="2600" dirty="0"/>
              <a:t>operationally defined as what an</a:t>
            </a:r>
          </a:p>
          <a:p>
            <a:pPr algn="ctr"/>
            <a:r>
              <a:rPr lang="en-US" sz="2600" dirty="0"/>
              <a:t>intelligence test measures.</a:t>
            </a:r>
          </a:p>
          <a:p>
            <a:pPr algn="ctr"/>
            <a:endParaRPr lang="en-US" sz="2600" dirty="0"/>
          </a:p>
          <a:p>
            <a:pPr algn="ctr"/>
            <a:r>
              <a:rPr lang="en-US" sz="2600" dirty="0"/>
              <a:t>The variable would then need to be quantified…so in this instance, human intelligence would be the </a:t>
            </a:r>
            <a:r>
              <a:rPr lang="en-US" sz="2600" i="1" dirty="0"/>
              <a:t>score </a:t>
            </a:r>
            <a:r>
              <a:rPr lang="en-US" sz="2600" dirty="0"/>
              <a:t>on an intelligence test.</a:t>
            </a:r>
          </a:p>
        </p:txBody>
      </p:sp>
    </p:spTree>
    <p:extLst>
      <p:ext uri="{BB962C8B-B14F-4D97-AF65-F5344CB8AC3E}">
        <p14:creationId xmlns:p14="http://schemas.microsoft.com/office/powerpoint/2010/main" val="249919685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6666"/>
      </a:dk2>
      <a:lt2>
        <a:srgbClr val="E7E6E6"/>
      </a:lt2>
      <a:accent1>
        <a:srgbClr val="006666"/>
      </a:accent1>
      <a:accent2>
        <a:srgbClr val="C00000"/>
      </a:accent2>
      <a:accent3>
        <a:srgbClr val="A50021"/>
      </a:accent3>
      <a:accent4>
        <a:srgbClr val="660033"/>
      </a:accent4>
      <a:accent5>
        <a:srgbClr val="CCCCFF"/>
      </a:accent5>
      <a:accent6>
        <a:srgbClr val="CC99FF"/>
      </a:accent6>
      <a:hlink>
        <a:srgbClr val="CCCC00"/>
      </a:hlink>
      <a:folHlink>
        <a:srgbClr val="3366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TM03457510[[fn=Savon]]</Template>
  <TotalTime>3603</TotalTime>
  <Words>2550</Words>
  <Application>Microsoft Office PowerPoint</Application>
  <PresentationFormat>On-screen Show (4:3)</PresentationFormat>
  <Paragraphs>395</Paragraphs>
  <Slides>60</Slides>
  <Notes>0</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Office Theme</vt:lpstr>
      <vt:lpstr>Custom Design</vt:lpstr>
      <vt:lpstr>Unit 2 Research Methods: Thinking Critically With Psychological Science</vt:lpstr>
      <vt:lpstr>What is _______________?</vt:lpstr>
      <vt:lpstr>What is ___________________?</vt:lpstr>
      <vt:lpstr>What does it mean to perceive order  in random events?</vt:lpstr>
      <vt:lpstr>How does a theory advance science?</vt:lpstr>
      <vt:lpstr>How does a _______________advance science?</vt:lpstr>
      <vt:lpstr>What is the difference between a  theory and a hypothesis?</vt:lpstr>
      <vt:lpstr>What comes next?</vt:lpstr>
      <vt:lpstr>What is an operational definition?</vt:lpstr>
      <vt:lpstr>What is an operational definition for  our hypothesis?</vt:lpstr>
      <vt:lpstr>How can we test hypotheses and  refine theories?</vt:lpstr>
      <vt:lpstr>What are three descriptive methods?</vt:lpstr>
      <vt:lpstr>What is a ____________?</vt:lpstr>
      <vt:lpstr>What are the strengths and limitations  of the case study method?</vt:lpstr>
      <vt:lpstr>What is __________________?</vt:lpstr>
      <vt:lpstr>What are the strengths and limitations  of the naturalistic observation method?</vt:lpstr>
      <vt:lpstr>What is a ____________?</vt:lpstr>
      <vt:lpstr>What are the strengths and limitations  of the survey method?</vt:lpstr>
      <vt:lpstr>What is a population and a random sample?</vt:lpstr>
      <vt:lpstr>What does it mean when we say  two things are _____________?</vt:lpstr>
      <vt:lpstr>What is the difference between a  positive correlation and a  negative correlation?</vt:lpstr>
      <vt:lpstr>How do we measure correlations?</vt:lpstr>
      <vt:lpstr>What is a scatterplot?</vt:lpstr>
      <vt:lpstr>What does a _____________ correlation  scatterplot look like?</vt:lpstr>
      <vt:lpstr>What does a _____________ correlation  scatterplot look like?</vt:lpstr>
      <vt:lpstr>What does a “_________________”  scatterplot look like?</vt:lpstr>
      <vt:lpstr>What is important to remember about ________________________?</vt:lpstr>
      <vt:lpstr>What are __________correlations?</vt:lpstr>
      <vt:lpstr>Correlation ___________________.</vt:lpstr>
      <vt:lpstr>What is an example of an experiment  that shows cause and effect?</vt:lpstr>
      <vt:lpstr>How were the groups assigned?</vt:lpstr>
      <vt:lpstr>What is ___________________?</vt:lpstr>
      <vt:lpstr>What is the difference between random sampling and random assignment?</vt:lpstr>
      <vt:lpstr>How does using a blind procedure help establish cause and effect?</vt:lpstr>
      <vt:lpstr>What is the ______________ effect?</vt:lpstr>
      <vt:lpstr>What is the difference between an  independent and dependent variable ?</vt:lpstr>
      <vt:lpstr>What is a ______________ variable?</vt:lpstr>
      <vt:lpstr>What is _______________ validity?</vt:lpstr>
      <vt:lpstr>How do researchers select the  best research method?</vt:lpstr>
      <vt:lpstr>What are some basic  research methods?</vt:lpstr>
      <vt:lpstr>Why do psychologists study animals?</vt:lpstr>
      <vt:lpstr>What ethical guidelines safeguard  animal research subjects?</vt:lpstr>
      <vt:lpstr>What ethical guidelines safeguard  human research participants?</vt:lpstr>
      <vt:lpstr>Let’s discuss informed consent…</vt:lpstr>
      <vt:lpstr>Why is debriefing necessary?</vt:lpstr>
      <vt:lpstr>Why do we need ____________?</vt:lpstr>
      <vt:lpstr>What is descriptive statistics?</vt:lpstr>
      <vt:lpstr>How can statistics be displayed?</vt:lpstr>
      <vt:lpstr>How else can critical thinking help  develop statistical literacy?</vt:lpstr>
      <vt:lpstr>How do we describe data using the  three measures of central tendency?</vt:lpstr>
      <vt:lpstr>What is a __________ distribution?</vt:lpstr>
      <vt:lpstr>How does an ________ skew a distribution?</vt:lpstr>
      <vt:lpstr>How is the _________ used as a  measure of variation?</vt:lpstr>
      <vt:lpstr>How is the _____________used  as a measure of variation?</vt:lpstr>
      <vt:lpstr>What is the ________________ (or a normal distribution)?</vt:lpstr>
      <vt:lpstr>What are some characteristics of the  normal curve?</vt:lpstr>
      <vt:lpstr>What are ______________- statistics?</vt:lpstr>
      <vt:lpstr>What is the difference between  descriptive and inferential statistics?</vt:lpstr>
      <vt:lpstr>When can results be generalized  to the population at large?</vt:lpstr>
      <vt:lpstr>When is a result significant?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Fenton</dc:creator>
  <cp:lastModifiedBy>infosys</cp:lastModifiedBy>
  <cp:revision>352</cp:revision>
  <dcterms:created xsi:type="dcterms:W3CDTF">2017-07-06T19:56:42Z</dcterms:created>
  <dcterms:modified xsi:type="dcterms:W3CDTF">2019-09-13T18:11:53Z</dcterms:modified>
</cp:coreProperties>
</file>