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63"/>
  </p:notesMasterIdLst>
  <p:handoutMasterIdLst>
    <p:handoutMasterId r:id="rId64"/>
  </p:handoutMasterIdLst>
  <p:sldIdLst>
    <p:sldId id="594" r:id="rId3"/>
    <p:sldId id="528" r:id="rId4"/>
    <p:sldId id="529" r:id="rId5"/>
    <p:sldId id="537" r:id="rId6"/>
    <p:sldId id="590" r:id="rId7"/>
    <p:sldId id="538" r:id="rId8"/>
    <p:sldId id="591" r:id="rId9"/>
    <p:sldId id="592" r:id="rId10"/>
    <p:sldId id="593" r:id="rId11"/>
    <p:sldId id="541" r:id="rId12"/>
    <p:sldId id="543" r:id="rId13"/>
    <p:sldId id="547" r:id="rId14"/>
    <p:sldId id="553" r:id="rId15"/>
    <p:sldId id="558" r:id="rId16"/>
    <p:sldId id="559" r:id="rId17"/>
    <p:sldId id="560" r:id="rId18"/>
    <p:sldId id="561" r:id="rId19"/>
    <p:sldId id="563" r:id="rId20"/>
    <p:sldId id="568" r:id="rId21"/>
    <p:sldId id="571" r:id="rId22"/>
    <p:sldId id="573" r:id="rId23"/>
    <p:sldId id="569" r:id="rId24"/>
    <p:sldId id="578" r:id="rId25"/>
    <p:sldId id="582" r:id="rId26"/>
    <p:sldId id="595" r:id="rId27"/>
    <p:sldId id="596" r:id="rId28"/>
    <p:sldId id="597" r:id="rId29"/>
    <p:sldId id="598" r:id="rId30"/>
    <p:sldId id="599" r:id="rId31"/>
    <p:sldId id="600" r:id="rId32"/>
    <p:sldId id="601" r:id="rId33"/>
    <p:sldId id="602" r:id="rId34"/>
    <p:sldId id="603" r:id="rId35"/>
    <p:sldId id="604" r:id="rId36"/>
    <p:sldId id="605" r:id="rId37"/>
    <p:sldId id="606" r:id="rId38"/>
    <p:sldId id="607" r:id="rId39"/>
    <p:sldId id="608" r:id="rId40"/>
    <p:sldId id="609" r:id="rId41"/>
    <p:sldId id="610" r:id="rId42"/>
    <p:sldId id="611" r:id="rId43"/>
    <p:sldId id="612" r:id="rId44"/>
    <p:sldId id="613" r:id="rId45"/>
    <p:sldId id="614" r:id="rId46"/>
    <p:sldId id="615" r:id="rId47"/>
    <p:sldId id="616" r:id="rId48"/>
    <p:sldId id="617" r:id="rId49"/>
    <p:sldId id="618" r:id="rId50"/>
    <p:sldId id="620" r:id="rId51"/>
    <p:sldId id="621" r:id="rId52"/>
    <p:sldId id="622" r:id="rId53"/>
    <p:sldId id="623" r:id="rId54"/>
    <p:sldId id="624" r:id="rId55"/>
    <p:sldId id="625" r:id="rId56"/>
    <p:sldId id="626" r:id="rId57"/>
    <p:sldId id="628" r:id="rId58"/>
    <p:sldId id="629" r:id="rId59"/>
    <p:sldId id="630" r:id="rId60"/>
    <p:sldId id="632" r:id="rId61"/>
    <p:sldId id="633" r:id="rId6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8"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1" autoAdjust="0"/>
    <p:restoredTop sz="94434" autoAdjust="0"/>
  </p:normalViewPr>
  <p:slideViewPr>
    <p:cSldViewPr snapToGrid="0">
      <p:cViewPr varScale="1">
        <p:scale>
          <a:sx n="87" d="100"/>
          <a:sy n="87" d="100"/>
        </p:scale>
        <p:origin x="-134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54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8A390756-A2EF-4A15-A4C1-4F3CD618C5FC}" type="datetimeFigureOut">
              <a:rPr lang="en-US" smtClean="0"/>
              <a:t>11/13/2019</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6E0DA2FB-F134-4F6D-8B12-4B3D3899946C}" type="slidenum">
              <a:rPr lang="en-US" smtClean="0"/>
              <a:t>‹#›</a:t>
            </a:fld>
            <a:endParaRPr lang="en-US"/>
          </a:p>
        </p:txBody>
      </p:sp>
    </p:spTree>
    <p:extLst>
      <p:ext uri="{BB962C8B-B14F-4D97-AF65-F5344CB8AC3E}">
        <p14:creationId xmlns:p14="http://schemas.microsoft.com/office/powerpoint/2010/main" val="40980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CC2A8B5B-77C2-495D-97FA-6688FF203A77}" type="datetimeFigureOut">
              <a:rPr lang="en-US" smtClean="0"/>
              <a:t>11/13/2019</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2" name="Picture 1"/>
          <p:cNvPicPr>
            <a:picLocks noChangeAspect="1"/>
          </p:cNvPicPr>
          <p:nvPr userDrawn="1"/>
        </p:nvPicPr>
        <p:blipFill>
          <a:blip r:embed="rId2"/>
          <a:stretch>
            <a:fillRect/>
          </a:stretch>
        </p:blipFill>
        <p:spPr>
          <a:xfrm>
            <a:off x="1" y="1"/>
            <a:ext cx="9144000" cy="2280908"/>
          </a:xfrm>
          <a:prstGeom prst="rect">
            <a:avLst/>
          </a:prstGeom>
        </p:spPr>
      </p:pic>
      <p:pic>
        <p:nvPicPr>
          <p:cNvPr id="8" name="Picture 7"/>
          <p:cNvPicPr>
            <a:picLocks noChangeAspect="1"/>
          </p:cNvPicPr>
          <p:nvPr userDrawn="1"/>
        </p:nvPicPr>
        <p:blipFill>
          <a:blip r:embed="rId3"/>
          <a:stretch>
            <a:fillRect/>
          </a:stretch>
        </p:blipFill>
        <p:spPr>
          <a:xfrm>
            <a:off x="782953" y="2280908"/>
            <a:ext cx="2417447" cy="279969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54880" y="2326628"/>
            <a:ext cx="2852928" cy="4279392"/>
          </a:xfrm>
          <a:prstGeom prst="rect">
            <a:avLst/>
          </a:prstGeom>
        </p:spPr>
      </p:pic>
      <p:pic>
        <p:nvPicPr>
          <p:cNvPr id="13" name="Picture 12"/>
          <p:cNvPicPr>
            <a:picLocks noChangeAspect="1"/>
          </p:cNvPicPr>
          <p:nvPr userDrawn="1"/>
        </p:nvPicPr>
        <p:blipFill>
          <a:blip r:embed="rId5"/>
          <a:stretch>
            <a:fillRect/>
          </a:stretch>
        </p:blipFill>
        <p:spPr>
          <a:xfrm>
            <a:off x="7464951" y="5691294"/>
            <a:ext cx="142857" cy="847619"/>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1027234" y="1873409"/>
            <a:ext cx="3017520" cy="3017520"/>
          </a:xfrm>
        </p:spPr>
        <p:txBody>
          <a:bodyPr/>
          <a:lstStyle>
            <a:lvl1pPr marL="0" indent="0">
              <a:buFont typeface="Arial" panose="020B0604020202020204" pitchFamily="34" charset="0"/>
              <a:buNone/>
              <a:defRPr/>
            </a:lvl1pPr>
          </a:lstStyle>
          <a:p>
            <a:endParaRPr lang="en-US" dirty="0"/>
          </a:p>
        </p:txBody>
      </p:sp>
      <p:sp>
        <p:nvSpPr>
          <p:cNvPr id="14" name="Text Placeholder 13"/>
          <p:cNvSpPr>
            <a:spLocks noGrp="1"/>
          </p:cNvSpPr>
          <p:nvPr>
            <p:ph type="body" sz="quarter" idx="14"/>
          </p:nvPr>
        </p:nvSpPr>
        <p:spPr>
          <a:xfrm>
            <a:off x="5139543" y="1873409"/>
            <a:ext cx="3017520" cy="301752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628650" y="5073650"/>
            <a:ext cx="7762875" cy="1211263"/>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396494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066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7" name="Text Placeholder 6"/>
          <p:cNvSpPr>
            <a:spLocks noGrp="1"/>
          </p:cNvSpPr>
          <p:nvPr>
            <p:ph type="body" sz="quarter" idx="17"/>
          </p:nvPr>
        </p:nvSpPr>
        <p:spPr>
          <a:xfrm>
            <a:off x="495300" y="5297488"/>
            <a:ext cx="8101013" cy="808037"/>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306400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131886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2264970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153367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11/13/2019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719" r:id="rId2"/>
    <p:sldLayoutId id="2147483688" r:id="rId3"/>
    <p:sldLayoutId id="2147483712" r:id="rId4"/>
    <p:sldLayoutId id="2147483711" r:id="rId5"/>
    <p:sldLayoutId id="2147483673" r:id="rId6"/>
    <p:sldLayoutId id="2147483674" r:id="rId7"/>
    <p:sldLayoutId id="2147483709" r:id="rId8"/>
    <p:sldLayoutId id="2147483686" r:id="rId9"/>
    <p:sldLayoutId id="2147483710" r:id="rId10"/>
    <p:sldLayoutId id="2147483714" r:id="rId11"/>
    <p:sldLayoutId id="2147483716" r:id="rId12"/>
    <p:sldLayoutId id="2147483715" r:id="rId13"/>
    <p:sldLayoutId id="2147483708" r:id="rId14"/>
    <p:sldLayoutId id="2147483690" r:id="rId15"/>
    <p:sldLayoutId id="2147483685" r:id="rId16"/>
    <p:sldLayoutId id="2147483687" r:id="rId17"/>
    <p:sldLayoutId id="2147483718" r:id="rId18"/>
    <p:sldLayoutId id="2147483691" r:id="rId19"/>
    <p:sldLayoutId id="2147483689" r:id="rId20"/>
    <p:sldLayoutId id="2147483684" r:id="rId21"/>
    <p:sldLayoutId id="2147483675" r:id="rId22"/>
    <p:sldLayoutId id="2147483676" r:id="rId23"/>
    <p:sldLayoutId id="2147483677" r:id="rId24"/>
    <p:sldLayoutId id="2147483678" r:id="rId25"/>
    <p:sldLayoutId id="2147483679" r:id="rId26"/>
    <p:sldLayoutId id="2147483717" r:id="rId27"/>
    <p:sldLayoutId id="2147483680" r:id="rId28"/>
    <p:sldLayoutId id="2147483681" r:id="rId29"/>
    <p:sldLayoutId id="2147483705" r:id="rId30"/>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11/13/2019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 id="2147483720" r:id="rId9"/>
    <p:sldLayoutId id="2147483721" r:id="rId10"/>
    <p:sldLayoutId id="2147483722" r:id="rId11"/>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hidden="1">
            <a:extLst>
              <a:ext uri="{FF2B5EF4-FFF2-40B4-BE49-F238E27FC236}">
                <a16:creationId xmlns="" xmlns:a16="http://schemas.microsoft.com/office/drawing/2014/main" id="{9CF45A0B-D59C-4C3E-B953-8F375B9C8286}"/>
              </a:ext>
            </a:extLst>
          </p:cNvPr>
          <p:cNvSpPr>
            <a:spLocks noGrp="1"/>
          </p:cNvSpPr>
          <p:nvPr>
            <p:ph type="ctrTitle"/>
          </p:nvPr>
        </p:nvSpPr>
        <p:spPr>
          <a:xfrm>
            <a:off x="7173158" y="115778"/>
            <a:ext cx="1813264" cy="847620"/>
          </a:xfrm>
        </p:spPr>
        <p:txBody>
          <a:bodyPr>
            <a:normAutofit/>
          </a:bodyPr>
          <a:lstStyle/>
          <a:p>
            <a:r>
              <a:rPr lang="en-US" sz="2000" dirty="0"/>
              <a:t>Unit 6</a:t>
            </a:r>
            <a:br>
              <a:rPr lang="en-US" sz="2000" dirty="0"/>
            </a:br>
            <a:r>
              <a:rPr lang="en-US" sz="2000" dirty="0"/>
              <a:t>Learning</a:t>
            </a:r>
          </a:p>
        </p:txBody>
      </p:sp>
      <p:pic>
        <p:nvPicPr>
          <p:cNvPr id="2" name="Picture 1" descr="Unit 6&#10;Learning"/>
          <p:cNvPicPr>
            <a:picLocks noChangeAspect="1"/>
          </p:cNvPicPr>
          <p:nvPr/>
        </p:nvPicPr>
        <p:blipFill>
          <a:blip r:embed="rId2"/>
          <a:stretch>
            <a:fillRect/>
          </a:stretch>
        </p:blipFill>
        <p:spPr>
          <a:xfrm>
            <a:off x="1" y="0"/>
            <a:ext cx="9144000" cy="2292824"/>
          </a:xfrm>
          <a:prstGeom prst="rect">
            <a:avLst/>
          </a:prstGeom>
        </p:spPr>
      </p:pic>
      <p:pic>
        <p:nvPicPr>
          <p:cNvPr id="3" name="Picture 2" descr="Module&#10;26. How We Learn and Classical Conditioning&#10;27. Operant Conditioning&#10;28. Operant Conditioning's Applications, and Comparison to Classical Conditioning&#10;29. Biology, Cognition, and Learning&#10;30. Observational Learning"/>
          <p:cNvPicPr>
            <a:picLocks noChangeAspect="1"/>
          </p:cNvPicPr>
          <p:nvPr/>
        </p:nvPicPr>
        <p:blipFill>
          <a:blip r:embed="rId3"/>
          <a:stretch>
            <a:fillRect/>
          </a:stretch>
        </p:blipFill>
        <p:spPr>
          <a:xfrm>
            <a:off x="781052" y="2288583"/>
            <a:ext cx="2417288" cy="2799509"/>
          </a:xfrm>
          <a:prstGeom prst="rect">
            <a:avLst/>
          </a:prstGeom>
        </p:spPr>
      </p:pic>
      <p:pic>
        <p:nvPicPr>
          <p:cNvPr id="4" name="Picture 3"/>
          <p:cNvPicPr>
            <a:picLocks noChangeAspect="1"/>
          </p:cNvPicPr>
          <p:nvPr/>
        </p:nvPicPr>
        <p:blipFill>
          <a:blip r:embed="rId4"/>
          <a:stretch>
            <a:fillRect/>
          </a:stretch>
        </p:blipFill>
        <p:spPr>
          <a:xfrm>
            <a:off x="5015155" y="2408235"/>
            <a:ext cx="2853175" cy="4279763"/>
          </a:xfrm>
          <a:prstGeom prst="rect">
            <a:avLst/>
          </a:prstGeom>
        </p:spPr>
      </p:pic>
      <p:pic>
        <p:nvPicPr>
          <p:cNvPr id="5" name="Picture 4" descr="Ariel Skelley/Getty Images"/>
          <p:cNvPicPr>
            <a:picLocks noChangeAspect="1"/>
          </p:cNvPicPr>
          <p:nvPr/>
        </p:nvPicPr>
        <p:blipFill>
          <a:blip r:embed="rId5"/>
          <a:stretch>
            <a:fillRect/>
          </a:stretch>
        </p:blipFill>
        <p:spPr>
          <a:xfrm>
            <a:off x="7725473" y="5840379"/>
            <a:ext cx="142857" cy="847619"/>
          </a:xfrm>
          <a:prstGeom prst="rect">
            <a:avLst/>
          </a:prstGeom>
        </p:spPr>
      </p:pic>
    </p:spTree>
    <p:extLst>
      <p:ext uri="{BB962C8B-B14F-4D97-AF65-F5344CB8AC3E}">
        <p14:creationId xmlns:p14="http://schemas.microsoft.com/office/powerpoint/2010/main" val="813914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t>
            </a:r>
            <a:r>
              <a:rPr lang="en-US" dirty="0" smtClean="0"/>
              <a:t>________</a:t>
            </a:r>
            <a:r>
              <a:rPr lang="en-US" i="1" dirty="0" smtClean="0"/>
              <a:t>conditioning </a:t>
            </a:r>
            <a:r>
              <a:rPr lang="en-US" dirty="0"/>
              <a:t>occur?</a:t>
            </a:r>
          </a:p>
        </p:txBody>
      </p:sp>
      <p:sp>
        <p:nvSpPr>
          <p:cNvPr id="4" name="Content Placeholder 3"/>
          <p:cNvSpPr>
            <a:spLocks noGrp="1"/>
          </p:cNvSpPr>
          <p:nvPr>
            <p:ph sz="quarter" idx="13"/>
          </p:nvPr>
        </p:nvSpPr>
        <p:spPr>
          <a:xfrm>
            <a:off x="528638" y="4712677"/>
            <a:ext cx="8101012" cy="1711569"/>
          </a:xfrm>
        </p:spPr>
        <p:txBody>
          <a:bodyPr/>
          <a:lstStyle/>
          <a:p>
            <a:r>
              <a:rPr lang="en-US" dirty="0"/>
              <a:t>We learn that a voluntary behavior or response of politeness, for example, is associated with the consequence of  receiving a cookie.  </a:t>
            </a:r>
          </a:p>
        </p:txBody>
      </p:sp>
      <p:pic>
        <p:nvPicPr>
          <p:cNvPr id="5" name="Content Placeholder 4"/>
          <p:cNvPicPr>
            <a:picLocks noGrp="1" noChangeAspect="1"/>
          </p:cNvPicPr>
          <p:nvPr>
            <p:ph idx="1"/>
          </p:nvPr>
        </p:nvPicPr>
        <p:blipFill>
          <a:blip r:embed="rId2"/>
          <a:stretch>
            <a:fillRect/>
          </a:stretch>
        </p:blipFill>
        <p:spPr>
          <a:xfrm>
            <a:off x="2656904" y="1996763"/>
            <a:ext cx="3843908" cy="2492204"/>
          </a:xfrm>
          <a:prstGeom prst="rect">
            <a:avLst/>
          </a:prstGeom>
        </p:spPr>
      </p:pic>
    </p:spTree>
    <p:extLst>
      <p:ext uri="{BB962C8B-B14F-4D97-AF65-F5344CB8AC3E}">
        <p14:creationId xmlns:p14="http://schemas.microsoft.com/office/powerpoint/2010/main" val="104216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respondent behaviors and what are operant behaviors?</a:t>
            </a:r>
          </a:p>
        </p:txBody>
      </p:sp>
      <p:sp>
        <p:nvSpPr>
          <p:cNvPr id="3" name="Text Placeholder 2"/>
          <p:cNvSpPr>
            <a:spLocks noGrp="1"/>
          </p:cNvSpPr>
          <p:nvPr>
            <p:ph type="body" idx="1"/>
          </p:nvPr>
        </p:nvSpPr>
        <p:spPr/>
        <p:txBody>
          <a:bodyPr/>
          <a:lstStyle/>
          <a:p>
            <a:r>
              <a:rPr lang="en-US" b="1" i="1" dirty="0" smtClean="0"/>
              <a:t>_________ </a:t>
            </a:r>
            <a:r>
              <a:rPr lang="en-US" b="1" i="1" dirty="0"/>
              <a:t>behaviors</a:t>
            </a:r>
          </a:p>
        </p:txBody>
      </p:sp>
      <p:sp>
        <p:nvSpPr>
          <p:cNvPr id="4" name="Content Placeholder 3"/>
          <p:cNvSpPr>
            <a:spLocks noGrp="1"/>
          </p:cNvSpPr>
          <p:nvPr>
            <p:ph sz="half" idx="2"/>
          </p:nvPr>
        </p:nvSpPr>
        <p:spPr/>
        <p:txBody>
          <a:bodyPr/>
          <a:lstStyle/>
          <a:p>
            <a:r>
              <a:rPr lang="en-US" dirty="0"/>
              <a:t>behavior that occurs </a:t>
            </a:r>
          </a:p>
          <a:p>
            <a:r>
              <a:rPr lang="en-US" dirty="0"/>
              <a:t>as an automatic </a:t>
            </a:r>
          </a:p>
          <a:p>
            <a:r>
              <a:rPr lang="en-US" dirty="0"/>
              <a:t>response to </a:t>
            </a:r>
          </a:p>
          <a:p>
            <a:r>
              <a:rPr lang="en-US" dirty="0"/>
              <a:t>some stimulus</a:t>
            </a:r>
          </a:p>
          <a:p>
            <a:endParaRPr lang="en-US" dirty="0"/>
          </a:p>
          <a:p>
            <a:r>
              <a:rPr lang="en-US" dirty="0"/>
              <a:t>…like the woman tensing for the thunder boom</a:t>
            </a:r>
          </a:p>
        </p:txBody>
      </p:sp>
      <p:sp>
        <p:nvSpPr>
          <p:cNvPr id="5" name="Text Placeholder 4"/>
          <p:cNvSpPr>
            <a:spLocks noGrp="1"/>
          </p:cNvSpPr>
          <p:nvPr>
            <p:ph type="body" sz="quarter" idx="3"/>
          </p:nvPr>
        </p:nvSpPr>
        <p:spPr/>
        <p:txBody>
          <a:bodyPr/>
          <a:lstStyle/>
          <a:p>
            <a:r>
              <a:rPr lang="en-US" b="1" i="1" dirty="0" smtClean="0"/>
              <a:t>______ </a:t>
            </a:r>
            <a:r>
              <a:rPr lang="en-US" b="1" i="1" dirty="0"/>
              <a:t>behaviors</a:t>
            </a:r>
          </a:p>
        </p:txBody>
      </p:sp>
      <p:sp>
        <p:nvSpPr>
          <p:cNvPr id="6" name="Content Placeholder 5"/>
          <p:cNvSpPr>
            <a:spLocks noGrp="1"/>
          </p:cNvSpPr>
          <p:nvPr>
            <p:ph sz="quarter" idx="4"/>
          </p:nvPr>
        </p:nvSpPr>
        <p:spPr/>
        <p:txBody>
          <a:bodyPr/>
          <a:lstStyle/>
          <a:p>
            <a:r>
              <a:rPr lang="en-US" dirty="0"/>
              <a:t>behavior that operates </a:t>
            </a:r>
          </a:p>
          <a:p>
            <a:r>
              <a:rPr lang="en-US" dirty="0"/>
              <a:t>on the environment,</a:t>
            </a:r>
          </a:p>
          <a:p>
            <a:r>
              <a:rPr lang="en-US" dirty="0"/>
              <a:t>producing </a:t>
            </a:r>
          </a:p>
          <a:p>
            <a:r>
              <a:rPr lang="en-US" dirty="0"/>
              <a:t>consequences</a:t>
            </a:r>
          </a:p>
          <a:p>
            <a:endParaRPr lang="en-US" dirty="0"/>
          </a:p>
          <a:p>
            <a:r>
              <a:rPr lang="en-US" dirty="0"/>
              <a:t>…like the boy saying ‘please’</a:t>
            </a:r>
          </a:p>
        </p:txBody>
      </p:sp>
    </p:spTree>
    <p:extLst>
      <p:ext uri="{BB962C8B-B14F-4D97-AF65-F5344CB8AC3E}">
        <p14:creationId xmlns:p14="http://schemas.microsoft.com/office/powerpoint/2010/main" val="333321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a:t>
            </a:r>
            <a:r>
              <a:rPr lang="en-US" dirty="0" smtClean="0"/>
              <a:t>_____  _________contribute </a:t>
            </a:r>
            <a:r>
              <a:rPr lang="en-US" dirty="0"/>
              <a:t>to </a:t>
            </a:r>
            <a:br>
              <a:rPr lang="en-US" dirty="0"/>
            </a:br>
            <a:r>
              <a:rPr lang="en-US" dirty="0"/>
              <a:t>the field of psychology?</a:t>
            </a:r>
          </a:p>
        </p:txBody>
      </p:sp>
      <p:sp>
        <p:nvSpPr>
          <p:cNvPr id="4" name="Text Placeholder 3"/>
          <p:cNvSpPr>
            <a:spLocks noGrp="1"/>
          </p:cNvSpPr>
          <p:nvPr>
            <p:ph type="body" sz="quarter" idx="14"/>
          </p:nvPr>
        </p:nvSpPr>
        <p:spPr>
          <a:xfrm>
            <a:off x="4030824" y="2032000"/>
            <a:ext cx="4274976" cy="4676710"/>
          </a:xfrm>
        </p:spPr>
        <p:txBody>
          <a:bodyPr/>
          <a:lstStyle/>
          <a:p>
            <a:r>
              <a:rPr lang="en-US" dirty="0"/>
              <a:t>Pavlov spent two decades studying dogs’ digestive system and earned</a:t>
            </a:r>
          </a:p>
          <a:p>
            <a:r>
              <a:rPr lang="en-US" dirty="0"/>
              <a:t>the Nobel Prize. </a:t>
            </a:r>
          </a:p>
          <a:p>
            <a:endParaRPr lang="en-US" dirty="0"/>
          </a:p>
          <a:p>
            <a:r>
              <a:rPr lang="en-US" dirty="0"/>
              <a:t>His experiments on learning produced the phenomenon we call </a:t>
            </a:r>
            <a:r>
              <a:rPr lang="en-US" b="1" i="1" dirty="0" smtClean="0"/>
              <a:t>__________conditioning</a:t>
            </a:r>
            <a:r>
              <a:rPr lang="en-US" dirty="0"/>
              <a:t>.</a:t>
            </a:r>
          </a:p>
        </p:txBody>
      </p:sp>
      <p:sp>
        <p:nvSpPr>
          <p:cNvPr id="5" name="Text Placeholder 4"/>
          <p:cNvSpPr>
            <a:spLocks noGrp="1"/>
          </p:cNvSpPr>
          <p:nvPr>
            <p:ph type="body" sz="quarter" idx="15"/>
          </p:nvPr>
        </p:nvSpPr>
        <p:spPr>
          <a:xfrm>
            <a:off x="664326" y="5832960"/>
            <a:ext cx="3117850" cy="875750"/>
          </a:xfrm>
        </p:spPr>
        <p:txBody>
          <a:bodyPr>
            <a:normAutofit/>
          </a:bodyPr>
          <a:lstStyle/>
          <a:p>
            <a:pPr marL="0" indent="0">
              <a:buNone/>
            </a:pPr>
            <a:r>
              <a:rPr lang="en-US" sz="2400" dirty="0"/>
              <a:t>Ivan Pavlov</a:t>
            </a:r>
          </a:p>
          <a:p>
            <a:pPr marL="0" indent="0">
              <a:buNone/>
            </a:pPr>
            <a:r>
              <a:rPr lang="en-US" sz="2400" dirty="0"/>
              <a:t>(1849-1936)</a:t>
            </a:r>
          </a:p>
        </p:txBody>
      </p:sp>
      <p:pic>
        <p:nvPicPr>
          <p:cNvPr id="10" name="Picture 9"/>
          <p:cNvPicPr>
            <a:picLocks noChangeAspect="1"/>
          </p:cNvPicPr>
          <p:nvPr/>
        </p:nvPicPr>
        <p:blipFill>
          <a:blip r:embed="rId2"/>
          <a:stretch>
            <a:fillRect/>
          </a:stretch>
        </p:blipFill>
        <p:spPr>
          <a:xfrm>
            <a:off x="836646" y="2143968"/>
            <a:ext cx="2773210" cy="3360478"/>
          </a:xfrm>
          <a:prstGeom prst="rect">
            <a:avLst/>
          </a:prstGeom>
          <a:ln w="76200">
            <a:solidFill>
              <a:schemeClr val="accent4"/>
            </a:solidFill>
          </a:ln>
        </p:spPr>
      </p:pic>
    </p:spTree>
    <p:extLst>
      <p:ext uri="{BB962C8B-B14F-4D97-AF65-F5344CB8AC3E}">
        <p14:creationId xmlns:p14="http://schemas.microsoft.com/office/powerpoint/2010/main" val="8630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components of </a:t>
            </a:r>
            <a:br>
              <a:rPr lang="en-US" dirty="0"/>
            </a:br>
            <a:r>
              <a:rPr lang="en-US" dirty="0" smtClean="0"/>
              <a:t>__________ </a:t>
            </a:r>
            <a:r>
              <a:rPr lang="en-US" dirty="0"/>
              <a:t>conditioning?</a:t>
            </a:r>
          </a:p>
        </p:txBody>
      </p:sp>
      <p:pic>
        <p:nvPicPr>
          <p:cNvPr id="4" name="Content Placeholder 3"/>
          <p:cNvPicPr>
            <a:picLocks noGrp="1" noChangeAspect="1"/>
          </p:cNvPicPr>
          <p:nvPr>
            <p:ph idx="1"/>
          </p:nvPr>
        </p:nvPicPr>
        <p:blipFill>
          <a:blip r:embed="rId2"/>
          <a:stretch>
            <a:fillRect/>
          </a:stretch>
        </p:blipFill>
        <p:spPr>
          <a:xfrm>
            <a:off x="682433" y="2024744"/>
            <a:ext cx="7994017" cy="4030824"/>
          </a:xfrm>
          <a:prstGeom prst="rect">
            <a:avLst/>
          </a:prstGeom>
        </p:spPr>
      </p:pic>
      <p:pic>
        <p:nvPicPr>
          <p:cNvPr id="3" name="Picture 2" descr="decorative"/>
          <p:cNvPicPr>
            <a:picLocks noChangeAspect="1"/>
          </p:cNvPicPr>
          <p:nvPr/>
        </p:nvPicPr>
        <p:blipFill>
          <a:blip r:embed="rId3"/>
          <a:stretch>
            <a:fillRect/>
          </a:stretch>
        </p:blipFill>
        <p:spPr>
          <a:xfrm>
            <a:off x="682433" y="477824"/>
            <a:ext cx="688908" cy="688908"/>
          </a:xfrm>
          <a:prstGeom prst="rect">
            <a:avLst/>
          </a:prstGeom>
        </p:spPr>
      </p:pic>
    </p:spTree>
    <p:extLst>
      <p:ext uri="{BB962C8B-B14F-4D97-AF65-F5344CB8AC3E}">
        <p14:creationId xmlns:p14="http://schemas.microsoft.com/office/powerpoint/2010/main" val="404640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the </a:t>
            </a:r>
            <a:r>
              <a:rPr lang="en-US" i="1" dirty="0"/>
              <a:t>unconditioned </a:t>
            </a:r>
            <a:r>
              <a:rPr lang="en-US" i="1" dirty="0" smtClean="0"/>
              <a:t>________ </a:t>
            </a:r>
            <a:r>
              <a:rPr lang="en-US" i="1" dirty="0"/>
              <a:t>(US) </a:t>
            </a:r>
            <a:r>
              <a:rPr lang="en-US" dirty="0"/>
              <a:t>and </a:t>
            </a:r>
            <a:r>
              <a:rPr lang="en-US" i="1" dirty="0"/>
              <a:t>unconditioned </a:t>
            </a:r>
            <a:r>
              <a:rPr lang="en-US" i="1" dirty="0" smtClean="0"/>
              <a:t>_________ </a:t>
            </a:r>
            <a:r>
              <a:rPr lang="en-US" i="1" dirty="0"/>
              <a:t>(UR) </a:t>
            </a:r>
            <a:r>
              <a:rPr lang="en-US" dirty="0"/>
              <a:t>related?</a:t>
            </a:r>
          </a:p>
        </p:txBody>
      </p:sp>
      <p:sp>
        <p:nvSpPr>
          <p:cNvPr id="4" name="Content Placeholder 3"/>
          <p:cNvSpPr>
            <a:spLocks noGrp="1"/>
          </p:cNvSpPr>
          <p:nvPr>
            <p:ph sz="quarter" idx="13"/>
          </p:nvPr>
        </p:nvSpPr>
        <p:spPr>
          <a:xfrm>
            <a:off x="603283" y="4303420"/>
            <a:ext cx="8101012" cy="2218420"/>
          </a:xfrm>
        </p:spPr>
        <p:txBody>
          <a:bodyPr>
            <a:normAutofit lnSpcReduction="10000"/>
          </a:bodyPr>
          <a:lstStyle/>
          <a:p>
            <a:r>
              <a:rPr lang="en-US" dirty="0"/>
              <a:t>Food in the mouth automatically, </a:t>
            </a:r>
            <a:r>
              <a:rPr lang="en-US" i="1" dirty="0"/>
              <a:t>unconditionally, </a:t>
            </a:r>
          </a:p>
          <a:p>
            <a:r>
              <a:rPr lang="en-US" dirty="0"/>
              <a:t>triggers a dog’s salivary reflex.  No training is </a:t>
            </a:r>
          </a:p>
          <a:p>
            <a:r>
              <a:rPr lang="en-US" dirty="0"/>
              <a:t>required for this automatic involuntary response.</a:t>
            </a:r>
          </a:p>
          <a:p>
            <a:r>
              <a:rPr lang="en-US" dirty="0"/>
              <a:t>Pavlov called this reflex an  </a:t>
            </a:r>
          </a:p>
          <a:p>
            <a:r>
              <a:rPr lang="en-US" b="1" i="1" dirty="0"/>
              <a:t>unconditioned response (UR</a:t>
            </a:r>
            <a:r>
              <a:rPr lang="en-US" b="1" dirty="0"/>
              <a:t>)</a:t>
            </a:r>
            <a:r>
              <a:rPr lang="en-US" dirty="0"/>
              <a:t>. </a:t>
            </a:r>
          </a:p>
          <a:p>
            <a:r>
              <a:rPr lang="en-US" dirty="0"/>
              <a:t>He called the food an </a:t>
            </a:r>
            <a:r>
              <a:rPr lang="en-US" b="1" i="1" dirty="0"/>
              <a:t>unconditioned stimulus (US)</a:t>
            </a:r>
            <a:r>
              <a:rPr lang="en-US" i="1" dirty="0"/>
              <a:t>.</a:t>
            </a:r>
          </a:p>
        </p:txBody>
      </p:sp>
      <p:pic>
        <p:nvPicPr>
          <p:cNvPr id="6" name="Content Placeholder 5"/>
          <p:cNvPicPr>
            <a:picLocks noGrp="1" noChangeAspect="1"/>
          </p:cNvPicPr>
          <p:nvPr>
            <p:ph idx="1"/>
          </p:nvPr>
        </p:nvPicPr>
        <p:blipFill>
          <a:blip r:embed="rId2"/>
          <a:stretch>
            <a:fillRect/>
          </a:stretch>
        </p:blipFill>
        <p:spPr>
          <a:xfrm>
            <a:off x="1929881" y="1805912"/>
            <a:ext cx="5447815" cy="2313226"/>
          </a:xfrm>
          <a:prstGeom prst="rect">
            <a:avLst/>
          </a:prstGeom>
        </p:spPr>
      </p:pic>
    </p:spTree>
    <p:extLst>
      <p:ext uri="{BB962C8B-B14F-4D97-AF65-F5344CB8AC3E}">
        <p14:creationId xmlns:p14="http://schemas.microsoft.com/office/powerpoint/2010/main" val="72104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smtClean="0"/>
              <a:t>_______ </a:t>
            </a:r>
            <a:r>
              <a:rPr lang="en-US" dirty="0"/>
              <a:t>stimulus (NS)?</a:t>
            </a:r>
          </a:p>
        </p:txBody>
      </p:sp>
      <p:sp>
        <p:nvSpPr>
          <p:cNvPr id="4" name="Content Placeholder 3"/>
          <p:cNvSpPr>
            <a:spLocks noGrp="1"/>
          </p:cNvSpPr>
          <p:nvPr>
            <p:ph sz="quarter" idx="13"/>
          </p:nvPr>
        </p:nvSpPr>
        <p:spPr>
          <a:xfrm>
            <a:off x="603283" y="4573240"/>
            <a:ext cx="8101012" cy="1948599"/>
          </a:xfrm>
        </p:spPr>
        <p:txBody>
          <a:bodyPr/>
          <a:lstStyle/>
          <a:p>
            <a:r>
              <a:rPr lang="en-US" dirty="0"/>
              <a:t>The tone or bell when activated produces no response.</a:t>
            </a:r>
          </a:p>
          <a:p>
            <a:r>
              <a:rPr lang="en-US" dirty="0"/>
              <a:t>Pavlov called the bell/tuning fork/buzzer the </a:t>
            </a:r>
          </a:p>
          <a:p>
            <a:r>
              <a:rPr lang="en-US" b="1" i="1" dirty="0"/>
              <a:t>neutral stimulus (NS)</a:t>
            </a:r>
            <a:r>
              <a:rPr lang="en-US" i="1" dirty="0"/>
              <a:t>. </a:t>
            </a:r>
          </a:p>
        </p:txBody>
      </p:sp>
      <p:pic>
        <p:nvPicPr>
          <p:cNvPr id="5" name="Content Placeholder 4"/>
          <p:cNvPicPr>
            <a:picLocks noGrp="1" noChangeAspect="1"/>
          </p:cNvPicPr>
          <p:nvPr>
            <p:ph idx="1"/>
          </p:nvPr>
        </p:nvPicPr>
        <p:blipFill>
          <a:blip r:embed="rId2"/>
          <a:stretch>
            <a:fillRect/>
          </a:stretch>
        </p:blipFill>
        <p:spPr>
          <a:xfrm>
            <a:off x="1979112" y="1877184"/>
            <a:ext cx="5199491" cy="2185774"/>
          </a:xfrm>
          <a:prstGeom prst="rect">
            <a:avLst/>
          </a:prstGeom>
        </p:spPr>
      </p:pic>
    </p:spTree>
    <p:extLst>
      <p:ext uri="{BB962C8B-B14F-4D97-AF65-F5344CB8AC3E}">
        <p14:creationId xmlns:p14="http://schemas.microsoft.com/office/powerpoint/2010/main" val="378274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in a conditioning trial?</a:t>
            </a:r>
          </a:p>
        </p:txBody>
      </p:sp>
      <p:sp>
        <p:nvSpPr>
          <p:cNvPr id="4" name="Content Placeholder 3"/>
          <p:cNvSpPr>
            <a:spLocks noGrp="1"/>
          </p:cNvSpPr>
          <p:nvPr>
            <p:ph sz="quarter" idx="13"/>
          </p:nvPr>
        </p:nvSpPr>
        <p:spPr>
          <a:xfrm>
            <a:off x="603283" y="4573240"/>
            <a:ext cx="8101012" cy="1948599"/>
          </a:xfrm>
        </p:spPr>
        <p:txBody>
          <a:bodyPr/>
          <a:lstStyle/>
          <a:p>
            <a:r>
              <a:rPr lang="en-US" dirty="0"/>
              <a:t>Pavlov conducted multiple trials pairing the </a:t>
            </a:r>
            <a:r>
              <a:rPr lang="en-US" b="1" i="1" dirty="0"/>
              <a:t>neutral stimulus (NS)</a:t>
            </a:r>
            <a:r>
              <a:rPr lang="en-US" dirty="0"/>
              <a:t> of the tone with the US of the food.  </a:t>
            </a:r>
          </a:p>
          <a:p>
            <a:r>
              <a:rPr lang="en-US" dirty="0"/>
              <a:t>The </a:t>
            </a:r>
            <a:r>
              <a:rPr lang="en-US" b="1" i="1" dirty="0"/>
              <a:t>unconditioned stimulus (US) </a:t>
            </a:r>
            <a:r>
              <a:rPr lang="en-US" dirty="0"/>
              <a:t>of the food, though is what  continues to produce the </a:t>
            </a:r>
            <a:r>
              <a:rPr lang="en-US" b="1" i="1" dirty="0"/>
              <a:t>unconditioned response (UR) </a:t>
            </a:r>
            <a:r>
              <a:rPr lang="en-US" dirty="0"/>
              <a:t>of the drool/salivation.</a:t>
            </a:r>
          </a:p>
        </p:txBody>
      </p:sp>
      <p:pic>
        <p:nvPicPr>
          <p:cNvPr id="5" name="Content Placeholder 4"/>
          <p:cNvPicPr>
            <a:picLocks noGrp="1" noChangeAspect="1"/>
          </p:cNvPicPr>
          <p:nvPr>
            <p:ph idx="1"/>
          </p:nvPr>
        </p:nvPicPr>
        <p:blipFill>
          <a:blip r:embed="rId2"/>
          <a:stretch>
            <a:fillRect/>
          </a:stretch>
        </p:blipFill>
        <p:spPr>
          <a:xfrm>
            <a:off x="1771935" y="1872615"/>
            <a:ext cx="5613846" cy="2298168"/>
          </a:xfrm>
          <a:prstGeom prst="rect">
            <a:avLst/>
          </a:prstGeom>
        </p:spPr>
      </p:pic>
    </p:spTree>
    <p:extLst>
      <p:ext uri="{BB962C8B-B14F-4D97-AF65-F5344CB8AC3E}">
        <p14:creationId xmlns:p14="http://schemas.microsoft.com/office/powerpoint/2010/main" val="56132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a:t>
            </a:r>
            <a:r>
              <a:rPr lang="en-US" i="1" dirty="0" smtClean="0"/>
              <a:t>_______ </a:t>
            </a:r>
            <a:r>
              <a:rPr lang="en-US" i="1" dirty="0"/>
              <a:t>response (CR) </a:t>
            </a:r>
            <a:r>
              <a:rPr lang="en-US" dirty="0"/>
              <a:t>and </a:t>
            </a:r>
            <a:r>
              <a:rPr lang="en-US" i="1" dirty="0" smtClean="0"/>
              <a:t>___________ </a:t>
            </a:r>
            <a:r>
              <a:rPr lang="en-US" i="1" dirty="0"/>
              <a:t>stimulus (CS)?</a:t>
            </a:r>
          </a:p>
        </p:txBody>
      </p:sp>
      <p:sp>
        <p:nvSpPr>
          <p:cNvPr id="4" name="Content Placeholder 3"/>
          <p:cNvSpPr>
            <a:spLocks noGrp="1"/>
          </p:cNvSpPr>
          <p:nvPr>
            <p:ph sz="quarter" idx="13"/>
          </p:nvPr>
        </p:nvSpPr>
        <p:spPr>
          <a:xfrm>
            <a:off x="603283" y="4573240"/>
            <a:ext cx="8101012" cy="1948599"/>
          </a:xfrm>
        </p:spPr>
        <p:txBody>
          <a:bodyPr/>
          <a:lstStyle/>
          <a:p>
            <a:r>
              <a:rPr lang="en-US" dirty="0"/>
              <a:t>Salivation in response to a tone, however, is learned. It is </a:t>
            </a:r>
            <a:r>
              <a:rPr lang="en-US" i="1" dirty="0"/>
              <a:t>conditional </a:t>
            </a:r>
            <a:r>
              <a:rPr lang="en-US" dirty="0"/>
              <a:t>upon the dog’s associating the tone with the food. This response is the </a:t>
            </a:r>
            <a:r>
              <a:rPr lang="en-US" b="1" i="1" dirty="0"/>
              <a:t>conditioned response (CR).</a:t>
            </a:r>
          </a:p>
          <a:p>
            <a:r>
              <a:rPr lang="en-US" dirty="0"/>
              <a:t>The </a:t>
            </a:r>
            <a:r>
              <a:rPr lang="en-US" b="1" i="1" dirty="0"/>
              <a:t>neutral stimulus (NS) </a:t>
            </a:r>
            <a:r>
              <a:rPr lang="en-US" dirty="0"/>
              <a:t>that now triggers salivation is the </a:t>
            </a:r>
            <a:r>
              <a:rPr lang="en-US" b="1" i="1" dirty="0"/>
              <a:t>conditioned stimulus (CS)</a:t>
            </a:r>
            <a:r>
              <a:rPr lang="en-US" i="1" dirty="0"/>
              <a:t>.</a:t>
            </a:r>
          </a:p>
        </p:txBody>
      </p:sp>
      <p:pic>
        <p:nvPicPr>
          <p:cNvPr id="5" name="Content Placeholder 4"/>
          <p:cNvPicPr>
            <a:picLocks noGrp="1" noChangeAspect="1"/>
          </p:cNvPicPr>
          <p:nvPr>
            <p:ph idx="1"/>
          </p:nvPr>
        </p:nvPicPr>
        <p:blipFill>
          <a:blip r:embed="rId2"/>
          <a:stretch>
            <a:fillRect/>
          </a:stretch>
        </p:blipFill>
        <p:spPr>
          <a:xfrm>
            <a:off x="1982165" y="1947828"/>
            <a:ext cx="5342366" cy="2215964"/>
          </a:xfrm>
          <a:prstGeom prst="rect">
            <a:avLst/>
          </a:prstGeom>
        </p:spPr>
      </p:pic>
    </p:spTree>
    <p:extLst>
      <p:ext uri="{BB962C8B-B14F-4D97-AF65-F5344CB8AC3E}">
        <p14:creationId xmlns:p14="http://schemas.microsoft.com/office/powerpoint/2010/main" val="2232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_____________</a:t>
            </a:r>
            <a:r>
              <a:rPr lang="en-US" dirty="0" smtClean="0"/>
              <a:t>?</a:t>
            </a:r>
            <a:endParaRPr lang="en-US" dirty="0"/>
          </a:p>
        </p:txBody>
      </p:sp>
      <p:sp>
        <p:nvSpPr>
          <p:cNvPr id="3" name="Content Placeholder 2"/>
          <p:cNvSpPr>
            <a:spLocks noGrp="1"/>
          </p:cNvSpPr>
          <p:nvPr>
            <p:ph idx="1"/>
          </p:nvPr>
        </p:nvSpPr>
        <p:spPr/>
        <p:txBody>
          <a:bodyPr/>
          <a:lstStyle/>
          <a:p>
            <a:r>
              <a:rPr lang="en-US" dirty="0"/>
              <a:t>…in </a:t>
            </a:r>
            <a:r>
              <a:rPr lang="en-US" b="1" i="1" dirty="0"/>
              <a:t>classical conditioning</a:t>
            </a:r>
            <a:r>
              <a:rPr lang="en-US" dirty="0"/>
              <a:t>, the initial stage,</a:t>
            </a:r>
          </a:p>
          <a:p>
            <a:r>
              <a:rPr lang="en-US" dirty="0"/>
              <a:t>when one links a neutral stimulus</a:t>
            </a:r>
          </a:p>
          <a:p>
            <a:r>
              <a:rPr lang="en-US" dirty="0"/>
              <a:t>and an unconditioned stimulus</a:t>
            </a:r>
          </a:p>
          <a:p>
            <a:r>
              <a:rPr lang="en-US" dirty="0"/>
              <a:t>so that the neutral stimulus</a:t>
            </a:r>
          </a:p>
          <a:p>
            <a:r>
              <a:rPr lang="en-US" dirty="0"/>
              <a:t>begins triggering the conditioned involuntary response</a:t>
            </a:r>
          </a:p>
          <a:p>
            <a:r>
              <a:rPr lang="en-US" dirty="0"/>
              <a:t> </a:t>
            </a:r>
          </a:p>
          <a:p>
            <a:r>
              <a:rPr lang="en-US" dirty="0"/>
              <a:t>…in </a:t>
            </a:r>
            <a:r>
              <a:rPr lang="en-US" b="1" i="1" dirty="0"/>
              <a:t>operant conditioning</a:t>
            </a:r>
            <a:r>
              <a:rPr lang="en-US" dirty="0"/>
              <a:t>, the strengthening of a reinforced response or the decreasing of a punished response</a:t>
            </a:r>
          </a:p>
        </p:txBody>
      </p:sp>
      <p:pic>
        <p:nvPicPr>
          <p:cNvPr id="4" name="Picture 3" descr="decorative"/>
          <p:cNvPicPr>
            <a:picLocks noChangeAspect="1"/>
          </p:cNvPicPr>
          <p:nvPr/>
        </p:nvPicPr>
        <p:blipFill>
          <a:blip r:embed="rId2"/>
          <a:stretch>
            <a:fillRect/>
          </a:stretch>
        </p:blipFill>
        <p:spPr>
          <a:xfrm>
            <a:off x="692775" y="419718"/>
            <a:ext cx="688908" cy="688908"/>
          </a:xfrm>
          <a:prstGeom prst="rect">
            <a:avLst/>
          </a:prstGeom>
        </p:spPr>
      </p:pic>
    </p:spTree>
    <p:extLst>
      <p:ext uri="{BB962C8B-B14F-4D97-AF65-F5344CB8AC3E}">
        <p14:creationId xmlns:p14="http://schemas.microsoft.com/office/powerpoint/2010/main" val="4277648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is ___________-order </a:t>
            </a:r>
            <a:r>
              <a:rPr lang="en-US" dirty="0"/>
              <a:t>conditioning?</a:t>
            </a:r>
          </a:p>
        </p:txBody>
      </p:sp>
      <p:sp>
        <p:nvSpPr>
          <p:cNvPr id="3" name="Content Placeholder 2"/>
          <p:cNvSpPr>
            <a:spLocks noGrp="1"/>
          </p:cNvSpPr>
          <p:nvPr>
            <p:ph idx="1"/>
          </p:nvPr>
        </p:nvSpPr>
        <p:spPr/>
        <p:txBody>
          <a:bodyPr/>
          <a:lstStyle/>
          <a:p>
            <a:r>
              <a:rPr lang="en-US" dirty="0"/>
              <a:t>a procedure in classical conditioning in which the conditioned stimulus in one conditioning experience is paired with a new neutral stimulus, creating a second (often weaker) conditioned stimulus </a:t>
            </a:r>
          </a:p>
          <a:p>
            <a:endParaRPr lang="en-US" dirty="0"/>
          </a:p>
          <a:p>
            <a:r>
              <a:rPr lang="en-US" i="1" dirty="0"/>
              <a:t>For example, an animal that has learned that a tone</a:t>
            </a:r>
          </a:p>
          <a:p>
            <a:r>
              <a:rPr lang="en-US" i="1" dirty="0"/>
              <a:t>predicts food might then learn that a light predicts the tone and begin responding to the light alone. </a:t>
            </a:r>
          </a:p>
          <a:p>
            <a:endParaRPr lang="en-US" dirty="0"/>
          </a:p>
          <a:p>
            <a:r>
              <a:rPr lang="en-US" dirty="0"/>
              <a:t>(Also called </a:t>
            </a:r>
            <a:r>
              <a:rPr lang="en-US" i="1" dirty="0"/>
              <a:t>second-order conditioning.</a:t>
            </a:r>
            <a:r>
              <a:rPr lang="en-US" dirty="0"/>
              <a:t>)</a:t>
            </a:r>
          </a:p>
        </p:txBody>
      </p:sp>
    </p:spTree>
    <p:extLst>
      <p:ext uri="{BB962C8B-B14F-4D97-AF65-F5344CB8AC3E}">
        <p14:creationId xmlns:p14="http://schemas.microsoft.com/office/powerpoint/2010/main" val="23918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a:t>
            </a:r>
            <a:endParaRPr lang="en-US" dirty="0"/>
          </a:p>
        </p:txBody>
      </p:sp>
      <p:sp>
        <p:nvSpPr>
          <p:cNvPr id="3" name="Content Placeholder 2"/>
          <p:cNvSpPr>
            <a:spLocks noGrp="1"/>
          </p:cNvSpPr>
          <p:nvPr>
            <p:ph idx="1"/>
          </p:nvPr>
        </p:nvSpPr>
        <p:spPr/>
        <p:txBody>
          <a:bodyPr/>
          <a:lstStyle/>
          <a:p>
            <a:r>
              <a:rPr lang="en-US" dirty="0"/>
              <a:t>the process of acquiring through experience new and relatively enduring information or behaviors</a:t>
            </a:r>
          </a:p>
          <a:p>
            <a:endParaRPr lang="en-US" dirty="0"/>
          </a:p>
          <a:p>
            <a:endParaRPr lang="en-US" dirty="0"/>
          </a:p>
          <a:p>
            <a:r>
              <a:rPr lang="en-US" dirty="0"/>
              <a:t>The emphasis here is on </a:t>
            </a:r>
            <a:r>
              <a:rPr lang="en-US" i="1" dirty="0"/>
              <a:t>enduring</a:t>
            </a:r>
            <a:r>
              <a:rPr lang="en-US" dirty="0"/>
              <a:t>…learning is very different from cramming.  </a:t>
            </a:r>
          </a:p>
          <a:p>
            <a:endParaRPr lang="en-US" dirty="0"/>
          </a:p>
          <a:p>
            <a:r>
              <a:rPr lang="en-US" dirty="0"/>
              <a:t>To truly learn, is to </a:t>
            </a:r>
            <a:r>
              <a:rPr lang="en-US" i="1" dirty="0"/>
              <a:t>own</a:t>
            </a:r>
            <a:r>
              <a:rPr lang="en-US" dirty="0"/>
              <a:t> the knowledge, skill or idea.</a:t>
            </a:r>
          </a:p>
        </p:txBody>
      </p:sp>
      <p:pic>
        <p:nvPicPr>
          <p:cNvPr id="4" name="Picture 3" descr="decorative"/>
          <p:cNvPicPr>
            <a:picLocks noChangeAspect="1"/>
          </p:cNvPicPr>
          <p:nvPr/>
        </p:nvPicPr>
        <p:blipFill>
          <a:blip r:embed="rId2"/>
          <a:stretch>
            <a:fillRect/>
          </a:stretch>
        </p:blipFill>
        <p:spPr>
          <a:xfrm>
            <a:off x="656643" y="397327"/>
            <a:ext cx="688908" cy="688908"/>
          </a:xfrm>
          <a:prstGeom prst="rect">
            <a:avLst/>
          </a:prstGeom>
        </p:spPr>
      </p:pic>
    </p:spTree>
    <p:extLst>
      <p:ext uri="{BB962C8B-B14F-4D97-AF65-F5344CB8AC3E}">
        <p14:creationId xmlns:p14="http://schemas.microsoft.com/office/powerpoint/2010/main" val="372914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218431" cy="1600200"/>
          </a:xfrm>
        </p:spPr>
        <p:txBody>
          <a:bodyPr/>
          <a:lstStyle/>
          <a:p>
            <a:r>
              <a:rPr lang="en-US" dirty="0"/>
              <a:t>How does </a:t>
            </a:r>
            <a:r>
              <a:rPr lang="en-US" dirty="0" smtClean="0"/>
              <a:t>__________ </a:t>
            </a:r>
            <a:r>
              <a:rPr lang="en-US" dirty="0"/>
              <a:t>occur?</a:t>
            </a:r>
          </a:p>
        </p:txBody>
      </p:sp>
      <p:sp>
        <p:nvSpPr>
          <p:cNvPr id="4" name="Text Placeholder 3"/>
          <p:cNvSpPr>
            <a:spLocks noGrp="1"/>
          </p:cNvSpPr>
          <p:nvPr>
            <p:ph type="body" sz="half" idx="2"/>
          </p:nvPr>
        </p:nvSpPr>
        <p:spPr>
          <a:xfrm>
            <a:off x="630238" y="2234630"/>
            <a:ext cx="3218431" cy="4275351"/>
          </a:xfrm>
        </p:spPr>
        <p:txBody>
          <a:bodyPr/>
          <a:lstStyle/>
          <a:p>
            <a:r>
              <a:rPr lang="en-US" dirty="0"/>
              <a:t>when</a:t>
            </a:r>
          </a:p>
          <a:p>
            <a:r>
              <a:rPr lang="en-US" dirty="0"/>
              <a:t>an unconditioned stimulus (US)</a:t>
            </a:r>
          </a:p>
          <a:p>
            <a:r>
              <a:rPr lang="en-US" dirty="0"/>
              <a:t>does not follow a conditioned</a:t>
            </a:r>
          </a:p>
          <a:p>
            <a:r>
              <a:rPr lang="en-US" dirty="0"/>
              <a:t>stimulus (CS)</a:t>
            </a:r>
          </a:p>
          <a:p>
            <a:endParaRPr lang="en-US" dirty="0"/>
          </a:p>
          <a:p>
            <a:r>
              <a:rPr lang="en-US" i="1" dirty="0"/>
              <a:t>So, in this case, when food no longer follows the bell.</a:t>
            </a:r>
          </a:p>
        </p:txBody>
      </p:sp>
      <p:pic>
        <p:nvPicPr>
          <p:cNvPr id="7" name="Content Placeholder 6"/>
          <p:cNvPicPr>
            <a:picLocks noGrp="1" noChangeAspect="1"/>
          </p:cNvPicPr>
          <p:nvPr>
            <p:ph idx="1"/>
          </p:nvPr>
        </p:nvPicPr>
        <p:blipFill>
          <a:blip r:embed="rId2"/>
          <a:stretch>
            <a:fillRect/>
          </a:stretch>
        </p:blipFill>
        <p:spPr>
          <a:xfrm>
            <a:off x="4096119" y="2425700"/>
            <a:ext cx="4610900" cy="3357059"/>
          </a:xfrm>
          <a:prstGeom prst="rect">
            <a:avLst/>
          </a:prstGeom>
        </p:spPr>
      </p:pic>
    </p:spTree>
    <p:extLst>
      <p:ext uri="{BB962C8B-B14F-4D97-AF65-F5344CB8AC3E}">
        <p14:creationId xmlns:p14="http://schemas.microsoft.com/office/powerpoint/2010/main" val="1442471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____________ </a:t>
            </a:r>
            <a:r>
              <a:rPr lang="en-US" dirty="0"/>
              <a:t>recovery?</a:t>
            </a:r>
          </a:p>
        </p:txBody>
      </p:sp>
      <p:sp>
        <p:nvSpPr>
          <p:cNvPr id="4" name="Content Placeholder 3"/>
          <p:cNvSpPr>
            <a:spLocks noGrp="1"/>
          </p:cNvSpPr>
          <p:nvPr>
            <p:ph sz="quarter" idx="13"/>
          </p:nvPr>
        </p:nvSpPr>
        <p:spPr/>
        <p:txBody>
          <a:bodyPr/>
          <a:lstStyle/>
          <a:p>
            <a:r>
              <a:rPr lang="en-US" dirty="0"/>
              <a:t>the reappearance, after a pause, of an</a:t>
            </a:r>
          </a:p>
          <a:p>
            <a:r>
              <a:rPr lang="en-US" dirty="0"/>
              <a:t>extinguished conditioned response</a:t>
            </a:r>
          </a:p>
        </p:txBody>
      </p:sp>
      <p:pic>
        <p:nvPicPr>
          <p:cNvPr id="5" name="Content Placeholder 4"/>
          <p:cNvPicPr>
            <a:picLocks noGrp="1" noChangeAspect="1"/>
          </p:cNvPicPr>
          <p:nvPr>
            <p:ph idx="1"/>
          </p:nvPr>
        </p:nvPicPr>
        <p:blipFill>
          <a:blip r:embed="rId2"/>
          <a:stretch>
            <a:fillRect/>
          </a:stretch>
        </p:blipFill>
        <p:spPr>
          <a:xfrm>
            <a:off x="1910095" y="1995641"/>
            <a:ext cx="5323809" cy="2457143"/>
          </a:xfrm>
          <a:prstGeom prst="rect">
            <a:avLst/>
          </a:prstGeom>
        </p:spPr>
      </p:pic>
      <p:pic>
        <p:nvPicPr>
          <p:cNvPr id="6" name="Picture 5" descr="decorative"/>
          <p:cNvPicPr>
            <a:picLocks noChangeAspect="1"/>
          </p:cNvPicPr>
          <p:nvPr/>
        </p:nvPicPr>
        <p:blipFill>
          <a:blip r:embed="rId3"/>
          <a:stretch>
            <a:fillRect/>
          </a:stretch>
        </p:blipFill>
        <p:spPr>
          <a:xfrm>
            <a:off x="615699" y="370031"/>
            <a:ext cx="688908" cy="688908"/>
          </a:xfrm>
          <a:prstGeom prst="rect">
            <a:avLst/>
          </a:prstGeom>
        </p:spPr>
      </p:pic>
    </p:spTree>
    <p:extLst>
      <p:ext uri="{BB962C8B-B14F-4D97-AF65-F5344CB8AC3E}">
        <p14:creationId xmlns:p14="http://schemas.microsoft.com/office/powerpoint/2010/main" val="45741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a:t>
            </a:r>
            <a:r>
              <a:rPr lang="en-US" dirty="0" smtClean="0"/>
              <a:t>?</a:t>
            </a:r>
            <a:endParaRPr lang="en-US" dirty="0"/>
          </a:p>
        </p:txBody>
      </p:sp>
      <p:sp>
        <p:nvSpPr>
          <p:cNvPr id="3" name="Content Placeholder 2"/>
          <p:cNvSpPr>
            <a:spLocks noGrp="1"/>
          </p:cNvSpPr>
          <p:nvPr>
            <p:ph idx="1"/>
          </p:nvPr>
        </p:nvSpPr>
        <p:spPr>
          <a:xfrm>
            <a:off x="628650" y="1825625"/>
            <a:ext cx="8101584" cy="4827102"/>
          </a:xfrm>
        </p:spPr>
        <p:txBody>
          <a:bodyPr/>
          <a:lstStyle/>
          <a:p>
            <a:r>
              <a:rPr lang="en-US" dirty="0"/>
              <a:t>the tendency, once a response has been conditioned,</a:t>
            </a:r>
          </a:p>
          <a:p>
            <a:r>
              <a:rPr lang="en-US" dirty="0"/>
              <a:t>for stimuli similar to the conditioned stimulus to elicit similar responses</a:t>
            </a:r>
          </a:p>
          <a:p>
            <a:endParaRPr lang="en-US" dirty="0"/>
          </a:p>
          <a:p>
            <a:r>
              <a:rPr lang="en-US" i="1" dirty="0"/>
              <a:t>So… if Pavlov’s dog learned to salivate to a tone, and the researcher then rang a bell, or played a note </a:t>
            </a:r>
          </a:p>
          <a:p>
            <a:r>
              <a:rPr lang="en-US" i="1" dirty="0"/>
              <a:t>on a flute, it may be that the dog drools to </a:t>
            </a:r>
          </a:p>
          <a:p>
            <a:r>
              <a:rPr lang="en-US" i="1" dirty="0"/>
              <a:t>those stimuli as well.  </a:t>
            </a:r>
          </a:p>
          <a:p>
            <a:endParaRPr lang="en-US" i="1" dirty="0"/>
          </a:p>
          <a:p>
            <a:r>
              <a:rPr lang="en-US" i="1" dirty="0"/>
              <a:t>We would say the dog had generalized </a:t>
            </a:r>
          </a:p>
          <a:p>
            <a:r>
              <a:rPr lang="en-US" i="1" dirty="0"/>
              <a:t>his response to the stimulus.</a:t>
            </a:r>
          </a:p>
        </p:txBody>
      </p:sp>
      <p:pic>
        <p:nvPicPr>
          <p:cNvPr id="4" name="Picture 3" descr="decorative"/>
          <p:cNvPicPr>
            <a:picLocks noChangeAspect="1"/>
          </p:cNvPicPr>
          <p:nvPr/>
        </p:nvPicPr>
        <p:blipFill>
          <a:blip r:embed="rId2"/>
          <a:stretch>
            <a:fillRect/>
          </a:stretch>
        </p:blipFill>
        <p:spPr>
          <a:xfrm>
            <a:off x="710538" y="464176"/>
            <a:ext cx="688908" cy="688908"/>
          </a:xfrm>
          <a:prstGeom prst="rect">
            <a:avLst/>
          </a:prstGeom>
        </p:spPr>
      </p:pic>
    </p:spTree>
    <p:extLst>
      <p:ext uri="{BB962C8B-B14F-4D97-AF65-F5344CB8AC3E}">
        <p14:creationId xmlns:p14="http://schemas.microsoft.com/office/powerpoint/2010/main" val="1491608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____________</a:t>
            </a:r>
            <a:r>
              <a:rPr lang="en-US" dirty="0" smtClean="0"/>
              <a:t>?</a:t>
            </a:r>
            <a:endParaRPr lang="en-US" dirty="0"/>
          </a:p>
        </p:txBody>
      </p:sp>
      <p:sp>
        <p:nvSpPr>
          <p:cNvPr id="3" name="Content Placeholder 2"/>
          <p:cNvSpPr>
            <a:spLocks noGrp="1"/>
          </p:cNvSpPr>
          <p:nvPr>
            <p:ph idx="1"/>
          </p:nvPr>
        </p:nvSpPr>
        <p:spPr/>
        <p:txBody>
          <a:bodyPr/>
          <a:lstStyle/>
          <a:p>
            <a:r>
              <a:rPr lang="en-US" dirty="0"/>
              <a:t>the learned ability to distinguish between a conditioned stimulus and similar stimuli that</a:t>
            </a:r>
          </a:p>
          <a:p>
            <a:r>
              <a:rPr lang="en-US" dirty="0"/>
              <a:t>do not signal an unconditioned stimulus</a:t>
            </a:r>
          </a:p>
          <a:p>
            <a:endParaRPr lang="en-US" dirty="0"/>
          </a:p>
          <a:p>
            <a:r>
              <a:rPr lang="en-US" i="1" dirty="0"/>
              <a:t>So if Pavlov only presented the food (US) after the bell (CS) but not the tone, tuning fork, or buzzer, the dog would learn to discriminate between the sounds and only drool (CR) to the bell.</a:t>
            </a:r>
          </a:p>
        </p:txBody>
      </p:sp>
      <p:pic>
        <p:nvPicPr>
          <p:cNvPr id="4" name="Picture 3" descr="decorative"/>
          <p:cNvPicPr>
            <a:picLocks noChangeAspect="1"/>
          </p:cNvPicPr>
          <p:nvPr/>
        </p:nvPicPr>
        <p:blipFill>
          <a:blip r:embed="rId2"/>
          <a:stretch>
            <a:fillRect/>
          </a:stretch>
        </p:blipFill>
        <p:spPr>
          <a:xfrm>
            <a:off x="683939" y="424623"/>
            <a:ext cx="688908" cy="688908"/>
          </a:xfrm>
          <a:prstGeom prst="rect">
            <a:avLst/>
          </a:prstGeom>
        </p:spPr>
      </p:pic>
    </p:spTree>
    <p:extLst>
      <p:ext uri="{BB962C8B-B14F-4D97-AF65-F5344CB8AC3E}">
        <p14:creationId xmlns:p14="http://schemas.microsoft.com/office/powerpoint/2010/main" val="4174709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818932" cy="1600200"/>
          </a:xfrm>
        </p:spPr>
        <p:txBody>
          <a:bodyPr/>
          <a:lstStyle/>
          <a:p>
            <a:r>
              <a:rPr lang="en-US" dirty="0"/>
              <a:t>What did </a:t>
            </a:r>
            <a:r>
              <a:rPr lang="en-US" dirty="0" smtClean="0"/>
              <a:t>______ </a:t>
            </a:r>
            <a:r>
              <a:rPr lang="en-US" dirty="0"/>
              <a:t>and Rayner do?</a:t>
            </a:r>
          </a:p>
        </p:txBody>
      </p:sp>
      <p:sp>
        <p:nvSpPr>
          <p:cNvPr id="4" name="Text Placeholder 3"/>
          <p:cNvSpPr>
            <a:spLocks noGrp="1"/>
          </p:cNvSpPr>
          <p:nvPr>
            <p:ph type="body" sz="half" idx="2"/>
          </p:nvPr>
        </p:nvSpPr>
        <p:spPr>
          <a:xfrm>
            <a:off x="630238" y="2425700"/>
            <a:ext cx="3818932" cy="4207112"/>
          </a:xfrm>
        </p:spPr>
        <p:txBody>
          <a:bodyPr/>
          <a:lstStyle/>
          <a:p>
            <a:r>
              <a:rPr lang="en-US" dirty="0" smtClean="0"/>
              <a:t>_____ __ ______and </a:t>
            </a:r>
            <a:r>
              <a:rPr lang="en-US" dirty="0"/>
              <a:t>his graduate assistant Rosalie Rayner conditioned “Little Albert” to fear a white rat after repeatedly experiencing a loud noise as the rat</a:t>
            </a:r>
          </a:p>
          <a:p>
            <a:r>
              <a:rPr lang="en-US" dirty="0"/>
              <a:t>was presented.</a:t>
            </a:r>
          </a:p>
        </p:txBody>
      </p:sp>
      <p:pic>
        <p:nvPicPr>
          <p:cNvPr id="5" name="Content Placeholder 4"/>
          <p:cNvPicPr>
            <a:picLocks noGrp="1" noChangeAspect="1"/>
          </p:cNvPicPr>
          <p:nvPr>
            <p:ph idx="1"/>
          </p:nvPr>
        </p:nvPicPr>
        <p:blipFill>
          <a:blip r:embed="rId2"/>
          <a:stretch>
            <a:fillRect/>
          </a:stretch>
        </p:blipFill>
        <p:spPr>
          <a:xfrm>
            <a:off x="4685374" y="2785523"/>
            <a:ext cx="4196655" cy="2932889"/>
          </a:xfrm>
          <a:prstGeom prst="rect">
            <a:avLst/>
          </a:prstGeom>
        </p:spPr>
      </p:pic>
      <p:pic>
        <p:nvPicPr>
          <p:cNvPr id="6" name="Picture 5" descr="Archives of the History of American Psychology, The Center for the History of Psychology, The University of Akron"/>
          <p:cNvPicPr>
            <a:picLocks noChangeAspect="1"/>
          </p:cNvPicPr>
          <p:nvPr/>
        </p:nvPicPr>
        <p:blipFill>
          <a:blip r:embed="rId3"/>
          <a:stretch>
            <a:fillRect/>
          </a:stretch>
        </p:blipFill>
        <p:spPr>
          <a:xfrm>
            <a:off x="8665827" y="3852672"/>
            <a:ext cx="216202" cy="1865740"/>
          </a:xfrm>
          <a:prstGeom prst="rect">
            <a:avLst/>
          </a:prstGeom>
        </p:spPr>
      </p:pic>
    </p:spTree>
    <p:extLst>
      <p:ext uri="{BB962C8B-B14F-4D97-AF65-F5344CB8AC3E}">
        <p14:creationId xmlns:p14="http://schemas.microsoft.com/office/powerpoint/2010/main" val="2509316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 </a:t>
            </a:r>
            <a:r>
              <a:rPr lang="en-US" i="1" dirty="0"/>
              <a:t>conditioning</a:t>
            </a:r>
            <a:r>
              <a:rPr lang="en-US" dirty="0"/>
              <a:t>?</a:t>
            </a:r>
          </a:p>
        </p:txBody>
      </p:sp>
      <p:sp>
        <p:nvSpPr>
          <p:cNvPr id="3" name="Content Placeholder 2"/>
          <p:cNvSpPr>
            <a:spLocks noGrp="1"/>
          </p:cNvSpPr>
          <p:nvPr>
            <p:ph idx="1"/>
          </p:nvPr>
        </p:nvSpPr>
        <p:spPr/>
        <p:txBody>
          <a:bodyPr/>
          <a:lstStyle/>
          <a:p>
            <a:r>
              <a:rPr lang="en-US" dirty="0"/>
              <a:t>a type of learning in which a behavior becomes more likely to recur if followed by a </a:t>
            </a:r>
            <a:r>
              <a:rPr lang="en-US" dirty="0" err="1"/>
              <a:t>reinforcer</a:t>
            </a:r>
            <a:r>
              <a:rPr lang="en-US" dirty="0"/>
              <a:t> or less likely</a:t>
            </a:r>
          </a:p>
          <a:p>
            <a:r>
              <a:rPr lang="en-US" dirty="0"/>
              <a:t>to recur if followed by a punisher</a:t>
            </a:r>
          </a:p>
        </p:txBody>
      </p:sp>
      <p:pic>
        <p:nvPicPr>
          <p:cNvPr id="4" name="Picture 3" descr="decorative"/>
          <p:cNvPicPr>
            <a:picLocks noChangeAspect="1"/>
          </p:cNvPicPr>
          <p:nvPr/>
        </p:nvPicPr>
        <p:blipFill>
          <a:blip r:embed="rId2"/>
          <a:stretch>
            <a:fillRect/>
          </a:stretch>
        </p:blipFill>
        <p:spPr>
          <a:xfrm>
            <a:off x="683242" y="406070"/>
            <a:ext cx="688908" cy="695004"/>
          </a:xfrm>
          <a:prstGeom prst="rect">
            <a:avLst/>
          </a:prstGeom>
        </p:spPr>
      </p:pic>
    </p:spTree>
    <p:extLst>
      <p:ext uri="{BB962C8B-B14F-4D97-AF65-F5344CB8AC3E}">
        <p14:creationId xmlns:p14="http://schemas.microsoft.com/office/powerpoint/2010/main" val="32301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a:t>
            </a:r>
            <a:r>
              <a:rPr lang="en-US" dirty="0" smtClean="0"/>
              <a:t>___.___. ________?</a:t>
            </a:r>
            <a:endParaRPr lang="en-US" dirty="0"/>
          </a:p>
        </p:txBody>
      </p:sp>
      <p:sp>
        <p:nvSpPr>
          <p:cNvPr id="4" name="Text Placeholder 3"/>
          <p:cNvSpPr>
            <a:spLocks noGrp="1"/>
          </p:cNvSpPr>
          <p:nvPr>
            <p:ph type="body" sz="quarter" idx="14"/>
          </p:nvPr>
        </p:nvSpPr>
        <p:spPr/>
        <p:txBody>
          <a:bodyPr/>
          <a:lstStyle/>
          <a:p>
            <a:r>
              <a:rPr lang="en-US" dirty="0"/>
              <a:t>Skinner was behaviorism’s most influential and controversial figure. His work elaborated</a:t>
            </a:r>
          </a:p>
          <a:p>
            <a:r>
              <a:rPr lang="en-US" dirty="0"/>
              <a:t>on what psychologist Edward L. Thorndike called the </a:t>
            </a:r>
          </a:p>
          <a:p>
            <a:r>
              <a:rPr lang="en-US" b="1" i="1" dirty="0" smtClean="0"/>
              <a:t>_____ </a:t>
            </a:r>
            <a:r>
              <a:rPr lang="en-US" b="1" i="1" dirty="0"/>
              <a:t>of </a:t>
            </a:r>
            <a:r>
              <a:rPr lang="en-US" b="1" i="1" dirty="0" smtClean="0"/>
              <a:t>______.</a:t>
            </a:r>
            <a:endParaRPr lang="en-US" i="1" dirty="0"/>
          </a:p>
        </p:txBody>
      </p:sp>
      <p:sp>
        <p:nvSpPr>
          <p:cNvPr id="5" name="Text Placeholder 4"/>
          <p:cNvSpPr>
            <a:spLocks noGrp="1"/>
          </p:cNvSpPr>
          <p:nvPr>
            <p:ph type="body" sz="quarter" idx="15"/>
          </p:nvPr>
        </p:nvSpPr>
        <p:spPr>
          <a:xfrm>
            <a:off x="736352" y="5805107"/>
            <a:ext cx="3117850" cy="936886"/>
          </a:xfrm>
        </p:spPr>
        <p:txBody>
          <a:bodyPr>
            <a:normAutofit/>
          </a:bodyPr>
          <a:lstStyle/>
          <a:p>
            <a:pPr marL="0" indent="0">
              <a:buNone/>
            </a:pPr>
            <a:r>
              <a:rPr lang="en-US" sz="2400" dirty="0"/>
              <a:t>B.F. Skinner</a:t>
            </a:r>
          </a:p>
          <a:p>
            <a:pPr marL="0" indent="0">
              <a:buNone/>
            </a:pPr>
            <a:r>
              <a:rPr lang="en-US" sz="2400" dirty="0"/>
              <a:t>(1904-1990)</a:t>
            </a:r>
          </a:p>
        </p:txBody>
      </p:sp>
      <p:pic>
        <p:nvPicPr>
          <p:cNvPr id="6" name="Picture 5"/>
          <p:cNvPicPr>
            <a:picLocks noChangeAspect="1"/>
          </p:cNvPicPr>
          <p:nvPr/>
        </p:nvPicPr>
        <p:blipFill>
          <a:blip r:embed="rId2"/>
          <a:stretch>
            <a:fillRect/>
          </a:stretch>
        </p:blipFill>
        <p:spPr>
          <a:xfrm>
            <a:off x="762000" y="1852155"/>
            <a:ext cx="3066554" cy="3682303"/>
          </a:xfrm>
          <a:prstGeom prst="rect">
            <a:avLst/>
          </a:prstGeom>
          <a:ln w="76200">
            <a:solidFill>
              <a:schemeClr val="accent4"/>
            </a:solidFill>
          </a:ln>
        </p:spPr>
      </p:pic>
      <p:pic>
        <p:nvPicPr>
          <p:cNvPr id="7" name="Picture 6" descr="decorative"/>
          <p:cNvPicPr>
            <a:picLocks noChangeAspect="1"/>
          </p:cNvPicPr>
          <p:nvPr/>
        </p:nvPicPr>
        <p:blipFill>
          <a:blip r:embed="rId3"/>
          <a:stretch>
            <a:fillRect/>
          </a:stretch>
        </p:blipFill>
        <p:spPr>
          <a:xfrm>
            <a:off x="681760" y="406070"/>
            <a:ext cx="688908" cy="695004"/>
          </a:xfrm>
          <a:prstGeom prst="rect">
            <a:avLst/>
          </a:prstGeom>
        </p:spPr>
      </p:pic>
    </p:spTree>
    <p:extLst>
      <p:ext uri="{BB962C8B-B14F-4D97-AF65-F5344CB8AC3E}">
        <p14:creationId xmlns:p14="http://schemas.microsoft.com/office/powerpoint/2010/main" val="4015497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13657"/>
            <a:ext cx="3391256" cy="1600200"/>
          </a:xfrm>
        </p:spPr>
        <p:txBody>
          <a:bodyPr/>
          <a:lstStyle/>
          <a:p>
            <a:r>
              <a:rPr lang="en-US" dirty="0"/>
              <a:t>What is the </a:t>
            </a:r>
            <a:br>
              <a:rPr lang="en-US" dirty="0"/>
            </a:br>
            <a:r>
              <a:rPr lang="en-US" b="1" i="1" dirty="0" smtClean="0"/>
              <a:t>____ __ ______?</a:t>
            </a:r>
            <a:endParaRPr lang="en-US" b="1" i="1" dirty="0"/>
          </a:p>
        </p:txBody>
      </p:sp>
      <p:sp>
        <p:nvSpPr>
          <p:cNvPr id="4" name="Text Placeholder 3"/>
          <p:cNvSpPr>
            <a:spLocks noGrp="1"/>
          </p:cNvSpPr>
          <p:nvPr>
            <p:ph type="body" sz="half" idx="2"/>
          </p:nvPr>
        </p:nvSpPr>
        <p:spPr>
          <a:xfrm>
            <a:off x="630238" y="2425699"/>
            <a:ext cx="3391256" cy="4175105"/>
          </a:xfrm>
        </p:spPr>
        <p:txBody>
          <a:bodyPr/>
          <a:lstStyle/>
          <a:p>
            <a:r>
              <a:rPr lang="en-US" dirty="0"/>
              <a:t>Thorndike’s principle that behaviors followed by favorable consequences</a:t>
            </a:r>
          </a:p>
          <a:p>
            <a:r>
              <a:rPr lang="en-US" dirty="0"/>
              <a:t>become more likely, and that behaviors followed by unfavorable</a:t>
            </a:r>
          </a:p>
          <a:p>
            <a:r>
              <a:rPr lang="en-US" dirty="0"/>
              <a:t>consequences become less likely.</a:t>
            </a:r>
            <a:endParaRPr lang="en-US" b="1" dirty="0"/>
          </a:p>
        </p:txBody>
      </p:sp>
      <p:sp>
        <p:nvSpPr>
          <p:cNvPr id="3" name="TextBox 2"/>
          <p:cNvSpPr txBox="1"/>
          <p:nvPr/>
        </p:nvSpPr>
        <p:spPr>
          <a:xfrm>
            <a:off x="4257361" y="5031144"/>
            <a:ext cx="4758613" cy="1569660"/>
          </a:xfrm>
          <a:prstGeom prst="rect">
            <a:avLst/>
          </a:prstGeom>
          <a:solidFill>
            <a:srgbClr val="E7D9B1"/>
          </a:solidFill>
          <a:ln w="76200">
            <a:solidFill>
              <a:schemeClr val="accent4"/>
            </a:solidFill>
          </a:ln>
        </p:spPr>
        <p:txBody>
          <a:bodyPr wrap="square" rtlCol="0" anchor="ctr">
            <a:spAutoFit/>
          </a:bodyPr>
          <a:lstStyle/>
          <a:p>
            <a:pPr algn="ctr"/>
            <a:r>
              <a:rPr lang="en-US" sz="2400" dirty="0">
                <a:latin typeface="Arial" panose="020B0604020202020204" pitchFamily="34" charset="0"/>
                <a:cs typeface="Arial" panose="020B0604020202020204" pitchFamily="34" charset="0"/>
              </a:rPr>
              <a:t>The cats’ performance tended to improve with successive trials, illustrating Thorndike’s </a:t>
            </a:r>
            <a:r>
              <a:rPr lang="en-US" sz="2400" b="1" i="1" dirty="0">
                <a:latin typeface="Arial" panose="020B0604020202020204" pitchFamily="34" charset="0"/>
                <a:cs typeface="Arial" panose="020B0604020202020204" pitchFamily="34" charset="0"/>
              </a:rPr>
              <a:t>law of effect.</a:t>
            </a:r>
            <a:endParaRPr lang="en-US" sz="2400" b="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4334609" y="2425699"/>
            <a:ext cx="4604118" cy="2428282"/>
          </a:xfrm>
          <a:prstGeom prst="rect">
            <a:avLst/>
          </a:prstGeom>
        </p:spPr>
      </p:pic>
    </p:spTree>
    <p:extLst>
      <p:ext uri="{BB962C8B-B14F-4D97-AF65-F5344CB8AC3E}">
        <p14:creationId xmlns:p14="http://schemas.microsoft.com/office/powerpoint/2010/main" val="685240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273022" cy="1600200"/>
          </a:xfrm>
        </p:spPr>
        <p:txBody>
          <a:bodyPr/>
          <a:lstStyle/>
          <a:p>
            <a:r>
              <a:rPr lang="en-US" dirty="0"/>
              <a:t>What did Skinner design?</a:t>
            </a:r>
          </a:p>
        </p:txBody>
      </p:sp>
      <p:sp>
        <p:nvSpPr>
          <p:cNvPr id="4" name="Text Placeholder 3"/>
          <p:cNvSpPr>
            <a:spLocks noGrp="1"/>
          </p:cNvSpPr>
          <p:nvPr>
            <p:ph type="body" sz="half" idx="2"/>
          </p:nvPr>
        </p:nvSpPr>
        <p:spPr>
          <a:xfrm>
            <a:off x="630238" y="2425700"/>
            <a:ext cx="3273022" cy="3443288"/>
          </a:xfrm>
        </p:spPr>
        <p:txBody>
          <a:bodyPr/>
          <a:lstStyle/>
          <a:p>
            <a:r>
              <a:rPr lang="en-US" dirty="0"/>
              <a:t>For his pioneering studies on operant conditioning, Skinner</a:t>
            </a:r>
          </a:p>
          <a:p>
            <a:r>
              <a:rPr lang="en-US" dirty="0"/>
              <a:t>designed an </a:t>
            </a:r>
            <a:r>
              <a:rPr lang="en-US" b="1" i="1" dirty="0" smtClean="0"/>
              <a:t>_________chamber</a:t>
            </a:r>
            <a:r>
              <a:rPr lang="en-US" i="1" dirty="0"/>
              <a:t>, </a:t>
            </a:r>
            <a:r>
              <a:rPr lang="en-US" dirty="0"/>
              <a:t>popularly known</a:t>
            </a:r>
          </a:p>
          <a:p>
            <a:r>
              <a:rPr lang="en-US" dirty="0"/>
              <a:t>as a </a:t>
            </a:r>
            <a:r>
              <a:rPr lang="en-US" i="1" dirty="0" smtClean="0"/>
              <a:t>_______ </a:t>
            </a:r>
            <a:r>
              <a:rPr lang="en-US" i="1" dirty="0"/>
              <a:t>box.</a:t>
            </a:r>
            <a:endParaRPr lang="en-US" dirty="0"/>
          </a:p>
        </p:txBody>
      </p:sp>
      <p:pic>
        <p:nvPicPr>
          <p:cNvPr id="5" name="Content Placeholder 4"/>
          <p:cNvPicPr>
            <a:picLocks noGrp="1" noChangeAspect="1"/>
          </p:cNvPicPr>
          <p:nvPr>
            <p:ph idx="1"/>
          </p:nvPr>
        </p:nvPicPr>
        <p:blipFill>
          <a:blip r:embed="rId2"/>
          <a:stretch>
            <a:fillRect/>
          </a:stretch>
        </p:blipFill>
        <p:spPr>
          <a:xfrm>
            <a:off x="4134602" y="2634508"/>
            <a:ext cx="4660433" cy="3234480"/>
          </a:xfrm>
          <a:prstGeom prst="rect">
            <a:avLst/>
          </a:prstGeom>
        </p:spPr>
      </p:pic>
    </p:spTree>
    <p:extLst>
      <p:ext uri="{BB962C8B-B14F-4D97-AF65-F5344CB8AC3E}">
        <p14:creationId xmlns:p14="http://schemas.microsoft.com/office/powerpoint/2010/main" val="990846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t>
            </a:r>
            <a:r>
              <a:rPr lang="en-US" i="1" dirty="0" smtClean="0"/>
              <a:t>_________ </a:t>
            </a:r>
            <a:r>
              <a:rPr lang="en-US" i="1" dirty="0"/>
              <a:t>chamber</a:t>
            </a:r>
            <a:r>
              <a:rPr lang="en-US" dirty="0"/>
              <a:t>?</a:t>
            </a:r>
          </a:p>
        </p:txBody>
      </p:sp>
      <p:sp>
        <p:nvSpPr>
          <p:cNvPr id="3" name="Content Placeholder 2"/>
          <p:cNvSpPr>
            <a:spLocks noGrp="1"/>
          </p:cNvSpPr>
          <p:nvPr>
            <p:ph idx="1"/>
          </p:nvPr>
        </p:nvSpPr>
        <p:spPr/>
        <p:txBody>
          <a:bodyPr/>
          <a:lstStyle/>
          <a:p>
            <a:r>
              <a:rPr lang="en-US" dirty="0"/>
              <a:t>in operant conditioning research, a chamber</a:t>
            </a:r>
          </a:p>
          <a:p>
            <a:r>
              <a:rPr lang="en-US" dirty="0"/>
              <a:t>(also known as a </a:t>
            </a:r>
            <a:r>
              <a:rPr lang="en-US" i="1" dirty="0"/>
              <a:t>Skinner box</a:t>
            </a:r>
            <a:r>
              <a:rPr lang="en-US" dirty="0"/>
              <a:t>)</a:t>
            </a:r>
          </a:p>
          <a:p>
            <a:r>
              <a:rPr lang="en-US" dirty="0"/>
              <a:t>containing a bar or key that an animal can manipulate to obtain a food or water </a:t>
            </a:r>
            <a:r>
              <a:rPr lang="en-US" dirty="0" err="1"/>
              <a:t>reinforcer</a:t>
            </a:r>
            <a:r>
              <a:rPr lang="en-US" dirty="0"/>
              <a:t>; attached</a:t>
            </a:r>
          </a:p>
          <a:p>
            <a:r>
              <a:rPr lang="en-US" dirty="0"/>
              <a:t>devices record the animal’s rate of</a:t>
            </a:r>
          </a:p>
          <a:p>
            <a:r>
              <a:rPr lang="en-US" dirty="0"/>
              <a:t>bar pressing or key pecking</a:t>
            </a:r>
          </a:p>
        </p:txBody>
      </p:sp>
    </p:spTree>
    <p:extLst>
      <p:ext uri="{BB962C8B-B14F-4D97-AF65-F5344CB8AC3E}">
        <p14:creationId xmlns:p14="http://schemas.microsoft.com/office/powerpoint/2010/main" val="83957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DF52A36C-2F38-49D3-B3AB-D837F61B27E0}"/>
              </a:ext>
            </a:extLst>
          </p:cNvPr>
          <p:cNvSpPr>
            <a:spLocks noGrp="1"/>
          </p:cNvSpPr>
          <p:nvPr>
            <p:ph type="title"/>
          </p:nvPr>
        </p:nvSpPr>
        <p:spPr>
          <a:xfrm>
            <a:off x="521208" y="376610"/>
            <a:ext cx="8101584" cy="1325563"/>
          </a:xfrm>
        </p:spPr>
        <p:txBody>
          <a:bodyPr/>
          <a:lstStyle/>
          <a:p>
            <a:r>
              <a:rPr lang="en-US" dirty="0"/>
              <a:t>What are some ways we learn?</a:t>
            </a:r>
          </a:p>
        </p:txBody>
      </p:sp>
      <p:sp>
        <p:nvSpPr>
          <p:cNvPr id="3" name="Text Placeholder 2"/>
          <p:cNvSpPr>
            <a:spLocks noGrp="1"/>
          </p:cNvSpPr>
          <p:nvPr>
            <p:ph type="body" sz="quarter" idx="4294967295"/>
          </p:nvPr>
        </p:nvSpPr>
        <p:spPr>
          <a:xfrm>
            <a:off x="521208" y="1935535"/>
            <a:ext cx="8101013" cy="823912"/>
          </a:xfrm>
        </p:spPr>
        <p:txBody>
          <a:bodyPr/>
          <a:lstStyle/>
          <a:p>
            <a:pPr marL="0" indent="0">
              <a:buNone/>
            </a:pPr>
            <a:r>
              <a:rPr lang="en-US" sz="2400" dirty="0"/>
              <a:t>We learn to expect and prepare for significant events such as food or pain </a:t>
            </a:r>
            <a:r>
              <a:rPr lang="en-US" sz="2400" dirty="0" smtClean="0"/>
              <a:t>(</a:t>
            </a:r>
            <a:r>
              <a:rPr lang="en-US" sz="2400" b="1" i="1" dirty="0" smtClean="0"/>
              <a:t>__________conditioning</a:t>
            </a:r>
            <a:r>
              <a:rPr lang="en-US" sz="2400" b="1" dirty="0"/>
              <a:t>).</a:t>
            </a:r>
          </a:p>
        </p:txBody>
      </p:sp>
      <p:sp>
        <p:nvSpPr>
          <p:cNvPr id="4" name="Text Placeholder 3"/>
          <p:cNvSpPr>
            <a:spLocks noGrp="1"/>
          </p:cNvSpPr>
          <p:nvPr>
            <p:ph type="body" sz="quarter" idx="4294967295"/>
          </p:nvPr>
        </p:nvSpPr>
        <p:spPr>
          <a:xfrm>
            <a:off x="521208" y="3017043"/>
            <a:ext cx="8101013" cy="823913"/>
          </a:xfrm>
        </p:spPr>
        <p:txBody>
          <a:bodyPr/>
          <a:lstStyle/>
          <a:p>
            <a:pPr marL="0" indent="0">
              <a:buNone/>
            </a:pPr>
            <a:r>
              <a:rPr lang="en-US" sz="2400" dirty="0"/>
              <a:t>We learn to repeat acts that bring rewards and avoid acts that bring unwanted results </a:t>
            </a:r>
            <a:r>
              <a:rPr lang="en-US" sz="2400" dirty="0" smtClean="0"/>
              <a:t>(</a:t>
            </a:r>
            <a:r>
              <a:rPr lang="en-US" sz="2400" b="1" i="1" dirty="0" smtClean="0"/>
              <a:t>_________ </a:t>
            </a:r>
            <a:r>
              <a:rPr lang="en-US" sz="2400" b="1" i="1" dirty="0"/>
              <a:t>conditioning</a:t>
            </a:r>
            <a:r>
              <a:rPr lang="en-US" sz="2400" dirty="0"/>
              <a:t>).</a:t>
            </a:r>
          </a:p>
        </p:txBody>
      </p:sp>
      <p:sp>
        <p:nvSpPr>
          <p:cNvPr id="5" name="Text Placeholder 4"/>
          <p:cNvSpPr>
            <a:spLocks noGrp="1"/>
          </p:cNvSpPr>
          <p:nvPr>
            <p:ph type="body" sz="quarter" idx="4294967295"/>
          </p:nvPr>
        </p:nvSpPr>
        <p:spPr>
          <a:xfrm>
            <a:off x="521207" y="4095885"/>
            <a:ext cx="8101013" cy="822325"/>
          </a:xfrm>
        </p:spPr>
        <p:txBody>
          <a:bodyPr>
            <a:normAutofit lnSpcReduction="10000"/>
          </a:bodyPr>
          <a:lstStyle/>
          <a:p>
            <a:pPr marL="0" indent="0">
              <a:buNone/>
            </a:pPr>
            <a:r>
              <a:rPr lang="en-US" sz="2400" dirty="0"/>
              <a:t>We learn by observing events and people </a:t>
            </a:r>
          </a:p>
          <a:p>
            <a:pPr marL="0" indent="0">
              <a:buNone/>
            </a:pPr>
            <a:r>
              <a:rPr lang="en-US" sz="2400" dirty="0" smtClean="0"/>
              <a:t>(</a:t>
            </a:r>
            <a:r>
              <a:rPr lang="en-US" sz="2400" b="1" i="1" dirty="0" smtClean="0"/>
              <a:t>______________learning</a:t>
            </a:r>
            <a:r>
              <a:rPr lang="en-US" sz="2400" dirty="0"/>
              <a:t>).</a:t>
            </a:r>
          </a:p>
        </p:txBody>
      </p:sp>
      <p:sp>
        <p:nvSpPr>
          <p:cNvPr id="6" name="Text Placeholder 5"/>
          <p:cNvSpPr>
            <a:spLocks noGrp="1"/>
          </p:cNvSpPr>
          <p:nvPr>
            <p:ph type="body" sz="quarter" idx="4294967295"/>
          </p:nvPr>
        </p:nvSpPr>
        <p:spPr>
          <a:xfrm>
            <a:off x="521207" y="5173139"/>
            <a:ext cx="8101013" cy="822325"/>
          </a:xfrm>
        </p:spPr>
        <p:txBody>
          <a:bodyPr>
            <a:noAutofit/>
          </a:bodyPr>
          <a:lstStyle/>
          <a:p>
            <a:pPr marL="0" indent="0">
              <a:buNone/>
            </a:pPr>
            <a:r>
              <a:rPr lang="en-US" sz="2400" dirty="0"/>
              <a:t>We learn things we have neither experienced or observed </a:t>
            </a:r>
            <a:r>
              <a:rPr lang="en-US" sz="2400" dirty="0" smtClean="0"/>
              <a:t>(</a:t>
            </a:r>
            <a:r>
              <a:rPr lang="en-US" sz="2400" b="1" i="1" dirty="0" smtClean="0"/>
              <a:t>_____________ </a:t>
            </a:r>
            <a:r>
              <a:rPr lang="en-US" sz="2400" b="1" i="1" dirty="0"/>
              <a:t>learning</a:t>
            </a:r>
            <a:r>
              <a:rPr lang="en-US" sz="2400" dirty="0"/>
              <a:t>).</a:t>
            </a:r>
          </a:p>
        </p:txBody>
      </p:sp>
      <p:pic>
        <p:nvPicPr>
          <p:cNvPr id="7" name="Picture 6" descr="decorative"/>
          <p:cNvPicPr>
            <a:picLocks noChangeAspect="1"/>
          </p:cNvPicPr>
          <p:nvPr/>
        </p:nvPicPr>
        <p:blipFill>
          <a:blip r:embed="rId2"/>
          <a:stretch>
            <a:fillRect/>
          </a:stretch>
        </p:blipFill>
        <p:spPr>
          <a:xfrm>
            <a:off x="617218" y="490716"/>
            <a:ext cx="688908" cy="688908"/>
          </a:xfrm>
          <a:prstGeom prst="rect">
            <a:avLst/>
          </a:prstGeom>
        </p:spPr>
      </p:pic>
    </p:spTree>
    <p:extLst>
      <p:ext uri="{BB962C8B-B14F-4D97-AF65-F5344CB8AC3E}">
        <p14:creationId xmlns:p14="http://schemas.microsoft.com/office/powerpoint/2010/main" val="2134960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a:t>
            </a:r>
            <a:r>
              <a:rPr lang="en-US" dirty="0" err="1"/>
              <a:t>reinforcer</a:t>
            </a:r>
            <a:r>
              <a:rPr lang="en-US" dirty="0"/>
              <a:t> a </a:t>
            </a:r>
            <a:r>
              <a:rPr lang="en-US" dirty="0" smtClean="0"/>
              <a:t>_________?</a:t>
            </a:r>
            <a:endParaRPr lang="en-US" dirty="0"/>
          </a:p>
        </p:txBody>
      </p:sp>
      <p:sp>
        <p:nvSpPr>
          <p:cNvPr id="3" name="Content Placeholder 2"/>
          <p:cNvSpPr>
            <a:spLocks noGrp="1"/>
          </p:cNvSpPr>
          <p:nvPr>
            <p:ph idx="1"/>
          </p:nvPr>
        </p:nvSpPr>
        <p:spPr>
          <a:xfrm>
            <a:off x="628650" y="2047731"/>
            <a:ext cx="8101584" cy="3268663"/>
          </a:xfrm>
        </p:spPr>
        <p:txBody>
          <a:bodyPr/>
          <a:lstStyle/>
          <a:p>
            <a:r>
              <a:rPr lang="en-US" dirty="0"/>
              <a:t>It is important to note that a </a:t>
            </a:r>
            <a:r>
              <a:rPr lang="en-US" dirty="0" err="1"/>
              <a:t>reinforcer</a:t>
            </a:r>
            <a:r>
              <a:rPr lang="en-US" dirty="0"/>
              <a:t> is defined by its impact on behavior.</a:t>
            </a:r>
          </a:p>
          <a:p>
            <a:endParaRPr lang="en-US" dirty="0"/>
          </a:p>
          <a:p>
            <a:r>
              <a:rPr lang="en-US" dirty="0"/>
              <a:t>A </a:t>
            </a:r>
            <a:r>
              <a:rPr lang="en-US" dirty="0" err="1"/>
              <a:t>reinforcer</a:t>
            </a:r>
            <a:r>
              <a:rPr lang="en-US" dirty="0"/>
              <a:t> increases the likelihood that the behavior will increase.  </a:t>
            </a:r>
          </a:p>
          <a:p>
            <a:endParaRPr lang="en-US" dirty="0"/>
          </a:p>
          <a:p>
            <a:r>
              <a:rPr lang="en-US" dirty="0"/>
              <a:t>Ice cream may sound like it is a </a:t>
            </a:r>
            <a:r>
              <a:rPr lang="en-US" dirty="0" err="1"/>
              <a:t>reinforcer</a:t>
            </a:r>
            <a:r>
              <a:rPr lang="en-US" dirty="0"/>
              <a:t> for all, but what if the subject is lactose intolerant?</a:t>
            </a:r>
          </a:p>
        </p:txBody>
      </p:sp>
    </p:spTree>
    <p:extLst>
      <p:ext uri="{BB962C8B-B14F-4D97-AF65-F5344CB8AC3E}">
        <p14:creationId xmlns:p14="http://schemas.microsoft.com/office/powerpoint/2010/main" val="668112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behavior shaped through </a:t>
            </a:r>
            <a:br>
              <a:rPr lang="en-US" dirty="0"/>
            </a:br>
            <a:r>
              <a:rPr lang="en-US" dirty="0"/>
              <a:t>operant conditioning?</a:t>
            </a:r>
          </a:p>
        </p:txBody>
      </p:sp>
      <p:sp>
        <p:nvSpPr>
          <p:cNvPr id="3" name="Content Placeholder 2"/>
          <p:cNvSpPr>
            <a:spLocks noGrp="1"/>
          </p:cNvSpPr>
          <p:nvPr>
            <p:ph idx="1"/>
          </p:nvPr>
        </p:nvSpPr>
        <p:spPr>
          <a:xfrm>
            <a:off x="724184" y="2211505"/>
            <a:ext cx="8101584" cy="3268663"/>
          </a:xfrm>
        </p:spPr>
        <p:txBody>
          <a:bodyPr/>
          <a:lstStyle/>
          <a:p>
            <a:r>
              <a:rPr lang="en-US" b="1" i="1" dirty="0" smtClean="0"/>
              <a:t>_________</a:t>
            </a:r>
            <a:r>
              <a:rPr lang="en-US" dirty="0" smtClean="0"/>
              <a:t> </a:t>
            </a:r>
            <a:r>
              <a:rPr lang="en-US" dirty="0"/>
              <a:t>is an operant conditioning procedure in which </a:t>
            </a:r>
            <a:r>
              <a:rPr lang="en-US" b="1" i="1" dirty="0"/>
              <a:t>reinforcement</a:t>
            </a:r>
            <a:r>
              <a:rPr lang="en-US" dirty="0"/>
              <a:t> guides behavior toward closer</a:t>
            </a:r>
          </a:p>
          <a:p>
            <a:r>
              <a:rPr lang="en-US" dirty="0"/>
              <a:t>and closer approximations of the desired behavior.</a:t>
            </a:r>
          </a:p>
          <a:p>
            <a:endParaRPr lang="en-US" dirty="0"/>
          </a:p>
          <a:p>
            <a:r>
              <a:rPr lang="en-US" dirty="0"/>
              <a:t>This is also called reward by successive approximations.</a:t>
            </a:r>
          </a:p>
        </p:txBody>
      </p:sp>
      <p:pic>
        <p:nvPicPr>
          <p:cNvPr id="4" name="Picture 3" descr="decorative"/>
          <p:cNvPicPr>
            <a:picLocks noChangeAspect="1"/>
          </p:cNvPicPr>
          <p:nvPr/>
        </p:nvPicPr>
        <p:blipFill>
          <a:blip r:embed="rId2"/>
          <a:stretch>
            <a:fillRect/>
          </a:stretch>
        </p:blipFill>
        <p:spPr>
          <a:xfrm>
            <a:off x="683240" y="420183"/>
            <a:ext cx="688908" cy="695004"/>
          </a:xfrm>
          <a:prstGeom prst="rect">
            <a:avLst/>
          </a:prstGeom>
        </p:spPr>
      </p:pic>
    </p:spTree>
    <p:extLst>
      <p:ext uri="{BB962C8B-B14F-4D97-AF65-F5344CB8AC3E}">
        <p14:creationId xmlns:p14="http://schemas.microsoft.com/office/powerpoint/2010/main" val="70565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dirty="0" smtClean="0"/>
              <a:t>_____________ </a:t>
            </a:r>
            <a:r>
              <a:rPr lang="en-US" dirty="0"/>
              <a:t>stimulus?</a:t>
            </a:r>
          </a:p>
        </p:txBody>
      </p:sp>
      <p:sp>
        <p:nvSpPr>
          <p:cNvPr id="3" name="Content Placeholder 2"/>
          <p:cNvSpPr>
            <a:spLocks noGrp="1"/>
          </p:cNvSpPr>
          <p:nvPr>
            <p:ph idx="1"/>
          </p:nvPr>
        </p:nvSpPr>
        <p:spPr/>
        <p:txBody>
          <a:bodyPr/>
          <a:lstStyle/>
          <a:p>
            <a:r>
              <a:rPr lang="en-US" dirty="0"/>
              <a:t>a stimulus that elicits a response after</a:t>
            </a:r>
          </a:p>
          <a:p>
            <a:r>
              <a:rPr lang="en-US" dirty="0"/>
              <a:t>association with reinforcement</a:t>
            </a:r>
          </a:p>
          <a:p>
            <a:r>
              <a:rPr lang="en-US" dirty="0"/>
              <a:t>(in contrast to related stimuli not associated with reinforcement)</a:t>
            </a:r>
          </a:p>
          <a:p>
            <a:endParaRPr lang="en-US" dirty="0"/>
          </a:p>
          <a:p>
            <a:r>
              <a:rPr lang="en-US" i="1" dirty="0"/>
              <a:t>So, Skinner may train a pigeon to peck at a green circle (the discriminative stimulus), but not a red square.</a:t>
            </a:r>
          </a:p>
        </p:txBody>
      </p:sp>
    </p:spTree>
    <p:extLst>
      <p:ext uri="{BB962C8B-B14F-4D97-AF65-F5344CB8AC3E}">
        <p14:creationId xmlns:p14="http://schemas.microsoft.com/office/powerpoint/2010/main" val="348732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__________reinforcement</a:t>
            </a:r>
            <a:r>
              <a:rPr lang="en-US" dirty="0"/>
              <a:t>?</a:t>
            </a:r>
          </a:p>
        </p:txBody>
      </p:sp>
      <p:sp>
        <p:nvSpPr>
          <p:cNvPr id="3" name="Content Placeholder 2"/>
          <p:cNvSpPr>
            <a:spLocks noGrp="1"/>
          </p:cNvSpPr>
          <p:nvPr>
            <p:ph idx="1"/>
          </p:nvPr>
        </p:nvSpPr>
        <p:spPr/>
        <p:txBody>
          <a:bodyPr/>
          <a:lstStyle/>
          <a:p>
            <a:r>
              <a:rPr lang="en-US" dirty="0"/>
              <a:t>increasing behaviors by presenting</a:t>
            </a:r>
          </a:p>
          <a:p>
            <a:r>
              <a:rPr lang="en-US" dirty="0"/>
              <a:t>positive </a:t>
            </a:r>
            <a:r>
              <a:rPr lang="en-US" dirty="0" err="1"/>
              <a:t>reinforcers</a:t>
            </a:r>
            <a:endParaRPr lang="en-US" dirty="0"/>
          </a:p>
          <a:p>
            <a:endParaRPr lang="en-US" dirty="0"/>
          </a:p>
          <a:p>
            <a:r>
              <a:rPr lang="en-US" dirty="0"/>
              <a:t> A </a:t>
            </a:r>
            <a:r>
              <a:rPr lang="en-US" b="1" i="1" dirty="0"/>
              <a:t>positive reinforcement </a:t>
            </a:r>
            <a:r>
              <a:rPr lang="en-US" dirty="0"/>
              <a:t>is any stimulus that,</a:t>
            </a:r>
          </a:p>
          <a:p>
            <a:r>
              <a:rPr lang="en-US" dirty="0"/>
              <a:t>when </a:t>
            </a:r>
            <a:r>
              <a:rPr lang="en-US" i="1" dirty="0"/>
              <a:t>presented </a:t>
            </a:r>
            <a:r>
              <a:rPr lang="en-US" dirty="0"/>
              <a:t>after a response,</a:t>
            </a:r>
          </a:p>
          <a:p>
            <a:r>
              <a:rPr lang="en-US" dirty="0"/>
              <a:t>strengthens the response.</a:t>
            </a:r>
          </a:p>
        </p:txBody>
      </p:sp>
      <p:pic>
        <p:nvPicPr>
          <p:cNvPr id="4" name="Picture 3" descr="decorative"/>
          <p:cNvPicPr>
            <a:picLocks noChangeAspect="1"/>
          </p:cNvPicPr>
          <p:nvPr/>
        </p:nvPicPr>
        <p:blipFill>
          <a:blip r:embed="rId2"/>
          <a:stretch>
            <a:fillRect/>
          </a:stretch>
        </p:blipFill>
        <p:spPr>
          <a:xfrm>
            <a:off x="679126" y="420184"/>
            <a:ext cx="688908" cy="695004"/>
          </a:xfrm>
          <a:prstGeom prst="rect">
            <a:avLst/>
          </a:prstGeom>
        </p:spPr>
      </p:pic>
    </p:spTree>
    <p:extLst>
      <p:ext uri="{BB962C8B-B14F-4D97-AF65-F5344CB8AC3E}">
        <p14:creationId xmlns:p14="http://schemas.microsoft.com/office/powerpoint/2010/main" val="3666641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594" y="406070"/>
            <a:ext cx="8101584" cy="1325563"/>
          </a:xfrm>
        </p:spPr>
        <p:txBody>
          <a:bodyPr/>
          <a:lstStyle/>
          <a:p>
            <a:r>
              <a:rPr lang="en-US" dirty="0"/>
              <a:t>What </a:t>
            </a:r>
            <a:r>
              <a:rPr lang="en-US" dirty="0" err="1" smtClean="0"/>
              <a:t>is__________</a:t>
            </a:r>
            <a:r>
              <a:rPr lang="en-US" i="1" dirty="0" err="1" smtClean="0"/>
              <a:t>reinforcement</a:t>
            </a:r>
            <a:r>
              <a:rPr lang="en-US" dirty="0"/>
              <a:t>?</a:t>
            </a:r>
          </a:p>
        </p:txBody>
      </p:sp>
      <p:sp>
        <p:nvSpPr>
          <p:cNvPr id="3" name="Content Placeholder 2"/>
          <p:cNvSpPr>
            <a:spLocks noGrp="1"/>
          </p:cNvSpPr>
          <p:nvPr>
            <p:ph idx="1"/>
          </p:nvPr>
        </p:nvSpPr>
        <p:spPr/>
        <p:txBody>
          <a:bodyPr/>
          <a:lstStyle/>
          <a:p>
            <a:r>
              <a:rPr lang="en-US" dirty="0"/>
              <a:t>increasing behaviors by stopping</a:t>
            </a:r>
          </a:p>
          <a:p>
            <a:r>
              <a:rPr lang="en-US" dirty="0"/>
              <a:t>or reducing aversive stimuli</a:t>
            </a:r>
          </a:p>
          <a:p>
            <a:endParaRPr lang="en-US" dirty="0"/>
          </a:p>
          <a:p>
            <a:r>
              <a:rPr lang="en-US" dirty="0"/>
              <a:t>A </a:t>
            </a:r>
            <a:r>
              <a:rPr lang="en-US" b="1" i="1" dirty="0"/>
              <a:t>negative reinforcement </a:t>
            </a:r>
            <a:r>
              <a:rPr lang="en-US" dirty="0"/>
              <a:t>is any stimulus that, </a:t>
            </a:r>
          </a:p>
          <a:p>
            <a:r>
              <a:rPr lang="en-US" dirty="0"/>
              <a:t>when </a:t>
            </a:r>
            <a:r>
              <a:rPr lang="en-US" i="1" dirty="0"/>
              <a:t>removed </a:t>
            </a:r>
            <a:r>
              <a:rPr lang="en-US" dirty="0"/>
              <a:t>after a response, </a:t>
            </a:r>
          </a:p>
          <a:p>
            <a:r>
              <a:rPr lang="en-US" dirty="0"/>
              <a:t>strengthens the response.</a:t>
            </a:r>
          </a:p>
        </p:txBody>
      </p:sp>
      <p:pic>
        <p:nvPicPr>
          <p:cNvPr id="4" name="Picture 3" descr="decorative"/>
          <p:cNvPicPr>
            <a:picLocks noChangeAspect="1"/>
          </p:cNvPicPr>
          <p:nvPr/>
        </p:nvPicPr>
        <p:blipFill>
          <a:blip r:embed="rId2"/>
          <a:stretch>
            <a:fillRect/>
          </a:stretch>
        </p:blipFill>
        <p:spPr>
          <a:xfrm>
            <a:off x="669594" y="406070"/>
            <a:ext cx="688908" cy="695004"/>
          </a:xfrm>
          <a:prstGeom prst="rect">
            <a:avLst/>
          </a:prstGeom>
        </p:spPr>
      </p:pic>
    </p:spTree>
    <p:extLst>
      <p:ext uri="{BB962C8B-B14F-4D97-AF65-F5344CB8AC3E}">
        <p14:creationId xmlns:p14="http://schemas.microsoft.com/office/powerpoint/2010/main" val="2684547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smtClean="0"/>
              <a:t>________</a:t>
            </a:r>
            <a:r>
              <a:rPr lang="en-US" dirty="0" smtClean="0"/>
              <a:t> </a:t>
            </a:r>
            <a:r>
              <a:rPr lang="en-US" dirty="0"/>
              <a:t>and </a:t>
            </a:r>
            <a:br>
              <a:rPr lang="en-US" dirty="0"/>
            </a:br>
            <a:r>
              <a:rPr lang="en-US" i="1" dirty="0"/>
              <a:t>conditioned </a:t>
            </a:r>
            <a:r>
              <a:rPr lang="en-US" i="1" dirty="0" smtClean="0"/>
              <a:t>(__________) </a:t>
            </a:r>
            <a:r>
              <a:rPr lang="en-US" i="1" dirty="0" err="1"/>
              <a:t>reinforcers</a:t>
            </a:r>
            <a:r>
              <a:rPr lang="en-US" dirty="0"/>
              <a:t>?</a:t>
            </a:r>
          </a:p>
        </p:txBody>
      </p:sp>
      <p:sp>
        <p:nvSpPr>
          <p:cNvPr id="3" name="Text Placeholder 2"/>
          <p:cNvSpPr>
            <a:spLocks noGrp="1"/>
          </p:cNvSpPr>
          <p:nvPr>
            <p:ph type="body" idx="1"/>
          </p:nvPr>
        </p:nvSpPr>
        <p:spPr/>
        <p:txBody>
          <a:bodyPr/>
          <a:lstStyle/>
          <a:p>
            <a:r>
              <a:rPr lang="en-US" b="1" i="1" dirty="0" smtClean="0"/>
              <a:t>__________ </a:t>
            </a:r>
            <a:r>
              <a:rPr lang="en-US" b="1" i="1" dirty="0" err="1"/>
              <a:t>reinforcers</a:t>
            </a:r>
            <a:endParaRPr lang="en-US" b="1" i="1" dirty="0"/>
          </a:p>
        </p:txBody>
      </p:sp>
      <p:sp>
        <p:nvSpPr>
          <p:cNvPr id="4" name="Content Placeholder 3"/>
          <p:cNvSpPr>
            <a:spLocks noGrp="1"/>
          </p:cNvSpPr>
          <p:nvPr>
            <p:ph sz="half" idx="2"/>
          </p:nvPr>
        </p:nvSpPr>
        <p:spPr/>
        <p:txBody>
          <a:bodyPr/>
          <a:lstStyle/>
          <a:p>
            <a:r>
              <a:rPr lang="en-US" dirty="0"/>
              <a:t>innately reinforcing stimuli such as those that satisfy a biological need</a:t>
            </a:r>
          </a:p>
          <a:p>
            <a:endParaRPr lang="en-US" dirty="0"/>
          </a:p>
          <a:p>
            <a:r>
              <a:rPr lang="en-US" i="1" dirty="0"/>
              <a:t>examples: food, pain relief</a:t>
            </a:r>
          </a:p>
        </p:txBody>
      </p:sp>
      <p:sp>
        <p:nvSpPr>
          <p:cNvPr id="5" name="Text Placeholder 4"/>
          <p:cNvSpPr>
            <a:spLocks noGrp="1"/>
          </p:cNvSpPr>
          <p:nvPr>
            <p:ph type="body" sz="quarter" idx="3"/>
          </p:nvPr>
        </p:nvSpPr>
        <p:spPr/>
        <p:txBody>
          <a:bodyPr>
            <a:normAutofit fontScale="85000" lnSpcReduction="10000"/>
          </a:bodyPr>
          <a:lstStyle/>
          <a:p>
            <a:r>
              <a:rPr lang="en-US" b="1" i="1" dirty="0"/>
              <a:t>conditioned </a:t>
            </a:r>
            <a:r>
              <a:rPr lang="en-US" b="1" i="1" dirty="0" smtClean="0"/>
              <a:t>(___________) </a:t>
            </a:r>
            <a:r>
              <a:rPr lang="en-US" b="1" i="1" dirty="0" err="1"/>
              <a:t>reinforcers</a:t>
            </a:r>
            <a:endParaRPr lang="en-US" b="1" i="1" dirty="0"/>
          </a:p>
        </p:txBody>
      </p:sp>
      <p:sp>
        <p:nvSpPr>
          <p:cNvPr id="6" name="Content Placeholder 5"/>
          <p:cNvSpPr>
            <a:spLocks noGrp="1"/>
          </p:cNvSpPr>
          <p:nvPr>
            <p:ph sz="quarter" idx="4"/>
          </p:nvPr>
        </p:nvSpPr>
        <p:spPr/>
        <p:txBody>
          <a:bodyPr/>
          <a:lstStyle/>
          <a:p>
            <a:r>
              <a:rPr lang="en-US" dirty="0"/>
              <a:t>stimuli that gain their reinforcing power through their learned association with a primary </a:t>
            </a:r>
            <a:r>
              <a:rPr lang="en-US" dirty="0" err="1"/>
              <a:t>reinforcer</a:t>
            </a:r>
            <a:endParaRPr lang="en-US" dirty="0"/>
          </a:p>
          <a:p>
            <a:endParaRPr lang="en-US" dirty="0"/>
          </a:p>
          <a:p>
            <a:r>
              <a:rPr lang="en-US" i="1" dirty="0"/>
              <a:t>examples: money, good grades, a pleasant tone of voice</a:t>
            </a:r>
          </a:p>
        </p:txBody>
      </p:sp>
      <p:pic>
        <p:nvPicPr>
          <p:cNvPr id="7" name="Picture 6" descr="decorative"/>
          <p:cNvPicPr>
            <a:picLocks noChangeAspect="1"/>
          </p:cNvPicPr>
          <p:nvPr/>
        </p:nvPicPr>
        <p:blipFill>
          <a:blip r:embed="rId2"/>
          <a:stretch>
            <a:fillRect/>
          </a:stretch>
        </p:blipFill>
        <p:spPr>
          <a:xfrm>
            <a:off x="575800" y="396544"/>
            <a:ext cx="688908" cy="695004"/>
          </a:xfrm>
          <a:prstGeom prst="rect">
            <a:avLst/>
          </a:prstGeom>
        </p:spPr>
      </p:pic>
    </p:spTree>
    <p:extLst>
      <p:ext uri="{BB962C8B-B14F-4D97-AF65-F5344CB8AC3E}">
        <p14:creationId xmlns:p14="http://schemas.microsoft.com/office/powerpoint/2010/main" val="1284889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a:t>reinforcement </a:t>
            </a:r>
            <a:r>
              <a:rPr lang="en-US" i="1" dirty="0" smtClean="0"/>
              <a:t>___________</a:t>
            </a:r>
            <a:r>
              <a:rPr lang="en-US" dirty="0" smtClean="0"/>
              <a:t>?</a:t>
            </a:r>
            <a:endParaRPr lang="en-US" dirty="0"/>
          </a:p>
        </p:txBody>
      </p:sp>
      <p:sp>
        <p:nvSpPr>
          <p:cNvPr id="9" name="TextBox 8"/>
          <p:cNvSpPr txBox="1"/>
          <p:nvPr/>
        </p:nvSpPr>
        <p:spPr>
          <a:xfrm>
            <a:off x="521208" y="1829157"/>
            <a:ext cx="8101584" cy="1292662"/>
          </a:xfrm>
          <a:prstGeom prst="rect">
            <a:avLst/>
          </a:prstGeom>
          <a:solidFill>
            <a:srgbClr val="E7D9B1"/>
          </a:solidFill>
          <a:ln w="76200">
            <a:solidFill>
              <a:schemeClr val="accent4"/>
            </a:solidFill>
          </a:ln>
        </p:spPr>
        <p:txBody>
          <a:bodyPr wrap="square" rtlCol="0" anchor="ctr">
            <a:spAutoFit/>
          </a:bodyPr>
          <a:lstStyle/>
          <a:p>
            <a:pPr algn="ctr"/>
            <a:r>
              <a:rPr lang="en-US" sz="2600" dirty="0">
                <a:latin typeface="Arial" panose="020B0604020202020204" pitchFamily="34" charset="0"/>
                <a:cs typeface="Arial" panose="020B0604020202020204" pitchFamily="34" charset="0"/>
              </a:rPr>
              <a:t>Reinforcement schedules are patterns that define how often a desired response will be reinforced.  </a:t>
            </a:r>
          </a:p>
          <a:p>
            <a:pPr algn="ctr"/>
            <a:r>
              <a:rPr lang="en-US" sz="2600" dirty="0">
                <a:latin typeface="Arial" panose="020B0604020202020204" pitchFamily="34" charset="0"/>
                <a:cs typeface="Arial" panose="020B0604020202020204" pitchFamily="34" charset="0"/>
              </a:rPr>
              <a:t>Two types of reinforcement schedules are:</a:t>
            </a:r>
          </a:p>
        </p:txBody>
      </p:sp>
      <p:sp>
        <p:nvSpPr>
          <p:cNvPr id="3" name="Text Placeholder 2"/>
          <p:cNvSpPr>
            <a:spLocks noGrp="1"/>
          </p:cNvSpPr>
          <p:nvPr>
            <p:ph type="body" idx="1"/>
          </p:nvPr>
        </p:nvSpPr>
        <p:spPr>
          <a:xfrm>
            <a:off x="521208" y="3511153"/>
            <a:ext cx="3868738" cy="823912"/>
          </a:xfrm>
        </p:spPr>
        <p:txBody>
          <a:bodyPr>
            <a:normAutofit/>
          </a:bodyPr>
          <a:lstStyle/>
          <a:p>
            <a:r>
              <a:rPr lang="en-US" sz="2400" b="1" i="1" dirty="0" smtClean="0"/>
              <a:t>__________reinforcement </a:t>
            </a:r>
            <a:r>
              <a:rPr lang="en-US" sz="2400" b="1" i="1" dirty="0"/>
              <a:t>schedule</a:t>
            </a:r>
          </a:p>
        </p:txBody>
      </p:sp>
      <p:sp>
        <p:nvSpPr>
          <p:cNvPr id="4" name="Content Placeholder 3"/>
          <p:cNvSpPr>
            <a:spLocks noGrp="1"/>
          </p:cNvSpPr>
          <p:nvPr>
            <p:ph sz="half" idx="2"/>
          </p:nvPr>
        </p:nvSpPr>
        <p:spPr>
          <a:xfrm>
            <a:off x="521208" y="4724400"/>
            <a:ext cx="3868737" cy="1548606"/>
          </a:xfrm>
        </p:spPr>
        <p:txBody>
          <a:bodyPr/>
          <a:lstStyle/>
          <a:p>
            <a:r>
              <a:rPr lang="en-US" dirty="0"/>
              <a:t>reinforcing the desired response every time it occurs</a:t>
            </a:r>
          </a:p>
        </p:txBody>
      </p:sp>
      <p:sp>
        <p:nvSpPr>
          <p:cNvPr id="5" name="Text Placeholder 4"/>
          <p:cNvSpPr>
            <a:spLocks noGrp="1"/>
          </p:cNvSpPr>
          <p:nvPr>
            <p:ph type="body" sz="quarter" idx="3"/>
          </p:nvPr>
        </p:nvSpPr>
        <p:spPr>
          <a:xfrm>
            <a:off x="4735004" y="3511153"/>
            <a:ext cx="3887788" cy="823912"/>
          </a:xfrm>
        </p:spPr>
        <p:txBody>
          <a:bodyPr>
            <a:normAutofit/>
          </a:bodyPr>
          <a:lstStyle/>
          <a:p>
            <a:r>
              <a:rPr lang="en-US" sz="2400" b="1" i="1" dirty="0" smtClean="0"/>
              <a:t>_________(</a:t>
            </a:r>
            <a:r>
              <a:rPr lang="en-US" sz="2400" b="1" i="1" dirty="0"/>
              <a:t>intermittent) reinforcement schedule</a:t>
            </a:r>
          </a:p>
        </p:txBody>
      </p:sp>
      <p:sp>
        <p:nvSpPr>
          <p:cNvPr id="6" name="Content Placeholder 5"/>
          <p:cNvSpPr>
            <a:spLocks noGrp="1"/>
          </p:cNvSpPr>
          <p:nvPr>
            <p:ph sz="quarter" idx="4"/>
          </p:nvPr>
        </p:nvSpPr>
        <p:spPr>
          <a:xfrm>
            <a:off x="4735004" y="4724400"/>
            <a:ext cx="3887788" cy="1548606"/>
          </a:xfrm>
        </p:spPr>
        <p:txBody>
          <a:bodyPr/>
          <a:lstStyle/>
          <a:p>
            <a:r>
              <a:rPr lang="en-US" dirty="0"/>
              <a:t>reinforcing a response only part of the time</a:t>
            </a:r>
          </a:p>
        </p:txBody>
      </p:sp>
      <p:pic>
        <p:nvPicPr>
          <p:cNvPr id="10" name="Picture 9" descr="decorative"/>
          <p:cNvPicPr>
            <a:picLocks noChangeAspect="1"/>
          </p:cNvPicPr>
          <p:nvPr/>
        </p:nvPicPr>
        <p:blipFill>
          <a:blip r:embed="rId2"/>
          <a:stretch>
            <a:fillRect/>
          </a:stretch>
        </p:blipFill>
        <p:spPr>
          <a:xfrm>
            <a:off x="575030" y="406536"/>
            <a:ext cx="688908" cy="695004"/>
          </a:xfrm>
          <a:prstGeom prst="rect">
            <a:avLst/>
          </a:prstGeom>
        </p:spPr>
      </p:pic>
    </p:spTree>
    <p:extLst>
      <p:ext uri="{BB962C8B-B14F-4D97-AF65-F5344CB8AC3E}">
        <p14:creationId xmlns:p14="http://schemas.microsoft.com/office/powerpoint/2010/main" val="3292005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t>
            </a:r>
            <a:r>
              <a:rPr lang="en-US" i="1" dirty="0" smtClean="0"/>
              <a:t>__________ </a:t>
            </a:r>
            <a:r>
              <a:rPr lang="en-US" i="1" dirty="0"/>
              <a:t>reinforcement </a:t>
            </a:r>
            <a:r>
              <a:rPr lang="en-US" dirty="0"/>
              <a:t/>
            </a:r>
            <a:br>
              <a:rPr lang="en-US" dirty="0"/>
            </a:br>
            <a:r>
              <a:rPr lang="en-US" dirty="0"/>
              <a:t>impact learning?</a:t>
            </a:r>
          </a:p>
        </p:txBody>
      </p:sp>
      <p:sp>
        <p:nvSpPr>
          <p:cNvPr id="3" name="Content Placeholder 2"/>
          <p:cNvSpPr>
            <a:spLocks noGrp="1"/>
          </p:cNvSpPr>
          <p:nvPr>
            <p:ph idx="1"/>
          </p:nvPr>
        </p:nvSpPr>
        <p:spPr>
          <a:xfrm>
            <a:off x="628650" y="2006221"/>
            <a:ext cx="8101584" cy="4694830"/>
          </a:xfrm>
        </p:spPr>
        <p:txBody>
          <a:bodyPr/>
          <a:lstStyle/>
          <a:p>
            <a:r>
              <a:rPr lang="en-US" dirty="0"/>
              <a:t>With </a:t>
            </a:r>
            <a:r>
              <a:rPr lang="en-US" b="1" i="1" dirty="0"/>
              <a:t>continuous reinforcement</a:t>
            </a:r>
            <a:r>
              <a:rPr lang="en-US" dirty="0"/>
              <a:t>, learning occurs rapidly, so its the best choice for learning a behavior.</a:t>
            </a:r>
          </a:p>
          <a:p>
            <a:endParaRPr lang="en-US" dirty="0"/>
          </a:p>
          <a:p>
            <a:r>
              <a:rPr lang="en-US" dirty="0"/>
              <a:t>Extinction also occurs rapidly.</a:t>
            </a:r>
          </a:p>
          <a:p>
            <a:r>
              <a:rPr lang="en-US" dirty="0"/>
              <a:t>When </a:t>
            </a:r>
            <a:r>
              <a:rPr lang="en-US" b="1" i="1" dirty="0"/>
              <a:t>continuous reinforcement </a:t>
            </a:r>
            <a:r>
              <a:rPr lang="en-US" dirty="0"/>
              <a:t>stops, the behavior soon stops (is </a:t>
            </a:r>
            <a:r>
              <a:rPr lang="en-US" b="1" i="1" dirty="0"/>
              <a:t>extinguished</a:t>
            </a:r>
            <a:r>
              <a:rPr lang="en-US" dirty="0"/>
              <a:t>). </a:t>
            </a:r>
          </a:p>
          <a:p>
            <a:endParaRPr lang="en-US" dirty="0"/>
          </a:p>
          <a:p>
            <a:r>
              <a:rPr lang="en-US" i="1" dirty="0"/>
              <a:t>If a normally dependable candy machine fails to</a:t>
            </a:r>
          </a:p>
          <a:p>
            <a:r>
              <a:rPr lang="en-US" i="1" dirty="0"/>
              <a:t>deliver a chocolate bar twice in a row, we stop putting money into it (although a week later we may exhibit </a:t>
            </a:r>
            <a:r>
              <a:rPr lang="en-US" b="1" i="1" dirty="0"/>
              <a:t>spontaneous recovery </a:t>
            </a:r>
            <a:r>
              <a:rPr lang="en-US" i="1" dirty="0"/>
              <a:t>by trying again).</a:t>
            </a:r>
          </a:p>
        </p:txBody>
      </p:sp>
      <p:pic>
        <p:nvPicPr>
          <p:cNvPr id="4" name="Picture 3" descr="decorative"/>
          <p:cNvPicPr>
            <a:picLocks noChangeAspect="1"/>
          </p:cNvPicPr>
          <p:nvPr/>
        </p:nvPicPr>
        <p:blipFill>
          <a:blip r:embed="rId2"/>
          <a:stretch>
            <a:fillRect/>
          </a:stretch>
        </p:blipFill>
        <p:spPr>
          <a:xfrm>
            <a:off x="679127" y="406069"/>
            <a:ext cx="688908" cy="695004"/>
          </a:xfrm>
          <a:prstGeom prst="rect">
            <a:avLst/>
          </a:prstGeom>
        </p:spPr>
      </p:pic>
    </p:spTree>
    <p:extLst>
      <p:ext uri="{BB962C8B-B14F-4D97-AF65-F5344CB8AC3E}">
        <p14:creationId xmlns:p14="http://schemas.microsoft.com/office/powerpoint/2010/main" val="1701644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a:t>
            </a:r>
            <a:r>
              <a:rPr lang="en-US" i="1" dirty="0" smtClean="0"/>
              <a:t>__________ </a:t>
            </a:r>
            <a:r>
              <a:rPr lang="en-US" i="1" dirty="0"/>
              <a:t>(intermittent) </a:t>
            </a:r>
            <a:br>
              <a:rPr lang="en-US" i="1" dirty="0"/>
            </a:br>
            <a:r>
              <a:rPr lang="en-US" i="1" dirty="0"/>
              <a:t>reinforcement </a:t>
            </a:r>
            <a:r>
              <a:rPr lang="en-US" dirty="0"/>
              <a:t>impact learning?</a:t>
            </a:r>
          </a:p>
        </p:txBody>
      </p:sp>
      <p:sp>
        <p:nvSpPr>
          <p:cNvPr id="3" name="Content Placeholder 2"/>
          <p:cNvSpPr>
            <a:spLocks noGrp="1"/>
          </p:cNvSpPr>
          <p:nvPr>
            <p:ph idx="1"/>
          </p:nvPr>
        </p:nvSpPr>
        <p:spPr>
          <a:xfrm>
            <a:off x="628650" y="1910687"/>
            <a:ext cx="8101584" cy="4653886"/>
          </a:xfrm>
        </p:spPr>
        <p:txBody>
          <a:bodyPr/>
          <a:lstStyle/>
          <a:p>
            <a:r>
              <a:rPr lang="en-US" dirty="0"/>
              <a:t>Real life rarely provides continuous reinforcement. Salespeople do not make a sale with</a:t>
            </a:r>
          </a:p>
          <a:p>
            <a:r>
              <a:rPr lang="en-US" dirty="0"/>
              <a:t>every pitch. But they persist because their efforts are occasionally rewarded. </a:t>
            </a:r>
          </a:p>
          <a:p>
            <a:r>
              <a:rPr lang="en-US" dirty="0"/>
              <a:t>This persistence is typical with </a:t>
            </a:r>
            <a:r>
              <a:rPr lang="en-US" b="1" dirty="0"/>
              <a:t>partial (intermittent) reinforcement schedules</a:t>
            </a:r>
            <a:r>
              <a:rPr lang="en-US" dirty="0"/>
              <a:t>, in which responses</a:t>
            </a:r>
          </a:p>
          <a:p>
            <a:r>
              <a:rPr lang="en-US" dirty="0"/>
              <a:t>are sometimes reinforced, sometimes not. </a:t>
            </a:r>
          </a:p>
          <a:p>
            <a:r>
              <a:rPr lang="en-US" dirty="0"/>
              <a:t>Learning is slower to appear, but resistance to</a:t>
            </a:r>
          </a:p>
          <a:p>
            <a:r>
              <a:rPr lang="en-US" b="1" i="1" dirty="0"/>
              <a:t>extinction</a:t>
            </a:r>
            <a:r>
              <a:rPr lang="en-US" i="1" dirty="0"/>
              <a:t> </a:t>
            </a:r>
            <a:r>
              <a:rPr lang="en-US" dirty="0"/>
              <a:t>is greater than with continuous reinforcement.</a:t>
            </a:r>
          </a:p>
        </p:txBody>
      </p:sp>
      <p:pic>
        <p:nvPicPr>
          <p:cNvPr id="4" name="Picture 3" descr="decorative"/>
          <p:cNvPicPr>
            <a:picLocks noChangeAspect="1"/>
          </p:cNvPicPr>
          <p:nvPr/>
        </p:nvPicPr>
        <p:blipFill>
          <a:blip r:embed="rId2"/>
          <a:stretch>
            <a:fillRect/>
          </a:stretch>
        </p:blipFill>
        <p:spPr>
          <a:xfrm>
            <a:off x="679127" y="406069"/>
            <a:ext cx="688908" cy="695004"/>
          </a:xfrm>
          <a:prstGeom prst="rect">
            <a:avLst/>
          </a:prstGeom>
        </p:spPr>
      </p:pic>
    </p:spTree>
    <p:extLst>
      <p:ext uri="{BB962C8B-B14F-4D97-AF65-F5344CB8AC3E}">
        <p14:creationId xmlns:p14="http://schemas.microsoft.com/office/powerpoint/2010/main" val="2926194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four types of </a:t>
            </a:r>
            <a:br>
              <a:rPr lang="en-US" dirty="0"/>
            </a:br>
            <a:r>
              <a:rPr lang="en-US" i="1" dirty="0"/>
              <a:t>partial reinforcement</a:t>
            </a:r>
            <a:r>
              <a:rPr lang="en-US" dirty="0"/>
              <a:t>?</a:t>
            </a:r>
          </a:p>
        </p:txBody>
      </p:sp>
      <p:sp>
        <p:nvSpPr>
          <p:cNvPr id="6" name="Text Placeholder 5"/>
          <p:cNvSpPr>
            <a:spLocks noGrp="1"/>
          </p:cNvSpPr>
          <p:nvPr>
            <p:ph type="body" sz="quarter" idx="16"/>
          </p:nvPr>
        </p:nvSpPr>
        <p:spPr>
          <a:xfrm>
            <a:off x="628650" y="2159000"/>
            <a:ext cx="3931920" cy="1828800"/>
          </a:xfrm>
        </p:spPr>
        <p:txBody>
          <a:bodyPr/>
          <a:lstStyle/>
          <a:p>
            <a:r>
              <a:rPr lang="en-US" b="1" i="1" dirty="0" smtClean="0"/>
              <a:t>______ratio </a:t>
            </a:r>
            <a:r>
              <a:rPr lang="en-US" b="1" i="1" dirty="0"/>
              <a:t>schedules</a:t>
            </a:r>
            <a:r>
              <a:rPr lang="en-US" dirty="0"/>
              <a:t>: reinforcement occurs after a set number of responses</a:t>
            </a:r>
          </a:p>
        </p:txBody>
      </p:sp>
      <p:sp>
        <p:nvSpPr>
          <p:cNvPr id="7" name="Text Placeholder 6"/>
          <p:cNvSpPr>
            <a:spLocks noGrp="1"/>
          </p:cNvSpPr>
          <p:nvPr>
            <p:ph type="body" sz="quarter" idx="17"/>
          </p:nvPr>
        </p:nvSpPr>
        <p:spPr>
          <a:xfrm>
            <a:off x="4800816" y="2159000"/>
            <a:ext cx="3929418" cy="1828800"/>
          </a:xfrm>
        </p:spPr>
        <p:txBody>
          <a:bodyPr/>
          <a:lstStyle/>
          <a:p>
            <a:r>
              <a:rPr lang="en-US" b="1" i="1" dirty="0" smtClean="0"/>
              <a:t>________ </a:t>
            </a:r>
            <a:r>
              <a:rPr lang="en-US" b="1" i="1" dirty="0"/>
              <a:t>interval schedules</a:t>
            </a:r>
            <a:r>
              <a:rPr lang="en-US" dirty="0"/>
              <a:t>: reinforcement occurs after a set length of time</a:t>
            </a:r>
          </a:p>
        </p:txBody>
      </p:sp>
      <p:sp>
        <p:nvSpPr>
          <p:cNvPr id="3" name="Text Placeholder 2"/>
          <p:cNvSpPr>
            <a:spLocks noGrp="1"/>
          </p:cNvSpPr>
          <p:nvPr>
            <p:ph type="body" sz="quarter" idx="13"/>
          </p:nvPr>
        </p:nvSpPr>
        <p:spPr>
          <a:xfrm>
            <a:off x="628650" y="4456111"/>
            <a:ext cx="3931920" cy="1828800"/>
          </a:xfrm>
        </p:spPr>
        <p:txBody>
          <a:bodyPr/>
          <a:lstStyle/>
          <a:p>
            <a:r>
              <a:rPr lang="en-US" b="1" i="1" dirty="0" smtClean="0"/>
              <a:t>_____ </a:t>
            </a:r>
            <a:r>
              <a:rPr lang="en-US" b="1" i="1" dirty="0"/>
              <a:t>ratio schedules</a:t>
            </a:r>
            <a:r>
              <a:rPr lang="en-US" dirty="0"/>
              <a:t>: reinforcement occurs after an unpredictable number of responses</a:t>
            </a:r>
          </a:p>
        </p:txBody>
      </p:sp>
      <p:sp>
        <p:nvSpPr>
          <p:cNvPr id="5" name="Text Placeholder 4"/>
          <p:cNvSpPr>
            <a:spLocks noGrp="1"/>
          </p:cNvSpPr>
          <p:nvPr>
            <p:ph type="body" sz="quarter" idx="15"/>
          </p:nvPr>
        </p:nvSpPr>
        <p:spPr>
          <a:xfrm>
            <a:off x="4798314" y="4456111"/>
            <a:ext cx="3931920" cy="1828800"/>
          </a:xfrm>
        </p:spPr>
        <p:txBody>
          <a:bodyPr/>
          <a:lstStyle/>
          <a:p>
            <a:r>
              <a:rPr lang="en-US" b="1" i="1" dirty="0" smtClean="0"/>
              <a:t>_________interval </a:t>
            </a:r>
            <a:r>
              <a:rPr lang="en-US" b="1" i="1" dirty="0"/>
              <a:t>schedules</a:t>
            </a:r>
            <a:r>
              <a:rPr lang="en-US" dirty="0"/>
              <a:t>: reinforcement occurs after an unpredictable length of time</a:t>
            </a:r>
          </a:p>
        </p:txBody>
      </p:sp>
      <p:pic>
        <p:nvPicPr>
          <p:cNvPr id="8" name="Picture 7" descr="decorative"/>
          <p:cNvPicPr>
            <a:picLocks noChangeAspect="1"/>
          </p:cNvPicPr>
          <p:nvPr/>
        </p:nvPicPr>
        <p:blipFill>
          <a:blip r:embed="rId2"/>
          <a:stretch>
            <a:fillRect/>
          </a:stretch>
        </p:blipFill>
        <p:spPr>
          <a:xfrm>
            <a:off x="685459" y="420184"/>
            <a:ext cx="688908" cy="695004"/>
          </a:xfrm>
          <a:prstGeom prst="rect">
            <a:avLst/>
          </a:prstGeom>
        </p:spPr>
      </p:pic>
    </p:spTree>
    <p:extLst>
      <p:ext uri="{BB962C8B-B14F-4D97-AF65-F5344CB8AC3E}">
        <p14:creationId xmlns:p14="http://schemas.microsoft.com/office/powerpoint/2010/main" val="18172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types of </a:t>
            </a:r>
            <a:r>
              <a:rPr lang="en-US" i="1" dirty="0"/>
              <a:t>associative learning</a:t>
            </a:r>
            <a:r>
              <a:rPr lang="en-US" dirty="0"/>
              <a:t>?</a:t>
            </a:r>
          </a:p>
        </p:txBody>
      </p:sp>
      <p:sp>
        <p:nvSpPr>
          <p:cNvPr id="3" name="Text Placeholder 2"/>
          <p:cNvSpPr>
            <a:spLocks noGrp="1"/>
          </p:cNvSpPr>
          <p:nvPr>
            <p:ph type="body" idx="1"/>
          </p:nvPr>
        </p:nvSpPr>
        <p:spPr/>
        <p:txBody>
          <a:bodyPr/>
          <a:lstStyle/>
          <a:p>
            <a:r>
              <a:rPr lang="en-US" b="1" i="1" dirty="0" smtClean="0"/>
              <a:t>________conditioning</a:t>
            </a:r>
            <a:endParaRPr lang="en-US" b="1" i="1" dirty="0"/>
          </a:p>
        </p:txBody>
      </p:sp>
      <p:sp>
        <p:nvSpPr>
          <p:cNvPr id="4" name="Content Placeholder 3"/>
          <p:cNvSpPr>
            <a:spLocks noGrp="1"/>
          </p:cNvSpPr>
          <p:nvPr>
            <p:ph sz="half" idx="2"/>
          </p:nvPr>
        </p:nvSpPr>
        <p:spPr/>
        <p:txBody>
          <a:bodyPr/>
          <a:lstStyle/>
          <a:p>
            <a:r>
              <a:rPr lang="en-US" dirty="0"/>
              <a:t>In </a:t>
            </a:r>
            <a:r>
              <a:rPr lang="en-US" b="1" i="1" dirty="0"/>
              <a:t>classical conditioning, </a:t>
            </a:r>
            <a:r>
              <a:rPr lang="en-US" dirty="0"/>
              <a:t>we learn to associate two stimuli and thus to anticipate events.</a:t>
            </a:r>
          </a:p>
          <a:p>
            <a:r>
              <a:rPr lang="en-US" dirty="0"/>
              <a:t>Stimuli are things we do not control and that we respond automatically (involuntary responses).</a:t>
            </a:r>
          </a:p>
        </p:txBody>
      </p:sp>
      <p:sp>
        <p:nvSpPr>
          <p:cNvPr id="5" name="Text Placeholder 4"/>
          <p:cNvSpPr>
            <a:spLocks noGrp="1"/>
          </p:cNvSpPr>
          <p:nvPr>
            <p:ph type="body" sz="quarter" idx="3"/>
          </p:nvPr>
        </p:nvSpPr>
        <p:spPr/>
        <p:txBody>
          <a:bodyPr>
            <a:normAutofit lnSpcReduction="10000"/>
          </a:bodyPr>
          <a:lstStyle/>
          <a:p>
            <a:r>
              <a:rPr lang="en-US" b="1" i="1" dirty="0" smtClean="0"/>
              <a:t>_________ </a:t>
            </a:r>
            <a:r>
              <a:rPr lang="en-US" b="1" i="1" dirty="0"/>
              <a:t>conditioning</a:t>
            </a:r>
          </a:p>
        </p:txBody>
      </p:sp>
      <p:sp>
        <p:nvSpPr>
          <p:cNvPr id="6" name="Content Placeholder 5"/>
          <p:cNvSpPr>
            <a:spLocks noGrp="1"/>
          </p:cNvSpPr>
          <p:nvPr>
            <p:ph sz="quarter" idx="4"/>
          </p:nvPr>
        </p:nvSpPr>
        <p:spPr>
          <a:xfrm>
            <a:off x="4735004" y="2869691"/>
            <a:ext cx="3887788" cy="3415507"/>
          </a:xfrm>
        </p:spPr>
        <p:txBody>
          <a:bodyPr/>
          <a:lstStyle/>
          <a:p>
            <a:r>
              <a:rPr lang="en-US" dirty="0"/>
              <a:t>In </a:t>
            </a:r>
            <a:r>
              <a:rPr lang="en-US" b="1" i="1" dirty="0"/>
              <a:t>operant conditioning</a:t>
            </a:r>
            <a:r>
              <a:rPr lang="en-US" i="1" dirty="0"/>
              <a:t>, </a:t>
            </a:r>
            <a:r>
              <a:rPr lang="en-US" dirty="0"/>
              <a:t>we learn to associate a response (our behavior) and its consequence. The behavior is voluntary, we operate on the environment to produce a consequence.</a:t>
            </a:r>
          </a:p>
        </p:txBody>
      </p:sp>
    </p:spTree>
    <p:extLst>
      <p:ext uri="{BB962C8B-B14F-4D97-AF65-F5344CB8AC3E}">
        <p14:creationId xmlns:p14="http://schemas.microsoft.com/office/powerpoint/2010/main" val="292534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err="1" smtClean="0"/>
              <a:t>is______________and</a:t>
            </a:r>
            <a:r>
              <a:rPr lang="en-US" dirty="0" smtClean="0"/>
              <a:t> </a:t>
            </a:r>
            <a:r>
              <a:rPr lang="en-US" dirty="0"/>
              <a:t>how is it </a:t>
            </a:r>
            <a:br>
              <a:rPr lang="en-US" dirty="0"/>
            </a:br>
            <a:r>
              <a:rPr lang="en-US" dirty="0"/>
              <a:t>different from negative reinforcement?</a:t>
            </a:r>
          </a:p>
        </p:txBody>
      </p:sp>
      <p:sp>
        <p:nvSpPr>
          <p:cNvPr id="3" name="Content Placeholder 2"/>
          <p:cNvSpPr>
            <a:spLocks noGrp="1"/>
          </p:cNvSpPr>
          <p:nvPr>
            <p:ph idx="1"/>
          </p:nvPr>
        </p:nvSpPr>
        <p:spPr>
          <a:xfrm>
            <a:off x="628650" y="1825625"/>
            <a:ext cx="8101584" cy="3810900"/>
          </a:xfrm>
        </p:spPr>
        <p:txBody>
          <a:bodyPr/>
          <a:lstStyle/>
          <a:p>
            <a:r>
              <a:rPr lang="en-US" b="1" i="1" dirty="0"/>
              <a:t>Punishment </a:t>
            </a:r>
            <a:r>
              <a:rPr lang="en-US" dirty="0"/>
              <a:t>is an event that tends to decrease </a:t>
            </a:r>
          </a:p>
          <a:p>
            <a:r>
              <a:rPr lang="en-US" dirty="0"/>
              <a:t>the behavior it follows.  Behavior that is punished is less likely to occur again.  </a:t>
            </a:r>
            <a:r>
              <a:rPr lang="en-US" b="1" i="1" dirty="0"/>
              <a:t>Punishment</a:t>
            </a:r>
            <a:r>
              <a:rPr lang="en-US" dirty="0"/>
              <a:t> adds an aversive stimulus or removes a pleasant stimulus.  </a:t>
            </a:r>
          </a:p>
          <a:p>
            <a:endParaRPr lang="en-US" b="1" i="1" dirty="0"/>
          </a:p>
          <a:p>
            <a:r>
              <a:rPr lang="en-US" b="1" i="1" dirty="0"/>
              <a:t>Negative reinforcement </a:t>
            </a:r>
            <a:r>
              <a:rPr lang="en-US" dirty="0"/>
              <a:t>increases the likelihood that the behavior will occur again.  </a:t>
            </a:r>
            <a:r>
              <a:rPr lang="en-US" b="1" i="1" dirty="0"/>
              <a:t>Negative reinforcement </a:t>
            </a:r>
            <a:r>
              <a:rPr lang="en-US" dirty="0"/>
              <a:t>removes an aversive stimulus.  </a:t>
            </a:r>
          </a:p>
        </p:txBody>
      </p:sp>
      <p:sp>
        <p:nvSpPr>
          <p:cNvPr id="4" name="TextBox 3"/>
          <p:cNvSpPr txBox="1"/>
          <p:nvPr/>
        </p:nvSpPr>
        <p:spPr>
          <a:xfrm>
            <a:off x="628650" y="5871739"/>
            <a:ext cx="8101584" cy="830997"/>
          </a:xfrm>
          <a:prstGeom prst="rect">
            <a:avLst/>
          </a:prstGeom>
          <a:solidFill>
            <a:srgbClr val="E7D9B1"/>
          </a:solidFill>
          <a:ln w="76200">
            <a:solidFill>
              <a:schemeClr val="accent4"/>
            </a:solidFill>
          </a:ln>
        </p:spPr>
        <p:txBody>
          <a:bodyPr wrap="square" rtlCol="0" anchor="ctr">
            <a:spAutoFit/>
          </a:bodyPr>
          <a:lstStyle/>
          <a:p>
            <a:pPr algn="ctr"/>
            <a:r>
              <a:rPr lang="en-US" sz="2400" i="1" dirty="0"/>
              <a:t>Punishment tells you what not to do; </a:t>
            </a:r>
          </a:p>
          <a:p>
            <a:pPr algn="ctr"/>
            <a:r>
              <a:rPr lang="en-US" sz="2400" i="1" dirty="0"/>
              <a:t>reinforcement tells you what to do.</a:t>
            </a:r>
          </a:p>
        </p:txBody>
      </p:sp>
      <p:pic>
        <p:nvPicPr>
          <p:cNvPr id="5" name="Picture 4" descr="decorative"/>
          <p:cNvPicPr>
            <a:picLocks noChangeAspect="1"/>
          </p:cNvPicPr>
          <p:nvPr/>
        </p:nvPicPr>
        <p:blipFill>
          <a:blip r:embed="rId2"/>
          <a:stretch>
            <a:fillRect/>
          </a:stretch>
        </p:blipFill>
        <p:spPr>
          <a:xfrm>
            <a:off x="683242" y="406070"/>
            <a:ext cx="688908" cy="695004"/>
          </a:xfrm>
          <a:prstGeom prst="rect">
            <a:avLst/>
          </a:prstGeom>
        </p:spPr>
      </p:pic>
    </p:spTree>
    <p:extLst>
      <p:ext uri="{BB962C8B-B14F-4D97-AF65-F5344CB8AC3E}">
        <p14:creationId xmlns:p14="http://schemas.microsoft.com/office/powerpoint/2010/main" val="149054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ways to punish </a:t>
            </a:r>
            <a:br>
              <a:rPr lang="en-US" dirty="0"/>
            </a:br>
            <a:r>
              <a:rPr lang="en-US" dirty="0"/>
              <a:t>unwanted behavior?</a:t>
            </a:r>
          </a:p>
        </p:txBody>
      </p:sp>
      <p:sp>
        <p:nvSpPr>
          <p:cNvPr id="4" name="Content Placeholder 3"/>
          <p:cNvSpPr>
            <a:spLocks noGrp="1"/>
          </p:cNvSpPr>
          <p:nvPr>
            <p:ph sz="quarter" idx="13"/>
          </p:nvPr>
        </p:nvSpPr>
        <p:spPr/>
        <p:txBody>
          <a:bodyPr/>
          <a:lstStyle/>
          <a:p>
            <a:r>
              <a:rPr lang="en-US" dirty="0"/>
              <a:t>Positive punishment adds something negative.</a:t>
            </a:r>
          </a:p>
          <a:p>
            <a:r>
              <a:rPr lang="en-US" dirty="0"/>
              <a:t>Negative punishment takes away something positive.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478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_________________?</a:t>
            </a:r>
            <a:endParaRPr lang="en-US" i="1" dirty="0"/>
          </a:p>
        </p:txBody>
      </p:sp>
      <p:sp>
        <p:nvSpPr>
          <p:cNvPr id="4" name="Content Placeholder 3"/>
          <p:cNvSpPr>
            <a:spLocks noGrp="1"/>
          </p:cNvSpPr>
          <p:nvPr>
            <p:ph sz="quarter" idx="13"/>
          </p:nvPr>
        </p:nvSpPr>
        <p:spPr>
          <a:xfrm>
            <a:off x="528638" y="4864100"/>
            <a:ext cx="8101012" cy="1844610"/>
          </a:xfrm>
        </p:spPr>
        <p:txBody>
          <a:bodyPr/>
          <a:lstStyle/>
          <a:p>
            <a:r>
              <a:rPr lang="en-US" b="1" i="1" dirty="0"/>
              <a:t>Biofeedback</a:t>
            </a:r>
            <a:r>
              <a:rPr lang="en-US" dirty="0"/>
              <a:t> systems—such as this one, which records</a:t>
            </a:r>
          </a:p>
          <a:p>
            <a:r>
              <a:rPr lang="en-US" dirty="0"/>
              <a:t>tension in the forehead muscle of a headache sufferer—allow people to monitor their subtle physiological responses.</a:t>
            </a:r>
          </a:p>
        </p:txBody>
      </p:sp>
      <p:pic>
        <p:nvPicPr>
          <p:cNvPr id="5" name="Content Placeholder 4"/>
          <p:cNvPicPr>
            <a:picLocks noGrp="1" noChangeAspect="1"/>
          </p:cNvPicPr>
          <p:nvPr>
            <p:ph idx="1"/>
          </p:nvPr>
        </p:nvPicPr>
        <p:blipFill>
          <a:blip r:embed="rId2"/>
          <a:stretch>
            <a:fillRect/>
          </a:stretch>
        </p:blipFill>
        <p:spPr>
          <a:xfrm>
            <a:off x="1891984" y="1825625"/>
            <a:ext cx="5360031" cy="2797175"/>
          </a:xfrm>
          <a:prstGeom prst="rect">
            <a:avLst/>
          </a:prstGeom>
        </p:spPr>
      </p:pic>
    </p:spTree>
    <p:extLst>
      <p:ext uri="{BB962C8B-B14F-4D97-AF65-F5344CB8AC3E}">
        <p14:creationId xmlns:p14="http://schemas.microsoft.com/office/powerpoint/2010/main" val="1715243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classical and operant conditioning similar and different?</a:t>
            </a:r>
          </a:p>
        </p:txBody>
      </p:sp>
      <p:sp>
        <p:nvSpPr>
          <p:cNvPr id="4" name="Content Placeholder 3"/>
          <p:cNvSpPr>
            <a:spLocks noGrp="1"/>
          </p:cNvSpPr>
          <p:nvPr>
            <p:ph sz="quarter" idx="13"/>
          </p:nvPr>
        </p:nvSpPr>
        <p:spPr/>
        <p:txBody>
          <a:bodyPr/>
          <a:lstStyle/>
          <a:p>
            <a:r>
              <a:rPr lang="en-US" dirty="0"/>
              <a:t>Both </a:t>
            </a:r>
            <a:r>
              <a:rPr lang="en-US" b="1" i="1" dirty="0"/>
              <a:t>classical conditioning </a:t>
            </a:r>
            <a:r>
              <a:rPr lang="en-US" dirty="0"/>
              <a:t>and </a:t>
            </a:r>
            <a:r>
              <a:rPr lang="en-US" b="1" i="1" dirty="0"/>
              <a:t>operant conditioning </a:t>
            </a:r>
            <a:r>
              <a:rPr lang="en-US" dirty="0"/>
              <a:t>are forms of </a:t>
            </a:r>
            <a:r>
              <a:rPr lang="en-US" b="1" i="1" dirty="0"/>
              <a:t>associative learning</a:t>
            </a:r>
            <a:r>
              <a:rPr lang="en-US" dirty="0"/>
              <a:t>.</a:t>
            </a:r>
          </a:p>
        </p:txBody>
      </p:sp>
      <p:pic>
        <p:nvPicPr>
          <p:cNvPr id="5" name="Content Placeholder 4"/>
          <p:cNvPicPr>
            <a:picLocks noGrp="1" noChangeAspect="1"/>
          </p:cNvPicPr>
          <p:nvPr>
            <p:ph idx="1"/>
          </p:nvPr>
        </p:nvPicPr>
        <p:blipFill>
          <a:blip r:embed="rId2"/>
          <a:stretch>
            <a:fillRect/>
          </a:stretch>
        </p:blipFill>
        <p:spPr>
          <a:xfrm>
            <a:off x="1194343" y="1825625"/>
            <a:ext cx="6755313" cy="2797175"/>
          </a:xfrm>
          <a:prstGeom prst="rect">
            <a:avLst/>
          </a:prstGeom>
        </p:spPr>
      </p:pic>
    </p:spTree>
    <p:extLst>
      <p:ext uri="{BB962C8B-B14F-4D97-AF65-F5344CB8AC3E}">
        <p14:creationId xmlns:p14="http://schemas.microsoft.com/office/powerpoint/2010/main" val="2221845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a:t>
            </a:r>
            <a:r>
              <a:rPr lang="en-US" dirty="0" smtClean="0"/>
              <a:t>_____ </a:t>
            </a:r>
            <a:br>
              <a:rPr lang="en-US" dirty="0" smtClean="0"/>
            </a:br>
            <a:r>
              <a:rPr lang="en-US" dirty="0" smtClean="0"/>
              <a:t>_______?</a:t>
            </a:r>
            <a:endParaRPr lang="en-US" dirty="0"/>
          </a:p>
        </p:txBody>
      </p:sp>
      <p:sp>
        <p:nvSpPr>
          <p:cNvPr id="4" name="Text Placeholder 3"/>
          <p:cNvSpPr>
            <a:spLocks noGrp="1"/>
          </p:cNvSpPr>
          <p:nvPr>
            <p:ph type="body" sz="quarter" idx="14"/>
          </p:nvPr>
        </p:nvSpPr>
        <p:spPr/>
        <p:txBody>
          <a:bodyPr/>
          <a:lstStyle/>
          <a:p>
            <a:r>
              <a:rPr lang="en-US" dirty="0"/>
              <a:t>John Garcia was among those who challenged</a:t>
            </a:r>
          </a:p>
          <a:p>
            <a:r>
              <a:rPr lang="en-US" dirty="0"/>
              <a:t>the prevailing idea that all associations can be learned</a:t>
            </a:r>
          </a:p>
          <a:p>
            <a:r>
              <a:rPr lang="en-US" dirty="0"/>
              <a:t>equally well.</a:t>
            </a:r>
          </a:p>
        </p:txBody>
      </p:sp>
      <p:sp>
        <p:nvSpPr>
          <p:cNvPr id="5" name="Text Placeholder 4"/>
          <p:cNvSpPr>
            <a:spLocks noGrp="1"/>
          </p:cNvSpPr>
          <p:nvPr>
            <p:ph type="body" sz="quarter" idx="15"/>
          </p:nvPr>
        </p:nvSpPr>
        <p:spPr>
          <a:xfrm>
            <a:off x="762000" y="5627686"/>
            <a:ext cx="3117850" cy="801105"/>
          </a:xfrm>
        </p:spPr>
        <p:txBody>
          <a:bodyPr>
            <a:noAutofit/>
          </a:bodyPr>
          <a:lstStyle/>
          <a:p>
            <a:pPr marL="0" indent="0">
              <a:buNone/>
            </a:pPr>
            <a:r>
              <a:rPr lang="en-US" sz="2400" dirty="0"/>
              <a:t>John Garcia</a:t>
            </a:r>
          </a:p>
          <a:p>
            <a:pPr marL="0" indent="0">
              <a:buNone/>
            </a:pPr>
            <a:r>
              <a:rPr lang="en-US" sz="2400" dirty="0"/>
              <a:t>(1917-2012)</a:t>
            </a:r>
          </a:p>
        </p:txBody>
      </p:sp>
      <p:pic>
        <p:nvPicPr>
          <p:cNvPr id="6" name="Picture Placeholder 5"/>
          <p:cNvPicPr>
            <a:picLocks noGrp="1" noChangeAspect="1"/>
          </p:cNvPicPr>
          <p:nvPr>
            <p:ph type="pic" sz="quarter" idx="13"/>
          </p:nvPr>
        </p:nvPicPr>
        <p:blipFill>
          <a:blip r:embed="rId2"/>
          <a:srcRect t="4815" b="4815"/>
          <a:stretch>
            <a:fillRect/>
          </a:stretch>
        </p:blipFill>
        <p:spPr>
          <a:xfrm>
            <a:off x="762000" y="2032000"/>
            <a:ext cx="3117850" cy="3375025"/>
          </a:xfrm>
          <a:prstGeom prst="rect">
            <a:avLst/>
          </a:prstGeom>
        </p:spPr>
      </p:pic>
    </p:spTree>
    <p:extLst>
      <p:ext uri="{BB962C8B-B14F-4D97-AF65-F5344CB8AC3E}">
        <p14:creationId xmlns:p14="http://schemas.microsoft.com/office/powerpoint/2010/main" val="1620176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two findings in </a:t>
            </a:r>
            <a:br>
              <a:rPr lang="en-US" dirty="0"/>
            </a:br>
            <a:r>
              <a:rPr lang="en-US" dirty="0"/>
              <a:t>Garcia and </a:t>
            </a:r>
            <a:r>
              <a:rPr lang="en-US" dirty="0" err="1"/>
              <a:t>Koelling’s</a:t>
            </a:r>
            <a:r>
              <a:rPr lang="en-US" dirty="0"/>
              <a:t> study?</a:t>
            </a:r>
          </a:p>
        </p:txBody>
      </p:sp>
      <p:sp>
        <p:nvSpPr>
          <p:cNvPr id="3" name="Content Placeholder 2"/>
          <p:cNvSpPr>
            <a:spLocks noGrp="1"/>
          </p:cNvSpPr>
          <p:nvPr>
            <p:ph idx="1"/>
          </p:nvPr>
        </p:nvSpPr>
        <p:spPr>
          <a:xfrm>
            <a:off x="628650" y="1825625"/>
            <a:ext cx="8101584" cy="4901746"/>
          </a:xfrm>
        </p:spPr>
        <p:txBody>
          <a:bodyPr/>
          <a:lstStyle/>
          <a:p>
            <a:r>
              <a:rPr lang="en-US" dirty="0"/>
              <a:t>First, even if sickened as late as several hours after tasting a particular novel flavor, the rats thereafter avoided that flavor.</a:t>
            </a:r>
          </a:p>
          <a:p>
            <a:endParaRPr lang="en-US" dirty="0"/>
          </a:p>
          <a:p>
            <a:r>
              <a:rPr lang="en-US" dirty="0"/>
              <a:t>Second, the sickened rats developed conditioned aversions to tastes but not to sights or sounds.</a:t>
            </a:r>
          </a:p>
          <a:p>
            <a:r>
              <a:rPr lang="en-US" dirty="0"/>
              <a:t>This made adaptive sense. </a:t>
            </a:r>
          </a:p>
          <a:p>
            <a:r>
              <a:rPr lang="en-US" dirty="0"/>
              <a:t>For rats, the easiest way to identify tainted food is to taste it; if sickened after sampling a new food, they thereafter avoid it. </a:t>
            </a:r>
          </a:p>
          <a:p>
            <a:r>
              <a:rPr lang="en-US" dirty="0"/>
              <a:t>This response is called </a:t>
            </a:r>
            <a:r>
              <a:rPr lang="en-US" b="1" i="1" dirty="0" smtClean="0"/>
              <a:t>_______ __________.</a:t>
            </a:r>
            <a:endParaRPr lang="en-US" b="1" dirty="0"/>
          </a:p>
        </p:txBody>
      </p:sp>
    </p:spTree>
    <p:extLst>
      <p:ext uri="{BB962C8B-B14F-4D97-AF65-F5344CB8AC3E}">
        <p14:creationId xmlns:p14="http://schemas.microsoft.com/office/powerpoint/2010/main" val="962738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39" y="457200"/>
            <a:ext cx="4917232" cy="1600200"/>
          </a:xfrm>
        </p:spPr>
        <p:txBody>
          <a:bodyPr/>
          <a:lstStyle/>
          <a:p>
            <a:r>
              <a:rPr lang="en-US" dirty="0" smtClean="0"/>
              <a:t>___________ </a:t>
            </a:r>
            <a:r>
              <a:rPr lang="en-US" dirty="0"/>
              <a:t>aversion</a:t>
            </a:r>
          </a:p>
        </p:txBody>
      </p:sp>
      <p:sp>
        <p:nvSpPr>
          <p:cNvPr id="4" name="Text Placeholder 3"/>
          <p:cNvSpPr>
            <a:spLocks noGrp="1"/>
          </p:cNvSpPr>
          <p:nvPr>
            <p:ph type="body" sz="half" idx="2"/>
          </p:nvPr>
        </p:nvSpPr>
        <p:spPr>
          <a:xfrm>
            <a:off x="438539" y="2546480"/>
            <a:ext cx="4917232" cy="4040932"/>
          </a:xfrm>
        </p:spPr>
        <p:txBody>
          <a:bodyPr>
            <a:normAutofit lnSpcReduction="10000"/>
          </a:bodyPr>
          <a:lstStyle/>
          <a:p>
            <a:r>
              <a:rPr lang="en-US" dirty="0"/>
              <a:t>If you became</a:t>
            </a:r>
          </a:p>
          <a:p>
            <a:r>
              <a:rPr lang="en-US" dirty="0"/>
              <a:t>violently ill after eating oysters, you would probably have a hard time eating them again. Their smell and taste would have become a CS for nausea.</a:t>
            </a:r>
          </a:p>
          <a:p>
            <a:r>
              <a:rPr lang="en-US" dirty="0"/>
              <a:t>This learning occurs readily because our biology prepares us to learn taste aversions to toxic foods.</a:t>
            </a:r>
          </a:p>
        </p:txBody>
      </p:sp>
      <p:pic>
        <p:nvPicPr>
          <p:cNvPr id="5" name="Content Placeholder 4"/>
          <p:cNvPicPr>
            <a:picLocks noGrp="1" noChangeAspect="1"/>
          </p:cNvPicPr>
          <p:nvPr>
            <p:ph idx="1"/>
          </p:nvPr>
        </p:nvPicPr>
        <p:blipFill>
          <a:blip r:embed="rId2"/>
          <a:stretch>
            <a:fillRect/>
          </a:stretch>
        </p:blipFill>
        <p:spPr>
          <a:xfrm>
            <a:off x="5880338" y="2762184"/>
            <a:ext cx="2771429" cy="3609524"/>
          </a:xfrm>
          <a:prstGeom prst="rect">
            <a:avLst/>
          </a:prstGeom>
        </p:spPr>
      </p:pic>
    </p:spTree>
    <p:extLst>
      <p:ext uri="{BB962C8B-B14F-4D97-AF65-F5344CB8AC3E}">
        <p14:creationId xmlns:p14="http://schemas.microsoft.com/office/powerpoint/2010/main" val="3988196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t>
            </a:r>
            <a:r>
              <a:rPr lang="en-US" dirty="0" smtClean="0"/>
              <a:t>__________ </a:t>
            </a:r>
            <a:r>
              <a:rPr lang="en-US" dirty="0"/>
              <a:t>processes affect </a:t>
            </a:r>
            <a:br>
              <a:rPr lang="en-US" dirty="0"/>
            </a:br>
            <a:r>
              <a:rPr lang="en-US" dirty="0"/>
              <a:t>classical conditioning?</a:t>
            </a:r>
          </a:p>
        </p:txBody>
      </p:sp>
      <p:sp>
        <p:nvSpPr>
          <p:cNvPr id="3" name="Content Placeholder 2"/>
          <p:cNvSpPr>
            <a:spLocks noGrp="1"/>
          </p:cNvSpPr>
          <p:nvPr>
            <p:ph idx="1"/>
          </p:nvPr>
        </p:nvSpPr>
        <p:spPr/>
        <p:txBody>
          <a:bodyPr>
            <a:normAutofit/>
          </a:bodyPr>
          <a:lstStyle/>
          <a:p>
            <a:r>
              <a:rPr lang="en-US" dirty="0"/>
              <a:t>In their dismissal of “</a:t>
            </a:r>
            <a:r>
              <a:rPr lang="en-US" dirty="0" err="1"/>
              <a:t>mentalistic</a:t>
            </a:r>
            <a:r>
              <a:rPr lang="en-US" dirty="0"/>
              <a:t>” concepts such as consciousness, Pavlov and Watson</a:t>
            </a:r>
          </a:p>
          <a:p>
            <a:r>
              <a:rPr lang="en-US" dirty="0"/>
              <a:t>underestimated the importance of the effects of cognitive processes (thoughts, perceptions, expectations).</a:t>
            </a:r>
            <a:endParaRPr lang="en-US" i="1" dirty="0"/>
          </a:p>
        </p:txBody>
      </p:sp>
      <p:pic>
        <p:nvPicPr>
          <p:cNvPr id="4" name="Picture 3" descr="decorative"/>
          <p:cNvPicPr>
            <a:picLocks noChangeAspect="1"/>
          </p:cNvPicPr>
          <p:nvPr/>
        </p:nvPicPr>
        <p:blipFill>
          <a:blip r:embed="rId2"/>
          <a:stretch>
            <a:fillRect/>
          </a:stretch>
        </p:blipFill>
        <p:spPr>
          <a:xfrm>
            <a:off x="656643" y="397327"/>
            <a:ext cx="688908" cy="688908"/>
          </a:xfrm>
          <a:prstGeom prst="rect">
            <a:avLst/>
          </a:prstGeom>
        </p:spPr>
      </p:pic>
    </p:spTree>
    <p:extLst>
      <p:ext uri="{BB962C8B-B14F-4D97-AF65-F5344CB8AC3E}">
        <p14:creationId xmlns:p14="http://schemas.microsoft.com/office/powerpoint/2010/main" val="3432109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a:t>
            </a:r>
            <a:r>
              <a:rPr lang="en-US" dirty="0" smtClean="0"/>
              <a:t>__________ </a:t>
            </a:r>
            <a:r>
              <a:rPr lang="en-US" dirty="0"/>
              <a:t>and Wagner show?</a:t>
            </a:r>
          </a:p>
        </p:txBody>
      </p:sp>
      <p:sp>
        <p:nvSpPr>
          <p:cNvPr id="3" name="Content Placeholder 2"/>
          <p:cNvSpPr>
            <a:spLocks noGrp="1"/>
          </p:cNvSpPr>
          <p:nvPr>
            <p:ph idx="1"/>
          </p:nvPr>
        </p:nvSpPr>
        <p:spPr>
          <a:xfrm>
            <a:off x="628650" y="1825624"/>
            <a:ext cx="8101584" cy="4939069"/>
          </a:xfrm>
        </p:spPr>
        <p:txBody>
          <a:bodyPr/>
          <a:lstStyle/>
          <a:p>
            <a:r>
              <a:rPr lang="en-US" dirty="0"/>
              <a:t>Robert </a:t>
            </a:r>
            <a:r>
              <a:rPr lang="en-US" dirty="0" err="1"/>
              <a:t>Rescorla</a:t>
            </a:r>
            <a:r>
              <a:rPr lang="en-US" dirty="0"/>
              <a:t> and Allan Wagner (1972) showed that an animal can learn the </a:t>
            </a:r>
            <a:r>
              <a:rPr lang="en-US" i="1" dirty="0"/>
              <a:t>predictability </a:t>
            </a:r>
            <a:r>
              <a:rPr lang="en-US" dirty="0"/>
              <a:t>of an event.</a:t>
            </a:r>
          </a:p>
          <a:p>
            <a:endParaRPr lang="en-US" dirty="0"/>
          </a:p>
          <a:p>
            <a:r>
              <a:rPr lang="en-US" dirty="0"/>
              <a:t> The more predictable the association, the stronger the conditioned response. </a:t>
            </a:r>
          </a:p>
          <a:p>
            <a:endParaRPr lang="en-US" dirty="0"/>
          </a:p>
          <a:p>
            <a:r>
              <a:rPr lang="en-US" dirty="0"/>
              <a:t>It’s as if the animal learns an </a:t>
            </a:r>
            <a:r>
              <a:rPr lang="en-US" i="1" dirty="0"/>
              <a:t>expectancy, </a:t>
            </a:r>
            <a:r>
              <a:rPr lang="en-US" dirty="0"/>
              <a:t>an awareness of how likely it is that the US will occur.</a:t>
            </a:r>
          </a:p>
          <a:p>
            <a:endParaRPr lang="en-US" dirty="0"/>
          </a:p>
        </p:txBody>
      </p:sp>
    </p:spTree>
    <p:extLst>
      <p:ext uri="{BB962C8B-B14F-4D97-AF65-F5344CB8AC3E}">
        <p14:creationId xmlns:p14="http://schemas.microsoft.com/office/powerpoint/2010/main" val="3592672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273022" cy="1600200"/>
          </a:xfrm>
        </p:spPr>
        <p:txBody>
          <a:bodyPr/>
          <a:lstStyle/>
          <a:p>
            <a:r>
              <a:rPr lang="en-US" dirty="0"/>
              <a:t>What is a </a:t>
            </a:r>
            <a:r>
              <a:rPr lang="en-US" dirty="0" smtClean="0"/>
              <a:t>________</a:t>
            </a:r>
            <a:br>
              <a:rPr lang="en-US" dirty="0" smtClean="0"/>
            </a:br>
            <a:r>
              <a:rPr lang="en-US" dirty="0" smtClean="0"/>
              <a:t> ____?</a:t>
            </a:r>
            <a:endParaRPr lang="en-US" dirty="0"/>
          </a:p>
        </p:txBody>
      </p:sp>
      <p:sp>
        <p:nvSpPr>
          <p:cNvPr id="4" name="Text Placeholder 3"/>
          <p:cNvSpPr>
            <a:spLocks noGrp="1"/>
          </p:cNvSpPr>
          <p:nvPr>
            <p:ph type="body" sz="half" idx="2"/>
          </p:nvPr>
        </p:nvSpPr>
        <p:spPr>
          <a:xfrm>
            <a:off x="630238" y="2279177"/>
            <a:ext cx="3273022" cy="4285396"/>
          </a:xfrm>
        </p:spPr>
        <p:txBody>
          <a:bodyPr/>
          <a:lstStyle/>
          <a:p>
            <a:r>
              <a:rPr lang="en-US" dirty="0"/>
              <a:t>a mental</a:t>
            </a:r>
          </a:p>
          <a:p>
            <a:r>
              <a:rPr lang="en-US" dirty="0"/>
              <a:t>representation of the layout of</a:t>
            </a:r>
          </a:p>
          <a:p>
            <a:r>
              <a:rPr lang="en-US" dirty="0"/>
              <a:t>one’s environment </a:t>
            </a:r>
          </a:p>
          <a:p>
            <a:endParaRPr lang="en-US" i="1" dirty="0"/>
          </a:p>
          <a:p>
            <a:r>
              <a:rPr lang="en-US" i="1" dirty="0"/>
              <a:t>For example,</a:t>
            </a:r>
          </a:p>
          <a:p>
            <a:r>
              <a:rPr lang="en-US" i="1" dirty="0"/>
              <a:t>after exploring a maze, rats act as</a:t>
            </a:r>
          </a:p>
          <a:p>
            <a:r>
              <a:rPr lang="en-US" i="1" dirty="0"/>
              <a:t>if they have learned a cognitive map of it.</a:t>
            </a:r>
          </a:p>
        </p:txBody>
      </p:sp>
      <p:pic>
        <p:nvPicPr>
          <p:cNvPr id="5" name="Content Placeholder 4"/>
          <p:cNvPicPr>
            <a:picLocks noGrp="1" noChangeAspect="1"/>
          </p:cNvPicPr>
          <p:nvPr>
            <p:ph idx="1"/>
          </p:nvPr>
        </p:nvPicPr>
        <p:blipFill>
          <a:blip r:embed="rId2"/>
          <a:stretch>
            <a:fillRect/>
          </a:stretch>
        </p:blipFill>
        <p:spPr>
          <a:xfrm>
            <a:off x="4340798" y="2879678"/>
            <a:ext cx="4344887" cy="3237603"/>
          </a:xfrm>
          <a:prstGeom prst="rect">
            <a:avLst/>
          </a:prstGeom>
        </p:spPr>
      </p:pic>
    </p:spTree>
    <p:extLst>
      <p:ext uri="{BB962C8B-B14F-4D97-AF65-F5344CB8AC3E}">
        <p14:creationId xmlns:p14="http://schemas.microsoft.com/office/powerpoint/2010/main" val="330296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habituation and sensory adaptation?</a:t>
            </a:r>
          </a:p>
        </p:txBody>
      </p:sp>
      <p:sp>
        <p:nvSpPr>
          <p:cNvPr id="3" name="Text Placeholder 2"/>
          <p:cNvSpPr>
            <a:spLocks noGrp="1"/>
          </p:cNvSpPr>
          <p:nvPr>
            <p:ph type="body" idx="1"/>
          </p:nvPr>
        </p:nvSpPr>
        <p:spPr>
          <a:xfrm>
            <a:off x="563336" y="1816781"/>
            <a:ext cx="3868340" cy="823912"/>
          </a:xfrm>
        </p:spPr>
        <p:txBody>
          <a:bodyPr/>
          <a:lstStyle/>
          <a:p>
            <a:r>
              <a:rPr lang="en-US" i="1" dirty="0" smtClean="0"/>
              <a:t>___________</a:t>
            </a:r>
            <a:endParaRPr lang="en-US" i="1" dirty="0"/>
          </a:p>
        </p:txBody>
      </p:sp>
      <p:sp>
        <p:nvSpPr>
          <p:cNvPr id="4" name="Content Placeholder 3"/>
          <p:cNvSpPr>
            <a:spLocks noGrp="1"/>
          </p:cNvSpPr>
          <p:nvPr>
            <p:ph sz="half" idx="2"/>
          </p:nvPr>
        </p:nvSpPr>
        <p:spPr/>
        <p:txBody>
          <a:bodyPr/>
          <a:lstStyle/>
          <a:p>
            <a:r>
              <a:rPr lang="en-US" dirty="0" smtClean="0"/>
              <a:t>__________ </a:t>
            </a:r>
            <a:r>
              <a:rPr lang="en-US" dirty="0"/>
              <a:t>is a type of learning or relatively permanent change in behavior that involves a reduced response as a result of repeated but not constant exposure.</a:t>
            </a:r>
          </a:p>
        </p:txBody>
      </p:sp>
      <p:sp>
        <p:nvSpPr>
          <p:cNvPr id="5" name="Text Placeholder 4"/>
          <p:cNvSpPr>
            <a:spLocks noGrp="1"/>
          </p:cNvSpPr>
          <p:nvPr>
            <p:ph type="body" sz="quarter" idx="3"/>
          </p:nvPr>
        </p:nvSpPr>
        <p:spPr/>
        <p:txBody>
          <a:bodyPr/>
          <a:lstStyle/>
          <a:p>
            <a:r>
              <a:rPr lang="en-US" i="1" dirty="0" smtClean="0"/>
              <a:t>________ </a:t>
            </a:r>
            <a:r>
              <a:rPr lang="en-US" i="1" dirty="0"/>
              <a:t>adaptation</a:t>
            </a:r>
          </a:p>
        </p:txBody>
      </p:sp>
      <p:sp>
        <p:nvSpPr>
          <p:cNvPr id="6" name="Content Placeholder 5"/>
          <p:cNvSpPr>
            <a:spLocks noGrp="1"/>
          </p:cNvSpPr>
          <p:nvPr>
            <p:ph sz="quarter" idx="4"/>
          </p:nvPr>
        </p:nvSpPr>
        <p:spPr/>
        <p:txBody>
          <a:bodyPr/>
          <a:lstStyle/>
          <a:p>
            <a:r>
              <a:rPr lang="en-US" dirty="0"/>
              <a:t> </a:t>
            </a:r>
            <a:r>
              <a:rPr lang="en-US" dirty="0" smtClean="0"/>
              <a:t>_________ </a:t>
            </a:r>
            <a:r>
              <a:rPr lang="en-US" dirty="0"/>
              <a:t>adaption is a perceptual phenomenon that occurs when the brain stops recognizing a constant and unchanging stimulus.</a:t>
            </a:r>
          </a:p>
        </p:txBody>
      </p:sp>
    </p:spTree>
    <p:extLst>
      <p:ext uri="{BB962C8B-B14F-4D97-AF65-F5344CB8AC3E}">
        <p14:creationId xmlns:p14="http://schemas.microsoft.com/office/powerpoint/2010/main" val="3802854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______ </a:t>
            </a:r>
            <a:r>
              <a:rPr lang="en-US" dirty="0"/>
              <a:t>learning?</a:t>
            </a:r>
          </a:p>
        </p:txBody>
      </p:sp>
      <p:sp>
        <p:nvSpPr>
          <p:cNvPr id="4" name="Text Placeholder 3"/>
          <p:cNvSpPr>
            <a:spLocks noGrp="1"/>
          </p:cNvSpPr>
          <p:nvPr>
            <p:ph type="body" sz="half" idx="2"/>
          </p:nvPr>
        </p:nvSpPr>
        <p:spPr/>
        <p:txBody>
          <a:bodyPr/>
          <a:lstStyle/>
          <a:p>
            <a:r>
              <a:rPr lang="en-US" dirty="0"/>
              <a:t>learning that</a:t>
            </a:r>
          </a:p>
          <a:p>
            <a:r>
              <a:rPr lang="en-US" dirty="0"/>
              <a:t>occurs but is not apparent</a:t>
            </a:r>
          </a:p>
          <a:p>
            <a:r>
              <a:rPr lang="en-US" dirty="0"/>
              <a:t>until there is an incentive to</a:t>
            </a:r>
          </a:p>
          <a:p>
            <a:r>
              <a:rPr lang="en-US" dirty="0"/>
              <a:t>demonstrate it.</a:t>
            </a:r>
          </a:p>
        </p:txBody>
      </p:sp>
      <p:pic>
        <p:nvPicPr>
          <p:cNvPr id="5" name="Content Placeholder 4"/>
          <p:cNvPicPr>
            <a:picLocks noGrp="1" noChangeAspect="1"/>
          </p:cNvPicPr>
          <p:nvPr>
            <p:ph idx="1"/>
          </p:nvPr>
        </p:nvPicPr>
        <p:blipFill>
          <a:blip r:embed="rId2"/>
          <a:stretch>
            <a:fillRect/>
          </a:stretch>
        </p:blipFill>
        <p:spPr>
          <a:xfrm>
            <a:off x="3958958" y="2601426"/>
            <a:ext cx="4952399" cy="3267562"/>
          </a:xfrm>
          <a:prstGeom prst="rect">
            <a:avLst/>
          </a:prstGeom>
        </p:spPr>
      </p:pic>
    </p:spTree>
    <p:extLst>
      <p:ext uri="{BB962C8B-B14F-4D97-AF65-F5344CB8AC3E}">
        <p14:creationId xmlns:p14="http://schemas.microsoft.com/office/powerpoint/2010/main" val="1459334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smtClean="0"/>
              <a:t>_____ </a:t>
            </a:r>
            <a:r>
              <a:rPr lang="en-US" dirty="0"/>
              <a:t>learning?</a:t>
            </a:r>
          </a:p>
        </p:txBody>
      </p:sp>
      <p:sp>
        <p:nvSpPr>
          <p:cNvPr id="3" name="Content Placeholder 2"/>
          <p:cNvSpPr>
            <a:spLocks noGrp="1"/>
          </p:cNvSpPr>
          <p:nvPr>
            <p:ph idx="1"/>
          </p:nvPr>
        </p:nvSpPr>
        <p:spPr/>
        <p:txBody>
          <a:bodyPr/>
          <a:lstStyle/>
          <a:p>
            <a:r>
              <a:rPr lang="en-US" dirty="0"/>
              <a:t>a sudden realization of a</a:t>
            </a:r>
          </a:p>
          <a:p>
            <a:r>
              <a:rPr lang="en-US" dirty="0"/>
              <a:t>problem’s solution; contrasts with</a:t>
            </a:r>
          </a:p>
          <a:p>
            <a:r>
              <a:rPr lang="en-US" dirty="0"/>
              <a:t>strategy-based solutions</a:t>
            </a:r>
          </a:p>
        </p:txBody>
      </p:sp>
    </p:spTree>
    <p:extLst>
      <p:ext uri="{BB962C8B-B14F-4D97-AF65-F5344CB8AC3E}">
        <p14:creationId xmlns:p14="http://schemas.microsoft.com/office/powerpoint/2010/main" val="1350693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between extrinsic and intrinsic motivation to learn?</a:t>
            </a:r>
          </a:p>
        </p:txBody>
      </p:sp>
      <p:sp>
        <p:nvSpPr>
          <p:cNvPr id="3" name="Text Placeholder 2"/>
          <p:cNvSpPr>
            <a:spLocks noGrp="1"/>
          </p:cNvSpPr>
          <p:nvPr>
            <p:ph type="body" idx="1"/>
          </p:nvPr>
        </p:nvSpPr>
        <p:spPr/>
        <p:txBody>
          <a:bodyPr/>
          <a:lstStyle/>
          <a:p>
            <a:r>
              <a:rPr lang="en-US" b="1" i="1" dirty="0" smtClean="0"/>
              <a:t>________ </a:t>
            </a:r>
            <a:r>
              <a:rPr lang="en-US" b="1" i="1" dirty="0"/>
              <a:t>motivation</a:t>
            </a:r>
          </a:p>
        </p:txBody>
      </p:sp>
      <p:sp>
        <p:nvSpPr>
          <p:cNvPr id="4" name="Content Placeholder 3"/>
          <p:cNvSpPr>
            <a:spLocks noGrp="1"/>
          </p:cNvSpPr>
          <p:nvPr>
            <p:ph sz="half" idx="2"/>
          </p:nvPr>
        </p:nvSpPr>
        <p:spPr/>
        <p:txBody>
          <a:bodyPr/>
          <a:lstStyle/>
          <a:p>
            <a:r>
              <a:rPr lang="en-US" dirty="0"/>
              <a:t>a desire</a:t>
            </a:r>
          </a:p>
          <a:p>
            <a:r>
              <a:rPr lang="en-US" dirty="0"/>
              <a:t>to perform a behavior to receive promised rewards or avoid threatened punishment</a:t>
            </a:r>
          </a:p>
        </p:txBody>
      </p:sp>
      <p:sp>
        <p:nvSpPr>
          <p:cNvPr id="5" name="Text Placeholder 4"/>
          <p:cNvSpPr>
            <a:spLocks noGrp="1"/>
          </p:cNvSpPr>
          <p:nvPr>
            <p:ph type="body" sz="quarter" idx="3"/>
          </p:nvPr>
        </p:nvSpPr>
        <p:spPr/>
        <p:txBody>
          <a:bodyPr/>
          <a:lstStyle/>
          <a:p>
            <a:r>
              <a:rPr lang="en-US" b="1" i="1" dirty="0" smtClean="0"/>
              <a:t>_________ </a:t>
            </a:r>
            <a:r>
              <a:rPr lang="en-US" b="1" i="1" dirty="0"/>
              <a:t>motivation</a:t>
            </a:r>
          </a:p>
        </p:txBody>
      </p:sp>
      <p:sp>
        <p:nvSpPr>
          <p:cNvPr id="6" name="Content Placeholder 5"/>
          <p:cNvSpPr>
            <a:spLocks noGrp="1"/>
          </p:cNvSpPr>
          <p:nvPr>
            <p:ph sz="quarter" idx="4"/>
          </p:nvPr>
        </p:nvSpPr>
        <p:spPr/>
        <p:txBody>
          <a:bodyPr/>
          <a:lstStyle/>
          <a:p>
            <a:r>
              <a:rPr lang="en-US" dirty="0"/>
              <a:t>a desire to</a:t>
            </a:r>
          </a:p>
          <a:p>
            <a:r>
              <a:rPr lang="en-US" dirty="0"/>
              <a:t>perform a behavior effectively for</a:t>
            </a:r>
          </a:p>
          <a:p>
            <a:r>
              <a:rPr lang="en-US" dirty="0"/>
              <a:t>its own sake</a:t>
            </a:r>
          </a:p>
        </p:txBody>
      </p:sp>
    </p:spTree>
    <p:extLst>
      <p:ext uri="{BB962C8B-B14F-4D97-AF65-F5344CB8AC3E}">
        <p14:creationId xmlns:p14="http://schemas.microsoft.com/office/powerpoint/2010/main" val="2562119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cognitive perspective show us the limits of rewards?</a:t>
            </a:r>
          </a:p>
        </p:txBody>
      </p:sp>
      <p:sp>
        <p:nvSpPr>
          <p:cNvPr id="3" name="Content Placeholder 2"/>
          <p:cNvSpPr>
            <a:spLocks noGrp="1"/>
          </p:cNvSpPr>
          <p:nvPr>
            <p:ph idx="1"/>
          </p:nvPr>
        </p:nvSpPr>
        <p:spPr>
          <a:xfrm>
            <a:off x="628650" y="1979493"/>
            <a:ext cx="8101584" cy="4477291"/>
          </a:xfrm>
        </p:spPr>
        <p:txBody>
          <a:bodyPr/>
          <a:lstStyle/>
          <a:p>
            <a:r>
              <a:rPr lang="en-US" dirty="0"/>
              <a:t>Promising people a reward for a task they already</a:t>
            </a:r>
          </a:p>
          <a:p>
            <a:r>
              <a:rPr lang="en-US" dirty="0"/>
              <a:t>enjoy can backfire. This is called the </a:t>
            </a:r>
            <a:r>
              <a:rPr lang="en-US" dirty="0" smtClean="0"/>
              <a:t>___________effect</a:t>
            </a:r>
            <a:r>
              <a:rPr lang="en-US" dirty="0"/>
              <a:t>.</a:t>
            </a:r>
          </a:p>
          <a:p>
            <a:r>
              <a:rPr lang="en-US" dirty="0"/>
              <a:t>Excessive rewards can destroy </a:t>
            </a:r>
            <a:r>
              <a:rPr lang="en-US" b="1" i="1" dirty="0"/>
              <a:t>intrinsic motivation</a:t>
            </a:r>
            <a:r>
              <a:rPr lang="en-US" dirty="0"/>
              <a:t>—the desire to perform a behavior effectively and for its own sake.</a:t>
            </a:r>
          </a:p>
        </p:txBody>
      </p:sp>
    </p:spTree>
    <p:extLst>
      <p:ext uri="{BB962C8B-B14F-4D97-AF65-F5344CB8AC3E}">
        <p14:creationId xmlns:p14="http://schemas.microsoft.com/office/powerpoint/2010/main" val="1759957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smtClean="0"/>
              <a:t>________</a:t>
            </a:r>
            <a:br>
              <a:rPr lang="en-US" b="1" i="1" dirty="0" smtClean="0"/>
            </a:br>
            <a:r>
              <a:rPr lang="en-US" b="1" i="1" dirty="0" smtClean="0"/>
              <a:t>helplessness</a:t>
            </a:r>
            <a:r>
              <a:rPr lang="en-US" dirty="0"/>
              <a:t>?</a:t>
            </a:r>
          </a:p>
        </p:txBody>
      </p:sp>
      <p:sp>
        <p:nvSpPr>
          <p:cNvPr id="4" name="Text Placeholder 3"/>
          <p:cNvSpPr>
            <a:spLocks noGrp="1"/>
          </p:cNvSpPr>
          <p:nvPr>
            <p:ph type="body" sz="half" idx="2"/>
          </p:nvPr>
        </p:nvSpPr>
        <p:spPr/>
        <p:txBody>
          <a:bodyPr/>
          <a:lstStyle/>
          <a:p>
            <a:r>
              <a:rPr lang="en-US" dirty="0"/>
              <a:t>the hopelessness and passive resignation an animal or person</a:t>
            </a:r>
          </a:p>
          <a:p>
            <a:r>
              <a:rPr lang="en-US" dirty="0"/>
              <a:t>acquires when unable to avoid</a:t>
            </a:r>
          </a:p>
          <a:p>
            <a:r>
              <a:rPr lang="en-US" dirty="0"/>
              <a:t>repeated aversive events</a:t>
            </a:r>
          </a:p>
        </p:txBody>
      </p:sp>
      <p:pic>
        <p:nvPicPr>
          <p:cNvPr id="5" name="Content Placeholder 4"/>
          <p:cNvPicPr>
            <a:picLocks noGrp="1" noChangeAspect="1"/>
          </p:cNvPicPr>
          <p:nvPr>
            <p:ph idx="1"/>
          </p:nvPr>
        </p:nvPicPr>
        <p:blipFill>
          <a:blip r:embed="rId2"/>
          <a:stretch>
            <a:fillRect/>
          </a:stretch>
        </p:blipFill>
        <p:spPr>
          <a:xfrm>
            <a:off x="4147178" y="2771128"/>
            <a:ext cx="4614683" cy="2744522"/>
          </a:xfrm>
          <a:prstGeom prst="rect">
            <a:avLst/>
          </a:prstGeom>
        </p:spPr>
      </p:pic>
    </p:spTree>
    <p:extLst>
      <p:ext uri="{BB962C8B-B14F-4D97-AF65-F5344CB8AC3E}">
        <p14:creationId xmlns:p14="http://schemas.microsoft.com/office/powerpoint/2010/main" val="958668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has been conducted </a:t>
            </a:r>
            <a:br>
              <a:rPr lang="en-US" dirty="0"/>
            </a:br>
            <a:r>
              <a:rPr lang="en-US" dirty="0"/>
              <a:t>on </a:t>
            </a:r>
            <a:r>
              <a:rPr lang="en-US" i="1" dirty="0"/>
              <a:t>learned helplessness</a:t>
            </a:r>
            <a:r>
              <a:rPr lang="en-US" dirty="0"/>
              <a:t>?</a:t>
            </a:r>
          </a:p>
        </p:txBody>
      </p:sp>
      <p:sp>
        <p:nvSpPr>
          <p:cNvPr id="3" name="Content Placeholder 2"/>
          <p:cNvSpPr>
            <a:spLocks noGrp="1"/>
          </p:cNvSpPr>
          <p:nvPr>
            <p:ph idx="1"/>
          </p:nvPr>
        </p:nvSpPr>
        <p:spPr>
          <a:xfrm>
            <a:off x="628650" y="1856096"/>
            <a:ext cx="8101584" cy="4858603"/>
          </a:xfrm>
        </p:spPr>
        <p:txBody>
          <a:bodyPr>
            <a:normAutofit/>
          </a:bodyPr>
          <a:lstStyle/>
          <a:p>
            <a:r>
              <a:rPr lang="en-US" dirty="0"/>
              <a:t>In experiments, dogs were strapped in a harness and given repeated shocks, with no opportunity </a:t>
            </a:r>
          </a:p>
          <a:p>
            <a:r>
              <a:rPr lang="en-US" dirty="0"/>
              <a:t>to avoid them.</a:t>
            </a:r>
          </a:p>
          <a:p>
            <a:r>
              <a:rPr lang="en-US" dirty="0"/>
              <a:t>Later, when placed in another situation where they </a:t>
            </a:r>
            <a:r>
              <a:rPr lang="en-US" i="1" dirty="0"/>
              <a:t>could </a:t>
            </a:r>
            <a:r>
              <a:rPr lang="en-US" dirty="0"/>
              <a:t>escape the punishment by simply leaping a hurdle, the dogs displayed </a:t>
            </a:r>
            <a:r>
              <a:rPr lang="en-US" b="1" i="1" dirty="0" smtClean="0"/>
              <a:t>________helplessness</a:t>
            </a:r>
            <a:r>
              <a:rPr lang="en-US" dirty="0"/>
              <a:t>; they cowered as if without hope. </a:t>
            </a:r>
          </a:p>
          <a:p>
            <a:r>
              <a:rPr lang="en-US" dirty="0"/>
              <a:t>Other dogs that had been able to escape the first shocks reacted differently. They had learned they were in control and easily escaped the shocks in the new situation. </a:t>
            </a:r>
          </a:p>
          <a:p>
            <a:r>
              <a:rPr lang="en-US" sz="2000" i="1" dirty="0"/>
              <a:t>(Seligman &amp; Maier, 1967)</a:t>
            </a:r>
          </a:p>
        </p:txBody>
      </p:sp>
    </p:spTree>
    <p:extLst>
      <p:ext uri="{BB962C8B-B14F-4D97-AF65-F5344CB8AC3E}">
        <p14:creationId xmlns:p14="http://schemas.microsoft.com/office/powerpoint/2010/main" val="2939924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Julian Rotter’s loci of control</a:t>
            </a:r>
          </a:p>
        </p:txBody>
      </p:sp>
      <p:sp>
        <p:nvSpPr>
          <p:cNvPr id="3" name="Text Placeholder 2"/>
          <p:cNvSpPr>
            <a:spLocks noGrp="1"/>
          </p:cNvSpPr>
          <p:nvPr>
            <p:ph type="body" idx="1"/>
          </p:nvPr>
        </p:nvSpPr>
        <p:spPr/>
        <p:txBody>
          <a:bodyPr>
            <a:normAutofit/>
          </a:bodyPr>
          <a:lstStyle/>
          <a:p>
            <a:r>
              <a:rPr lang="en-US" b="1" i="1" dirty="0" smtClean="0"/>
              <a:t>____ </a:t>
            </a:r>
            <a:r>
              <a:rPr lang="en-US" b="1" i="1" dirty="0"/>
              <a:t>locus of control</a:t>
            </a:r>
          </a:p>
        </p:txBody>
      </p:sp>
      <p:sp>
        <p:nvSpPr>
          <p:cNvPr id="4" name="Content Placeholder 3"/>
          <p:cNvSpPr>
            <a:spLocks noGrp="1"/>
          </p:cNvSpPr>
          <p:nvPr>
            <p:ph sz="half" idx="2"/>
          </p:nvPr>
        </p:nvSpPr>
        <p:spPr/>
        <p:txBody>
          <a:bodyPr/>
          <a:lstStyle/>
          <a:p>
            <a:r>
              <a:rPr lang="en-US" dirty="0"/>
              <a:t>the perception that chance or outside forces beyond our personal direction</a:t>
            </a:r>
          </a:p>
          <a:p>
            <a:r>
              <a:rPr lang="en-US" dirty="0"/>
              <a:t>determine our fate</a:t>
            </a:r>
          </a:p>
        </p:txBody>
      </p:sp>
      <p:sp>
        <p:nvSpPr>
          <p:cNvPr id="5" name="Text Placeholder 4"/>
          <p:cNvSpPr>
            <a:spLocks noGrp="1"/>
          </p:cNvSpPr>
          <p:nvPr>
            <p:ph type="body" sz="quarter" idx="3"/>
          </p:nvPr>
        </p:nvSpPr>
        <p:spPr/>
        <p:txBody>
          <a:bodyPr>
            <a:normAutofit/>
          </a:bodyPr>
          <a:lstStyle/>
          <a:p>
            <a:r>
              <a:rPr lang="en-US" b="1" i="1" dirty="0" smtClean="0"/>
              <a:t>_____ </a:t>
            </a:r>
            <a:r>
              <a:rPr lang="en-US" b="1" i="1" dirty="0"/>
              <a:t>locus of control</a:t>
            </a:r>
          </a:p>
        </p:txBody>
      </p:sp>
      <p:sp>
        <p:nvSpPr>
          <p:cNvPr id="6" name="Content Placeholder 5"/>
          <p:cNvSpPr>
            <a:spLocks noGrp="1"/>
          </p:cNvSpPr>
          <p:nvPr>
            <p:ph sz="quarter" idx="4"/>
          </p:nvPr>
        </p:nvSpPr>
        <p:spPr/>
        <p:txBody>
          <a:bodyPr/>
          <a:lstStyle/>
          <a:p>
            <a:r>
              <a:rPr lang="en-US" dirty="0"/>
              <a:t>the perception that we direct and create our own fate</a:t>
            </a:r>
          </a:p>
        </p:txBody>
      </p:sp>
    </p:spTree>
    <p:extLst>
      <p:ext uri="{BB962C8B-B14F-4D97-AF65-F5344CB8AC3E}">
        <p14:creationId xmlns:p14="http://schemas.microsoft.com/office/powerpoint/2010/main" val="3366698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smtClean="0"/>
              <a:t>__________ </a:t>
            </a:r>
            <a:r>
              <a:rPr lang="en-US" i="1" dirty="0"/>
              <a:t>learning</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a:t>Higher animals, especially humans, learn without direct experience, by watching and imitating others.</a:t>
            </a:r>
          </a:p>
          <a:p>
            <a:endParaRPr lang="en-US" dirty="0"/>
          </a:p>
          <a:p>
            <a:r>
              <a:rPr lang="en-US" dirty="0"/>
              <a:t>We learn our native languages and various other specific behaviors by observing and imitating others,</a:t>
            </a:r>
          </a:p>
          <a:p>
            <a:r>
              <a:rPr lang="en-US" dirty="0"/>
              <a:t>a process called </a:t>
            </a:r>
            <a:r>
              <a:rPr lang="en-US" b="1" i="1" dirty="0" smtClean="0"/>
              <a:t>______</a:t>
            </a:r>
            <a:r>
              <a:rPr lang="en-US" dirty="0" smtClean="0"/>
              <a:t>.</a:t>
            </a:r>
            <a:endParaRPr lang="en-US" dirty="0"/>
          </a:p>
          <a:p>
            <a:endParaRPr lang="en-US" dirty="0"/>
          </a:p>
          <a:p>
            <a:r>
              <a:rPr lang="en-US" i="1" dirty="0"/>
              <a:t>For instance, a child who sees his sister burn her fingers on a hot stove learns not to touch it. </a:t>
            </a:r>
          </a:p>
        </p:txBody>
      </p:sp>
      <p:pic>
        <p:nvPicPr>
          <p:cNvPr id="4" name="Picture 3" descr="decorative"/>
          <p:cNvPicPr>
            <a:picLocks noChangeAspect="1"/>
          </p:cNvPicPr>
          <p:nvPr/>
        </p:nvPicPr>
        <p:blipFill>
          <a:blip r:embed="rId2"/>
          <a:stretch>
            <a:fillRect/>
          </a:stretch>
        </p:blipFill>
        <p:spPr>
          <a:xfrm>
            <a:off x="683242" y="423232"/>
            <a:ext cx="688908" cy="688908"/>
          </a:xfrm>
          <a:prstGeom prst="rect">
            <a:avLst/>
          </a:prstGeom>
        </p:spPr>
      </p:pic>
    </p:spTree>
    <p:extLst>
      <p:ext uri="{BB962C8B-B14F-4D97-AF65-F5344CB8AC3E}">
        <p14:creationId xmlns:p14="http://schemas.microsoft.com/office/powerpoint/2010/main" val="4023105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Albert </a:t>
            </a:r>
            <a:r>
              <a:rPr lang="en-US" dirty="0" smtClean="0"/>
              <a:t>_________?</a:t>
            </a:r>
            <a:endParaRPr lang="en-US" dirty="0"/>
          </a:p>
        </p:txBody>
      </p:sp>
      <p:sp>
        <p:nvSpPr>
          <p:cNvPr id="3" name="Content Placeholder 2"/>
          <p:cNvSpPr>
            <a:spLocks noGrp="1"/>
          </p:cNvSpPr>
          <p:nvPr>
            <p:ph idx="1"/>
          </p:nvPr>
        </p:nvSpPr>
        <p:spPr/>
        <p:txBody>
          <a:bodyPr/>
          <a:lstStyle/>
          <a:p>
            <a:r>
              <a:rPr lang="en-US" dirty="0"/>
              <a:t>Albert </a:t>
            </a:r>
            <a:r>
              <a:rPr lang="en-US" dirty="0" smtClean="0"/>
              <a:t>_________, </a:t>
            </a:r>
            <a:r>
              <a:rPr lang="en-US" dirty="0"/>
              <a:t>shown here receiving a 2016 U.S. National</a:t>
            </a:r>
          </a:p>
          <a:p>
            <a:r>
              <a:rPr lang="en-US" dirty="0"/>
              <a:t>Medal of Science from President</a:t>
            </a:r>
          </a:p>
          <a:p>
            <a:r>
              <a:rPr lang="en-US" dirty="0"/>
              <a:t>Obama, is the pioneering researcher of </a:t>
            </a:r>
            <a:r>
              <a:rPr lang="en-US" b="1" i="1" dirty="0"/>
              <a:t>observational learning.</a:t>
            </a:r>
          </a:p>
        </p:txBody>
      </p:sp>
      <p:pic>
        <p:nvPicPr>
          <p:cNvPr id="5" name="Picture 4"/>
          <p:cNvPicPr>
            <a:picLocks noChangeAspect="1"/>
          </p:cNvPicPr>
          <p:nvPr/>
        </p:nvPicPr>
        <p:blipFill>
          <a:blip r:embed="rId2"/>
          <a:stretch>
            <a:fillRect/>
          </a:stretch>
        </p:blipFill>
        <p:spPr>
          <a:xfrm>
            <a:off x="630238" y="2384860"/>
            <a:ext cx="2590476" cy="3476190"/>
          </a:xfrm>
          <a:prstGeom prst="rect">
            <a:avLst/>
          </a:prstGeom>
          <a:ln w="76200">
            <a:solidFill>
              <a:schemeClr val="accent4"/>
            </a:solidFill>
          </a:ln>
        </p:spPr>
      </p:pic>
    </p:spTree>
    <p:extLst>
      <p:ext uri="{BB962C8B-B14F-4D97-AF65-F5344CB8AC3E}">
        <p14:creationId xmlns:p14="http://schemas.microsoft.com/office/powerpoint/2010/main" val="655244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take away?</a:t>
            </a:r>
          </a:p>
        </p:txBody>
      </p:sp>
      <p:sp>
        <p:nvSpPr>
          <p:cNvPr id="3" name="Content Placeholder 2"/>
          <p:cNvSpPr>
            <a:spLocks noGrp="1"/>
          </p:cNvSpPr>
          <p:nvPr>
            <p:ph idx="1"/>
          </p:nvPr>
        </p:nvSpPr>
        <p:spPr>
          <a:xfrm>
            <a:off x="589935" y="2138517"/>
            <a:ext cx="8140299" cy="3682846"/>
          </a:xfrm>
        </p:spPr>
        <p:txBody>
          <a:bodyPr/>
          <a:lstStyle/>
          <a:p>
            <a:r>
              <a:rPr lang="en-US" dirty="0"/>
              <a:t>By watching models, we experience</a:t>
            </a:r>
          </a:p>
          <a:p>
            <a:r>
              <a:rPr lang="en-US" i="1" dirty="0" smtClean="0"/>
              <a:t>_________ </a:t>
            </a:r>
            <a:r>
              <a:rPr lang="en-US" i="1" dirty="0"/>
              <a:t>reinforcement </a:t>
            </a:r>
            <a:r>
              <a:rPr lang="en-US" dirty="0"/>
              <a:t>or </a:t>
            </a:r>
            <a:r>
              <a:rPr lang="en-US" i="1" dirty="0" smtClean="0"/>
              <a:t>_____ </a:t>
            </a:r>
            <a:r>
              <a:rPr lang="en-US" i="1" dirty="0"/>
              <a:t>punishment,</a:t>
            </a:r>
          </a:p>
          <a:p>
            <a:r>
              <a:rPr lang="en-US" dirty="0"/>
              <a:t>and we learn to anticipate a behavior’s consequences</a:t>
            </a:r>
          </a:p>
          <a:p>
            <a:r>
              <a:rPr lang="en-US" dirty="0"/>
              <a:t>in situations like those we are observing.</a:t>
            </a:r>
          </a:p>
          <a:p>
            <a:endParaRPr lang="en-US" dirty="0"/>
          </a:p>
          <a:p>
            <a:endParaRPr lang="en-US" dirty="0"/>
          </a:p>
          <a:p>
            <a:r>
              <a:rPr lang="en-US" dirty="0"/>
              <a:t>We are especially likely to learn from people</a:t>
            </a:r>
          </a:p>
          <a:p>
            <a:r>
              <a:rPr lang="en-US" dirty="0"/>
              <a:t>we perceive as similar to ourselves, as successful,</a:t>
            </a:r>
          </a:p>
          <a:p>
            <a:r>
              <a:rPr lang="en-US" dirty="0"/>
              <a:t>or as admirable.</a:t>
            </a:r>
          </a:p>
        </p:txBody>
      </p:sp>
    </p:spTree>
    <p:extLst>
      <p:ext uri="{BB962C8B-B14F-4D97-AF65-F5344CB8AC3E}">
        <p14:creationId xmlns:p14="http://schemas.microsoft.com/office/powerpoint/2010/main" val="3350123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93" y="288926"/>
            <a:ext cx="8101584" cy="1325563"/>
          </a:xfrm>
        </p:spPr>
        <p:txBody>
          <a:bodyPr/>
          <a:lstStyle/>
          <a:p>
            <a:r>
              <a:rPr lang="en-US" dirty="0"/>
              <a:t>What is a </a:t>
            </a:r>
            <a:r>
              <a:rPr lang="en-US" i="1" dirty="0" smtClean="0"/>
              <a:t>________</a:t>
            </a:r>
            <a:r>
              <a:rPr lang="en-US" dirty="0" smtClean="0"/>
              <a:t>?</a:t>
            </a:r>
            <a:endParaRPr lang="en-US" dirty="0"/>
          </a:p>
        </p:txBody>
      </p:sp>
      <p:sp>
        <p:nvSpPr>
          <p:cNvPr id="3" name="Content Placeholder 2"/>
          <p:cNvSpPr>
            <a:spLocks noGrp="1"/>
          </p:cNvSpPr>
          <p:nvPr>
            <p:ph idx="1"/>
          </p:nvPr>
        </p:nvSpPr>
        <p:spPr/>
        <p:txBody>
          <a:bodyPr/>
          <a:lstStyle/>
          <a:p>
            <a:r>
              <a:rPr lang="en-US" dirty="0"/>
              <a:t>any event or situation that evokes a response</a:t>
            </a:r>
          </a:p>
          <a:p>
            <a:endParaRPr lang="en-US" dirty="0"/>
          </a:p>
          <a:p>
            <a:r>
              <a:rPr lang="en-US" i="1" dirty="0"/>
              <a:t>So… for the sea slug…the stimulus was the squirt from the choppy ocean waters or the electric shock from the researcher.</a:t>
            </a:r>
          </a:p>
          <a:p>
            <a:endParaRPr lang="en-US" i="1" dirty="0"/>
          </a:p>
          <a:p>
            <a:r>
              <a:rPr lang="en-US" i="1" dirty="0"/>
              <a:t>For the popcorn eater…the stimulus was the movie theater environment.</a:t>
            </a:r>
          </a:p>
        </p:txBody>
      </p:sp>
    </p:spTree>
    <p:extLst>
      <p:ext uri="{BB962C8B-B14F-4D97-AF65-F5344CB8AC3E}">
        <p14:creationId xmlns:p14="http://schemas.microsoft.com/office/powerpoint/2010/main" val="735802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we learn by observation, but how?</a:t>
            </a:r>
          </a:p>
        </p:txBody>
      </p:sp>
      <p:sp>
        <p:nvSpPr>
          <p:cNvPr id="3" name="Content Placeholder 2"/>
          <p:cNvSpPr>
            <a:spLocks noGrp="1"/>
          </p:cNvSpPr>
          <p:nvPr>
            <p:ph idx="1"/>
          </p:nvPr>
        </p:nvSpPr>
        <p:spPr>
          <a:xfrm>
            <a:off x="679126" y="2227007"/>
            <a:ext cx="8051107" cy="3594356"/>
          </a:xfrm>
        </p:spPr>
        <p:txBody>
          <a:bodyPr>
            <a:normAutofit lnSpcReduction="10000"/>
          </a:bodyPr>
          <a:lstStyle/>
          <a:p>
            <a:r>
              <a:rPr lang="en-US" b="1" i="1" dirty="0" smtClean="0"/>
              <a:t>______ _________ </a:t>
            </a:r>
            <a:r>
              <a:rPr lang="en-US" dirty="0"/>
              <a:t>are frontal lobe</a:t>
            </a:r>
          </a:p>
          <a:p>
            <a:r>
              <a:rPr lang="en-US" dirty="0"/>
              <a:t>neurons that some scientists</a:t>
            </a:r>
          </a:p>
          <a:p>
            <a:r>
              <a:rPr lang="en-US" dirty="0"/>
              <a:t>believe fire when we perform</a:t>
            </a:r>
          </a:p>
          <a:p>
            <a:r>
              <a:rPr lang="en-US" dirty="0"/>
              <a:t>certain actions or observe </a:t>
            </a:r>
          </a:p>
          <a:p>
            <a:r>
              <a:rPr lang="en-US" dirty="0"/>
              <a:t>another’s actions.</a:t>
            </a:r>
          </a:p>
          <a:p>
            <a:endParaRPr lang="en-US" dirty="0"/>
          </a:p>
          <a:p>
            <a:r>
              <a:rPr lang="en-US" dirty="0"/>
              <a:t>The brain’s mirroring</a:t>
            </a:r>
          </a:p>
          <a:p>
            <a:r>
              <a:rPr lang="en-US" dirty="0"/>
              <a:t>of another’s action may enable</a:t>
            </a:r>
          </a:p>
          <a:p>
            <a:r>
              <a:rPr lang="en-US" dirty="0"/>
              <a:t>imitation and empathy.</a:t>
            </a:r>
          </a:p>
        </p:txBody>
      </p:sp>
      <p:pic>
        <p:nvPicPr>
          <p:cNvPr id="4" name="Picture 3" descr="decorative"/>
          <p:cNvPicPr>
            <a:picLocks noChangeAspect="1"/>
          </p:cNvPicPr>
          <p:nvPr/>
        </p:nvPicPr>
        <p:blipFill>
          <a:blip r:embed="rId2"/>
          <a:stretch>
            <a:fillRect/>
          </a:stretch>
        </p:blipFill>
        <p:spPr>
          <a:xfrm>
            <a:off x="679127" y="406070"/>
            <a:ext cx="688908" cy="688908"/>
          </a:xfrm>
          <a:prstGeom prst="rect">
            <a:avLst/>
          </a:prstGeom>
        </p:spPr>
      </p:pic>
    </p:spTree>
    <p:extLst>
      <p:ext uri="{BB962C8B-B14F-4D97-AF65-F5344CB8AC3E}">
        <p14:creationId xmlns:p14="http://schemas.microsoft.com/office/powerpoint/2010/main" val="3674900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a:t>
            </a:r>
            <a:r>
              <a:rPr lang="en-US" dirty="0" smtClean="0"/>
              <a:t>_________?</a:t>
            </a:r>
            <a:endParaRPr lang="en-US" dirty="0"/>
          </a:p>
        </p:txBody>
      </p:sp>
      <p:sp>
        <p:nvSpPr>
          <p:cNvPr id="3" name="Content Placeholder 2"/>
          <p:cNvSpPr>
            <a:spLocks noGrp="1"/>
          </p:cNvSpPr>
          <p:nvPr>
            <p:ph idx="1"/>
          </p:nvPr>
        </p:nvSpPr>
        <p:spPr/>
        <p:txBody>
          <a:bodyPr/>
          <a:lstStyle/>
          <a:p>
            <a:r>
              <a:rPr lang="en-US" dirty="0"/>
              <a:t>the behavior that follows the stimulus</a:t>
            </a:r>
          </a:p>
          <a:p>
            <a:endParaRPr lang="en-US" dirty="0"/>
          </a:p>
          <a:p>
            <a:r>
              <a:rPr lang="en-US" i="1" dirty="0"/>
              <a:t>For the sea slug…the involuntary behavior (classical conditioning) was the shirking.</a:t>
            </a:r>
          </a:p>
          <a:p>
            <a:endParaRPr lang="en-US" i="1" dirty="0"/>
          </a:p>
          <a:p>
            <a:r>
              <a:rPr lang="en-US" i="1" dirty="0"/>
              <a:t>For the popcorn eater…the voluntary behavior was the purchasing and eating of popcorn.</a:t>
            </a:r>
          </a:p>
        </p:txBody>
      </p:sp>
    </p:spTree>
    <p:extLst>
      <p:ext uri="{BB962C8B-B14F-4D97-AF65-F5344CB8AC3E}">
        <p14:creationId xmlns:p14="http://schemas.microsoft.com/office/powerpoint/2010/main" val="179232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t>
            </a:r>
            <a:r>
              <a:rPr lang="en-US" i="1" dirty="0" smtClean="0"/>
              <a:t>__________ __________</a:t>
            </a:r>
            <a:r>
              <a:rPr lang="en-US" dirty="0" smtClean="0"/>
              <a:t>defined</a:t>
            </a:r>
            <a:r>
              <a:rPr lang="en-US" dirty="0"/>
              <a:t>?</a:t>
            </a:r>
          </a:p>
        </p:txBody>
      </p:sp>
      <p:sp>
        <p:nvSpPr>
          <p:cNvPr id="3" name="Content Placeholder 2"/>
          <p:cNvSpPr>
            <a:spLocks noGrp="1"/>
          </p:cNvSpPr>
          <p:nvPr>
            <p:ph idx="1"/>
          </p:nvPr>
        </p:nvSpPr>
        <p:spPr/>
        <p:txBody>
          <a:bodyPr/>
          <a:lstStyle/>
          <a:p>
            <a:r>
              <a:rPr lang="en-US" dirty="0" smtClean="0"/>
              <a:t>___________conditioning </a:t>
            </a:r>
            <a:r>
              <a:rPr lang="en-US" dirty="0"/>
              <a:t>is a type of associative learning that involves learned involuntary responses.  </a:t>
            </a:r>
          </a:p>
          <a:p>
            <a:endParaRPr lang="en-US" dirty="0"/>
          </a:p>
          <a:p>
            <a:r>
              <a:rPr lang="en-US" dirty="0"/>
              <a:t>We associate stimuli that we do not control, </a:t>
            </a:r>
          </a:p>
          <a:p>
            <a:r>
              <a:rPr lang="en-US" dirty="0"/>
              <a:t>and we respond automatically </a:t>
            </a:r>
          </a:p>
          <a:p>
            <a:r>
              <a:rPr lang="en-US" dirty="0"/>
              <a:t>(exhibiting </a:t>
            </a:r>
            <a:r>
              <a:rPr lang="en-US" b="1" i="1" dirty="0"/>
              <a:t>respondent behavior</a:t>
            </a:r>
            <a:r>
              <a:rPr lang="en-US" i="1" dirty="0"/>
              <a:t>)</a:t>
            </a:r>
            <a:r>
              <a:rPr lang="en-US" dirty="0"/>
              <a:t>.</a:t>
            </a:r>
          </a:p>
          <a:p>
            <a:endParaRPr lang="en-US" dirty="0"/>
          </a:p>
          <a:p>
            <a:r>
              <a:rPr lang="en-US" dirty="0"/>
              <a:t>Involuntary responses include salivation, blinking, sweating, and cringing or the automatic bodily reactions to strong emotions such as fear.</a:t>
            </a:r>
          </a:p>
        </p:txBody>
      </p:sp>
    </p:spTree>
    <p:extLst>
      <p:ext uri="{BB962C8B-B14F-4D97-AF65-F5344CB8AC3E}">
        <p14:creationId xmlns:p14="http://schemas.microsoft.com/office/powerpoint/2010/main" val="206070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t>
            </a:r>
            <a:r>
              <a:rPr lang="en-US" dirty="0" err="1" smtClean="0"/>
              <a:t>is__________</a:t>
            </a:r>
            <a:r>
              <a:rPr lang="en-US" i="1" dirty="0" err="1" smtClean="0"/>
              <a:t>conditioning</a:t>
            </a:r>
            <a:r>
              <a:rPr lang="en-US" i="1" dirty="0" smtClean="0"/>
              <a:t> </a:t>
            </a:r>
            <a:r>
              <a:rPr lang="en-US" dirty="0"/>
              <a:t>defined?</a:t>
            </a:r>
          </a:p>
        </p:txBody>
      </p:sp>
      <p:sp>
        <p:nvSpPr>
          <p:cNvPr id="3" name="Content Placeholder 2"/>
          <p:cNvSpPr>
            <a:spLocks noGrp="1"/>
          </p:cNvSpPr>
          <p:nvPr>
            <p:ph idx="1"/>
          </p:nvPr>
        </p:nvSpPr>
        <p:spPr/>
        <p:txBody>
          <a:bodyPr/>
          <a:lstStyle/>
          <a:p>
            <a:r>
              <a:rPr lang="en-US" dirty="0"/>
              <a:t>we learn to associate a response (our voluntary behavior) and its consequence</a:t>
            </a:r>
          </a:p>
          <a:p>
            <a:endParaRPr lang="en-US" dirty="0"/>
          </a:p>
          <a:p>
            <a:r>
              <a:rPr lang="en-US" dirty="0"/>
              <a:t>Thus we (and other animals) learn to repeat voluntary acts followed by good results and avoid voluntary acts followed by bad results. </a:t>
            </a:r>
          </a:p>
          <a:p>
            <a:endParaRPr lang="en-US" dirty="0"/>
          </a:p>
          <a:p>
            <a:r>
              <a:rPr lang="en-US" dirty="0"/>
              <a:t>These associations produce </a:t>
            </a:r>
            <a:r>
              <a:rPr lang="en-US" b="1" i="1" dirty="0"/>
              <a:t>operant</a:t>
            </a:r>
          </a:p>
          <a:p>
            <a:r>
              <a:rPr lang="en-US" b="1" i="1" dirty="0"/>
              <a:t>behaviors</a:t>
            </a:r>
            <a:r>
              <a:rPr lang="en-US" b="1" dirty="0"/>
              <a:t> </a:t>
            </a:r>
            <a:r>
              <a:rPr lang="en-US" dirty="0"/>
              <a:t>(which operate on the environment to produce a consequence).</a:t>
            </a:r>
          </a:p>
        </p:txBody>
      </p:sp>
    </p:spTree>
    <p:extLst>
      <p:ext uri="{BB962C8B-B14F-4D97-AF65-F5344CB8AC3E}">
        <p14:creationId xmlns:p14="http://schemas.microsoft.com/office/powerpoint/2010/main" val="582682281"/>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323232"/>
      </a:dk2>
      <a:lt2>
        <a:srgbClr val="E5C243"/>
      </a:lt2>
      <a:accent1>
        <a:srgbClr val="A5300F"/>
      </a:accent1>
      <a:accent2>
        <a:srgbClr val="D55816"/>
      </a:accent2>
      <a:accent3>
        <a:srgbClr val="E19825"/>
      </a:accent3>
      <a:accent4>
        <a:srgbClr val="AC7217"/>
      </a:accent4>
      <a:accent5>
        <a:srgbClr val="7F5F52"/>
      </a:accent5>
      <a:accent6>
        <a:srgbClr val="B27D49"/>
      </a:accent6>
      <a:hlink>
        <a:srgbClr val="6B9F25"/>
      </a:hlink>
      <a:folHlink>
        <a:srgbClr val="B26B0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6">
      <a:dk1>
        <a:sysClr val="windowText" lastClr="000000"/>
      </a:dk1>
      <a:lt1>
        <a:sysClr val="window" lastClr="FFFFFF"/>
      </a:lt1>
      <a:dk2>
        <a:srgbClr val="323232"/>
      </a:dk2>
      <a:lt2>
        <a:srgbClr val="E5C243"/>
      </a:lt2>
      <a:accent1>
        <a:srgbClr val="A5300F"/>
      </a:accent1>
      <a:accent2>
        <a:srgbClr val="D55816"/>
      </a:accent2>
      <a:accent3>
        <a:srgbClr val="E19825"/>
      </a:accent3>
      <a:accent4>
        <a:srgbClr val="AC7217"/>
      </a:accent4>
      <a:accent5>
        <a:srgbClr val="7F5F52"/>
      </a:accent5>
      <a:accent6>
        <a:srgbClr val="B27D49"/>
      </a:accent6>
      <a:hlink>
        <a:srgbClr val="6B9F25"/>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7224</TotalTime>
  <Words>2749</Words>
  <Application>Microsoft Office PowerPoint</Application>
  <PresentationFormat>On-screen Show (4:3)</PresentationFormat>
  <Paragraphs>345</Paragraphs>
  <Slides>60</Slides>
  <Notes>0</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Office Theme</vt:lpstr>
      <vt:lpstr>Custom Design</vt:lpstr>
      <vt:lpstr>Unit 6 Learning</vt:lpstr>
      <vt:lpstr>What is ______?</vt:lpstr>
      <vt:lpstr>What are some ways we learn?</vt:lpstr>
      <vt:lpstr>What are two types of associative learning?</vt:lpstr>
      <vt:lpstr>What is the difference between habituation and sensory adaptation?</vt:lpstr>
      <vt:lpstr>What is a ________?</vt:lpstr>
      <vt:lpstr>What is a _________?</vt:lpstr>
      <vt:lpstr>How is __________ __________defined?</vt:lpstr>
      <vt:lpstr>How is__________conditioning defined?</vt:lpstr>
      <vt:lpstr>How does ________conditioning occur?</vt:lpstr>
      <vt:lpstr>What are respondent behaviors and what are operant behaviors?</vt:lpstr>
      <vt:lpstr>What did _____  _________contribute to  the field of psychology?</vt:lpstr>
      <vt:lpstr>What are the components of  __________ conditioning?</vt:lpstr>
      <vt:lpstr>How are the unconditioned ________ (US) and unconditioned _________ (UR) related?</vt:lpstr>
      <vt:lpstr>What is the _______ stimulus (NS)?</vt:lpstr>
      <vt:lpstr>What happens in a conditioning trial?</vt:lpstr>
      <vt:lpstr>What are the _______ response (CR) and ___________ stimulus (CS)?</vt:lpstr>
      <vt:lpstr>What is _____________?</vt:lpstr>
      <vt:lpstr>What is ___________-order conditioning?</vt:lpstr>
      <vt:lpstr>How does __________ occur?</vt:lpstr>
      <vt:lpstr>What is ____________ recovery?</vt:lpstr>
      <vt:lpstr>What is __________?</vt:lpstr>
      <vt:lpstr>What is ____________?</vt:lpstr>
      <vt:lpstr>What did ______ and Rayner do?</vt:lpstr>
      <vt:lpstr>What is __________ conditioning?</vt:lpstr>
      <vt:lpstr>Who was ___.___. ________?</vt:lpstr>
      <vt:lpstr>What is the  ____ __ ______?</vt:lpstr>
      <vt:lpstr>What did Skinner design?</vt:lpstr>
      <vt:lpstr>What is an _________ chamber?</vt:lpstr>
      <vt:lpstr>What makes a reinforcer a _________?</vt:lpstr>
      <vt:lpstr>How is behavior shaped through  operant conditioning?</vt:lpstr>
      <vt:lpstr>What is a _____________ stimulus?</vt:lpstr>
      <vt:lpstr>What is __________reinforcement?</vt:lpstr>
      <vt:lpstr>What is__________reinforcement?</vt:lpstr>
      <vt:lpstr>What are ________ and  conditioned (__________) reinforcers?</vt:lpstr>
      <vt:lpstr>What are reinforcement ___________?</vt:lpstr>
      <vt:lpstr>How does __________ reinforcement  impact learning?</vt:lpstr>
      <vt:lpstr>How does __________ (intermittent)  reinforcement impact learning?</vt:lpstr>
      <vt:lpstr>What are the four types of  partial reinforcement?</vt:lpstr>
      <vt:lpstr>What is______________and how is it  different from negative reinforcement?</vt:lpstr>
      <vt:lpstr>What are two ways to punish  unwanted behavior?</vt:lpstr>
      <vt:lpstr>What is _________________?</vt:lpstr>
      <vt:lpstr>How are classical and operant conditioning similar and different?</vt:lpstr>
      <vt:lpstr>Who was _____  _______?</vt:lpstr>
      <vt:lpstr>What were two findings in  Garcia and Koelling’s study?</vt:lpstr>
      <vt:lpstr>___________ aversion</vt:lpstr>
      <vt:lpstr>How do __________ processes affect  classical conditioning?</vt:lpstr>
      <vt:lpstr>What did __________ and Wagner show?</vt:lpstr>
      <vt:lpstr>What is a ________  ____?</vt:lpstr>
      <vt:lpstr>What is ______ learning?</vt:lpstr>
      <vt:lpstr>What is _____ learning?</vt:lpstr>
      <vt:lpstr>What is the difference between extrinsic and intrinsic motivation to learn?</vt:lpstr>
      <vt:lpstr>How does the cognitive perspective show us the limits of rewards?</vt:lpstr>
      <vt:lpstr>What is ________ helplessness?</vt:lpstr>
      <vt:lpstr>What research has been conducted  on learned helplessness?</vt:lpstr>
      <vt:lpstr>Julian Rotter’s loci of control</vt:lpstr>
      <vt:lpstr>What is __________ learning?</vt:lpstr>
      <vt:lpstr>Who is Albert _________?</vt:lpstr>
      <vt:lpstr>What is the take away?</vt:lpstr>
      <vt:lpstr>So we learn by observation, but how?</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Fenton</dc:creator>
  <cp:lastModifiedBy>infosys</cp:lastModifiedBy>
  <cp:revision>1020</cp:revision>
  <cp:lastPrinted>2017-09-25T13:04:23Z</cp:lastPrinted>
  <dcterms:created xsi:type="dcterms:W3CDTF">2017-07-06T19:56:42Z</dcterms:created>
  <dcterms:modified xsi:type="dcterms:W3CDTF">2019-11-13T16:29:59Z</dcterms:modified>
</cp:coreProperties>
</file>