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2" r:id="rId2"/>
  </p:sldMasterIdLst>
  <p:notesMasterIdLst>
    <p:notesMasterId r:id="rId68"/>
  </p:notesMasterIdLst>
  <p:handoutMasterIdLst>
    <p:handoutMasterId r:id="rId69"/>
  </p:handoutMasterIdLst>
  <p:sldIdLst>
    <p:sldId id="620" r:id="rId3"/>
    <p:sldId id="621" r:id="rId4"/>
    <p:sldId id="622" r:id="rId5"/>
    <p:sldId id="623" r:id="rId6"/>
    <p:sldId id="543" r:id="rId7"/>
    <p:sldId id="544" r:id="rId8"/>
    <p:sldId id="566" r:id="rId9"/>
    <p:sldId id="565" r:id="rId10"/>
    <p:sldId id="547" r:id="rId11"/>
    <p:sldId id="548" r:id="rId12"/>
    <p:sldId id="549" r:id="rId13"/>
    <p:sldId id="550" r:id="rId14"/>
    <p:sldId id="551" r:id="rId15"/>
    <p:sldId id="552" r:id="rId16"/>
    <p:sldId id="554" r:id="rId17"/>
    <p:sldId id="557" r:id="rId18"/>
    <p:sldId id="561" r:id="rId19"/>
    <p:sldId id="562" r:id="rId20"/>
    <p:sldId id="563" r:id="rId21"/>
    <p:sldId id="568" r:id="rId22"/>
    <p:sldId id="569" r:id="rId23"/>
    <p:sldId id="570" r:id="rId24"/>
    <p:sldId id="571" r:id="rId25"/>
    <p:sldId id="572" r:id="rId26"/>
    <p:sldId id="573" r:id="rId27"/>
    <p:sldId id="574" r:id="rId28"/>
    <p:sldId id="575" r:id="rId29"/>
    <p:sldId id="576" r:id="rId30"/>
    <p:sldId id="577" r:id="rId31"/>
    <p:sldId id="578" r:id="rId32"/>
    <p:sldId id="579" r:id="rId33"/>
    <p:sldId id="580" r:id="rId34"/>
    <p:sldId id="581" r:id="rId35"/>
    <p:sldId id="582" r:id="rId36"/>
    <p:sldId id="583" r:id="rId37"/>
    <p:sldId id="584" r:id="rId38"/>
    <p:sldId id="585" r:id="rId39"/>
    <p:sldId id="586" r:id="rId40"/>
    <p:sldId id="587" r:id="rId41"/>
    <p:sldId id="588" r:id="rId42"/>
    <p:sldId id="589" r:id="rId43"/>
    <p:sldId id="590" r:id="rId44"/>
    <p:sldId id="591" r:id="rId45"/>
    <p:sldId id="592" r:id="rId46"/>
    <p:sldId id="593" r:id="rId47"/>
    <p:sldId id="596" r:id="rId48"/>
    <p:sldId id="597" r:id="rId49"/>
    <p:sldId id="598" r:id="rId50"/>
    <p:sldId id="599" r:id="rId51"/>
    <p:sldId id="600" r:id="rId52"/>
    <p:sldId id="601" r:id="rId53"/>
    <p:sldId id="602" r:id="rId54"/>
    <p:sldId id="603" r:id="rId55"/>
    <p:sldId id="605" r:id="rId56"/>
    <p:sldId id="606" r:id="rId57"/>
    <p:sldId id="609" r:id="rId58"/>
    <p:sldId id="610" r:id="rId59"/>
    <p:sldId id="611" r:id="rId60"/>
    <p:sldId id="613" r:id="rId61"/>
    <p:sldId id="614" r:id="rId62"/>
    <p:sldId id="615" r:id="rId63"/>
    <p:sldId id="616" r:id="rId64"/>
    <p:sldId id="617" r:id="rId65"/>
    <p:sldId id="618" r:id="rId66"/>
    <p:sldId id="619"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ton" initials="F" lastIdx="79" clrIdx="0">
    <p:extLst/>
  </p:cmAuthor>
  <p:cmAuthor id="2" name="Herzig, Allison" initials="HA" lastIdx="81" clrIdx="1">
    <p:extLst/>
  </p:cmAuthor>
  <p:cmAuthor id="3" name="Bamatter, Heidi" initials="BH" lastIdx="26" clrIdx="2">
    <p:extLst/>
  </p:cmAuthor>
  <p:cmAuthor id="4" name="Nancy Fenton" initials="NF" lastIdx="17"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D9B1"/>
    <a:srgbClr val="D4E5F4"/>
    <a:srgbClr val="0066CC"/>
    <a:srgbClr val="006F6C"/>
    <a:srgbClr val="A02CA3"/>
    <a:srgbClr val="D1EAF7"/>
    <a:srgbClr val="D1EDFF"/>
    <a:srgbClr val="EFE9D8"/>
    <a:srgbClr val="D1FD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43" autoAdjust="0"/>
    <p:restoredTop sz="94434" autoAdjust="0"/>
  </p:normalViewPr>
  <p:slideViewPr>
    <p:cSldViewPr snapToGrid="0">
      <p:cViewPr varScale="1">
        <p:scale>
          <a:sx n="87" d="100"/>
          <a:sy n="87" d="100"/>
        </p:scale>
        <p:origin x="-139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84"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55CF3F-4388-422A-B0FE-BC4E46887E1F}" type="datetimeFigureOut">
              <a:rPr lang="en-US" smtClean="0"/>
              <a:t>11/4/2019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DB6E7C-188D-4267-94DC-B43D43CA26A7}" type="slidenum">
              <a:rPr lang="en-US" smtClean="0"/>
              <a:t>‹#›</a:t>
            </a:fld>
            <a:endParaRPr lang="en-US"/>
          </a:p>
        </p:txBody>
      </p:sp>
    </p:spTree>
    <p:extLst>
      <p:ext uri="{BB962C8B-B14F-4D97-AF65-F5344CB8AC3E}">
        <p14:creationId xmlns:p14="http://schemas.microsoft.com/office/powerpoint/2010/main" val="3117888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2A8B5B-77C2-495D-97FA-6688FF203A77}" type="datetimeFigureOut">
              <a:rPr lang="en-US" smtClean="0"/>
              <a:t>11/4/2019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83C14-7C91-4FC9-837D-40531677F46F}" type="slidenum">
              <a:rPr lang="en-US" smtClean="0"/>
              <a:t>‹#›</a:t>
            </a:fld>
            <a:endParaRPr lang="en-US"/>
          </a:p>
        </p:txBody>
      </p:sp>
    </p:spTree>
    <p:extLst>
      <p:ext uri="{BB962C8B-B14F-4D97-AF65-F5344CB8AC3E}">
        <p14:creationId xmlns:p14="http://schemas.microsoft.com/office/powerpoint/2010/main" val="4183949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NIT opener">
    <p:bg>
      <p:bgPr>
        <a:solidFill>
          <a:srgbClr val="E7D9B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11/4/2019</a:t>
            </a:fld>
            <a:endParaRPr lang="en-US"/>
          </a:p>
        </p:txBody>
      </p:sp>
      <p:pic>
        <p:nvPicPr>
          <p:cNvPr id="12" name="Picture 11"/>
          <p:cNvPicPr>
            <a:picLocks noChangeAspect="1"/>
          </p:cNvPicPr>
          <p:nvPr userDrawn="1"/>
        </p:nvPicPr>
        <p:blipFill>
          <a:blip r:embed="rId2"/>
          <a:stretch>
            <a:fillRect/>
          </a:stretch>
        </p:blipFill>
        <p:spPr>
          <a:xfrm>
            <a:off x="0" y="0"/>
            <a:ext cx="123810" cy="809524"/>
          </a:xfrm>
          <a:prstGeom prst="rect">
            <a:avLst/>
          </a:prstGeom>
        </p:spPr>
      </p:pic>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pic>
        <p:nvPicPr>
          <p:cNvPr id="7" name="Picture 6"/>
          <p:cNvPicPr>
            <a:picLocks noChangeAspect="1"/>
          </p:cNvPicPr>
          <p:nvPr userDrawn="1"/>
        </p:nvPicPr>
        <p:blipFill>
          <a:blip r:embed="rId3"/>
          <a:stretch>
            <a:fillRect/>
          </a:stretch>
        </p:blipFill>
        <p:spPr>
          <a:xfrm>
            <a:off x="1" y="0"/>
            <a:ext cx="9144000" cy="2352381"/>
          </a:xfrm>
          <a:prstGeom prst="rect">
            <a:avLst/>
          </a:prstGeom>
        </p:spPr>
      </p:pic>
      <p:pic>
        <p:nvPicPr>
          <p:cNvPr id="9" name="Picture 8"/>
          <p:cNvPicPr>
            <a:picLocks noChangeAspect="1"/>
          </p:cNvPicPr>
          <p:nvPr userDrawn="1"/>
        </p:nvPicPr>
        <p:blipFill>
          <a:blip r:embed="rId4"/>
          <a:stretch>
            <a:fillRect/>
          </a:stretch>
        </p:blipFill>
        <p:spPr>
          <a:xfrm>
            <a:off x="762000" y="2352381"/>
            <a:ext cx="2414588" cy="2340383"/>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187714" y="2415881"/>
            <a:ext cx="3854672" cy="4387745"/>
          </a:xfrm>
          <a:prstGeom prst="rect">
            <a:avLst/>
          </a:prstGeom>
        </p:spPr>
      </p:pic>
      <p:pic>
        <p:nvPicPr>
          <p:cNvPr id="14" name="Picture 13"/>
          <p:cNvPicPr>
            <a:picLocks noChangeAspect="1"/>
          </p:cNvPicPr>
          <p:nvPr userDrawn="1"/>
        </p:nvPicPr>
        <p:blipFill>
          <a:blip r:embed="rId2"/>
          <a:stretch>
            <a:fillRect/>
          </a:stretch>
        </p:blipFill>
        <p:spPr>
          <a:xfrm>
            <a:off x="4063904" y="5994102"/>
            <a:ext cx="123810" cy="809524"/>
          </a:xfrm>
          <a:prstGeom prst="rect">
            <a:avLst/>
          </a:prstGeom>
        </p:spPr>
      </p:pic>
    </p:spTree>
    <p:extLst>
      <p:ext uri="{BB962C8B-B14F-4D97-AF65-F5344CB8AC3E}">
        <p14:creationId xmlns:p14="http://schemas.microsoft.com/office/powerpoint/2010/main" val="2681345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Y IT 3">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50"/>
            <a:ext cx="7994650" cy="852489"/>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3" name="Text Placeholder 10"/>
          <p:cNvSpPr>
            <a:spLocks noGrp="1"/>
          </p:cNvSpPr>
          <p:nvPr>
            <p:ph type="body" sz="quarter" idx="18"/>
          </p:nvPr>
        </p:nvSpPr>
        <p:spPr>
          <a:xfrm>
            <a:off x="628650" y="5295900"/>
            <a:ext cx="7994650" cy="7620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10" name="Content Placeholder 9"/>
          <p:cNvSpPr>
            <a:spLocks noGrp="1"/>
          </p:cNvSpPr>
          <p:nvPr>
            <p:ph sz="quarter" idx="19" hasCustomPrompt="1"/>
          </p:nvPr>
        </p:nvSpPr>
        <p:spPr>
          <a:xfrm>
            <a:off x="628650" y="2400300"/>
            <a:ext cx="7994650" cy="2768600"/>
          </a:xfrm>
          <a:ln>
            <a:solidFill>
              <a:srgbClr val="D4E5F4"/>
            </a:solidFill>
          </a:ln>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947827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Y IT 4">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49"/>
            <a:ext cx="7886700" cy="1371600"/>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8" name="Content Placeholder 7"/>
          <p:cNvSpPr>
            <a:spLocks noGrp="1"/>
          </p:cNvSpPr>
          <p:nvPr>
            <p:ph sz="quarter" idx="13" hasCustomPrompt="1"/>
          </p:nvPr>
        </p:nvSpPr>
        <p:spPr>
          <a:xfrm>
            <a:off x="628650" y="3073400"/>
            <a:ext cx="1784350" cy="1549400"/>
          </a:xfrm>
          <a:ln>
            <a:solidFill>
              <a:srgbClr val="D4E5F4"/>
            </a:solidFill>
          </a:ln>
        </p:spPr>
        <p:txBody>
          <a:bodyPr/>
          <a:lstStyle>
            <a:lvl1pPr marL="0" indent="0">
              <a:buNone/>
              <a:defRPr/>
            </a:lvl1pPr>
          </a:lstStyle>
          <a:p>
            <a:pPr lvl="0"/>
            <a:r>
              <a:rPr lang="en-US" dirty="0"/>
              <a:t>click to</a:t>
            </a:r>
          </a:p>
        </p:txBody>
      </p:sp>
      <p:sp>
        <p:nvSpPr>
          <p:cNvPr id="14" name="Content Placeholder 7"/>
          <p:cNvSpPr>
            <a:spLocks noGrp="1"/>
          </p:cNvSpPr>
          <p:nvPr>
            <p:ph sz="quarter" idx="14" hasCustomPrompt="1"/>
          </p:nvPr>
        </p:nvSpPr>
        <p:spPr>
          <a:xfrm>
            <a:off x="5394325" y="5099051"/>
            <a:ext cx="1784350" cy="1549400"/>
          </a:xfrm>
          <a:ln>
            <a:solidFill>
              <a:srgbClr val="D4E5F4"/>
            </a:solidFill>
          </a:ln>
        </p:spPr>
        <p:txBody>
          <a:bodyPr/>
          <a:lstStyle>
            <a:lvl1pPr marL="0" indent="0">
              <a:buNone/>
              <a:defRPr/>
            </a:lvl1pPr>
          </a:lstStyle>
          <a:p>
            <a:pPr lvl="0"/>
            <a:r>
              <a:rPr lang="en-US" dirty="0"/>
              <a:t>click to</a:t>
            </a:r>
          </a:p>
        </p:txBody>
      </p:sp>
      <p:sp>
        <p:nvSpPr>
          <p:cNvPr id="15" name="Content Placeholder 7"/>
          <p:cNvSpPr>
            <a:spLocks noGrp="1"/>
          </p:cNvSpPr>
          <p:nvPr>
            <p:ph sz="quarter" idx="15" hasCustomPrompt="1"/>
          </p:nvPr>
        </p:nvSpPr>
        <p:spPr>
          <a:xfrm>
            <a:off x="2241550" y="5099051"/>
            <a:ext cx="1784350" cy="1549400"/>
          </a:xfrm>
          <a:ln>
            <a:solidFill>
              <a:srgbClr val="D4E5F4"/>
            </a:solidFill>
          </a:ln>
        </p:spPr>
        <p:txBody>
          <a:bodyPr/>
          <a:lstStyle>
            <a:lvl1pPr marL="0" indent="0">
              <a:buNone/>
              <a:defRPr/>
            </a:lvl1pPr>
          </a:lstStyle>
          <a:p>
            <a:pPr lvl="0"/>
            <a:r>
              <a:rPr lang="en-US" dirty="0"/>
              <a:t>click to</a:t>
            </a:r>
          </a:p>
        </p:txBody>
      </p:sp>
      <p:sp>
        <p:nvSpPr>
          <p:cNvPr id="16" name="Content Placeholder 7"/>
          <p:cNvSpPr>
            <a:spLocks noGrp="1"/>
          </p:cNvSpPr>
          <p:nvPr>
            <p:ph sz="quarter" idx="16" hasCustomPrompt="1"/>
          </p:nvPr>
        </p:nvSpPr>
        <p:spPr>
          <a:xfrm>
            <a:off x="3756025" y="3073400"/>
            <a:ext cx="1784350" cy="1549400"/>
          </a:xfrm>
          <a:ln>
            <a:solidFill>
              <a:srgbClr val="D4E5F4"/>
            </a:solidFill>
          </a:ln>
        </p:spPr>
        <p:txBody>
          <a:bodyPr/>
          <a:lstStyle>
            <a:lvl1pPr marL="0" indent="0">
              <a:buNone/>
              <a:defRPr/>
            </a:lvl1pPr>
          </a:lstStyle>
          <a:p>
            <a:pPr lvl="0"/>
            <a:r>
              <a:rPr lang="en-US" dirty="0"/>
              <a:t>click to</a:t>
            </a:r>
          </a:p>
        </p:txBody>
      </p:sp>
      <p:sp>
        <p:nvSpPr>
          <p:cNvPr id="17" name="Content Placeholder 7"/>
          <p:cNvSpPr>
            <a:spLocks noGrp="1"/>
          </p:cNvSpPr>
          <p:nvPr>
            <p:ph sz="quarter" idx="17" hasCustomPrompt="1"/>
          </p:nvPr>
        </p:nvSpPr>
        <p:spPr>
          <a:xfrm>
            <a:off x="6731000" y="3073400"/>
            <a:ext cx="1784350" cy="1549400"/>
          </a:xfrm>
          <a:ln>
            <a:solidFill>
              <a:srgbClr val="D4E5F4"/>
            </a:solidFill>
          </a:ln>
        </p:spPr>
        <p:txBody>
          <a:bodyPr/>
          <a:lstStyle>
            <a:lvl1pPr marL="0" indent="0">
              <a:buNone/>
              <a:defRPr/>
            </a:lvl1pPr>
          </a:lstStyle>
          <a:p>
            <a:pPr lvl="0"/>
            <a:r>
              <a:rPr lang="en-US" dirty="0"/>
              <a:t>click to</a:t>
            </a:r>
          </a:p>
        </p:txBody>
      </p:sp>
    </p:spTree>
    <p:extLst>
      <p:ext uri="{BB962C8B-B14F-4D97-AF65-F5344CB8AC3E}">
        <p14:creationId xmlns:p14="http://schemas.microsoft.com/office/powerpoint/2010/main" val="249771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at Would You Answ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58800"/>
            <a:ext cx="8321040" cy="1124712"/>
          </a:xfrm>
          <a:solidFill>
            <a:srgbClr val="D4E5F4"/>
          </a:solidFill>
          <a:ln w="76200">
            <a:noFill/>
          </a:ln>
        </p:spPr>
        <p:txBody>
          <a:bodyPr/>
          <a:lstStyle>
            <a:lvl1pPr>
              <a:defRPr baseline="0">
                <a:solidFill>
                  <a:schemeClr val="tx1"/>
                </a:solidFill>
              </a:defRPr>
            </a:lvl1pPr>
          </a:lstStyle>
          <a:p>
            <a:r>
              <a:rPr lang="en-US" dirty="0"/>
              <a:t>What Would You Answer?</a:t>
            </a:r>
          </a:p>
        </p:txBody>
      </p:sp>
      <p:sp>
        <p:nvSpPr>
          <p:cNvPr id="3" name="Date Placeholder 2"/>
          <p:cNvSpPr>
            <a:spLocks noGrp="1"/>
          </p:cNvSpPr>
          <p:nvPr>
            <p:ph type="dt" sz="half" idx="10"/>
          </p:nvPr>
        </p:nvSpPr>
        <p:spPr/>
        <p:txBody>
          <a:bodyPr/>
          <a:lstStyle/>
          <a:p>
            <a:fld id="{09717CA3-2C9E-4D1A-B2D9-67AA8605FE6D}"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0" name="Content Placeholder 9"/>
          <p:cNvSpPr>
            <a:spLocks noGrp="1"/>
          </p:cNvSpPr>
          <p:nvPr>
            <p:ph sz="quarter" idx="19" hasCustomPrompt="1"/>
          </p:nvPr>
        </p:nvSpPr>
        <p:spPr>
          <a:xfrm>
            <a:off x="962406" y="2003172"/>
            <a:ext cx="7653528" cy="4718304"/>
          </a:xfrm>
          <a:ln w="76200">
            <a:solidFill>
              <a:srgbClr val="D4E5F4"/>
            </a:solidFill>
          </a:ln>
        </p:spPr>
        <p:txBody>
          <a:bodyPr>
            <a:normAutofit/>
          </a:bodyPr>
          <a:lstStyle>
            <a:lvl1pPr marL="0" indent="0">
              <a:buNone/>
              <a:defRPr sz="2400"/>
            </a:lvl1pPr>
          </a:lstStyle>
          <a:p>
            <a:pPr lvl="0"/>
            <a:r>
              <a:rPr lang="en-US" dirty="0"/>
              <a:t>click to edit Master text styles</a:t>
            </a:r>
          </a:p>
        </p:txBody>
      </p:sp>
    </p:spTree>
    <p:extLst>
      <p:ext uri="{BB962C8B-B14F-4D97-AF65-F5344CB8AC3E}">
        <p14:creationId xmlns:p14="http://schemas.microsoft.com/office/powerpoint/2010/main" val="3506147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83063"/>
            <a:ext cx="8101584" cy="1325880"/>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628650" y="2007394"/>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 </a:t>
            </a:r>
          </a:p>
        </p:txBody>
      </p:sp>
      <p:sp>
        <p:nvSpPr>
          <p:cNvPr id="8" name="Text Placeholder 6"/>
          <p:cNvSpPr>
            <a:spLocks noGrp="1"/>
          </p:cNvSpPr>
          <p:nvPr>
            <p:ph type="body" sz="quarter" idx="14"/>
          </p:nvPr>
        </p:nvSpPr>
        <p:spPr>
          <a:xfrm>
            <a:off x="628650" y="3419475"/>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 </a:t>
            </a:r>
          </a:p>
        </p:txBody>
      </p:sp>
      <p:sp>
        <p:nvSpPr>
          <p:cNvPr id="9" name="Text Placeholder 6"/>
          <p:cNvSpPr>
            <a:spLocks noGrp="1"/>
          </p:cNvSpPr>
          <p:nvPr>
            <p:ph type="body" sz="quarter" idx="15"/>
          </p:nvPr>
        </p:nvSpPr>
        <p:spPr>
          <a:xfrm>
            <a:off x="628650" y="4813300"/>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a:t>
            </a:r>
          </a:p>
        </p:txBody>
      </p:sp>
      <p:sp>
        <p:nvSpPr>
          <p:cNvPr id="11" name="Text Placeholder 10"/>
          <p:cNvSpPr>
            <a:spLocks noGrp="1"/>
          </p:cNvSpPr>
          <p:nvPr>
            <p:ph type="body" sz="quarter" idx="16"/>
          </p:nvPr>
        </p:nvSpPr>
        <p:spPr>
          <a:xfrm>
            <a:off x="2235200" y="2008188"/>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
        <p:nvSpPr>
          <p:cNvPr id="12" name="Text Placeholder 10"/>
          <p:cNvSpPr>
            <a:spLocks noGrp="1"/>
          </p:cNvSpPr>
          <p:nvPr>
            <p:ph type="body" sz="quarter" idx="17"/>
          </p:nvPr>
        </p:nvSpPr>
        <p:spPr>
          <a:xfrm>
            <a:off x="2235200" y="3422650"/>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
        <p:nvSpPr>
          <p:cNvPr id="13" name="Text Placeholder 10"/>
          <p:cNvSpPr>
            <a:spLocks noGrp="1"/>
          </p:cNvSpPr>
          <p:nvPr>
            <p:ph type="body" sz="quarter" idx="18"/>
          </p:nvPr>
        </p:nvSpPr>
        <p:spPr>
          <a:xfrm>
            <a:off x="2235200" y="4813300"/>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Tree>
    <p:extLst>
      <p:ext uri="{BB962C8B-B14F-4D97-AF65-F5344CB8AC3E}">
        <p14:creationId xmlns:p14="http://schemas.microsoft.com/office/powerpoint/2010/main" val="2633074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21208" y="441048"/>
            <a:ext cx="8101584" cy="1325880"/>
          </a:xfrm>
        </p:spPr>
        <p:txBody>
          <a:bodyPr>
            <a:normAutofit/>
          </a:bodyPr>
          <a:lstStyle>
            <a:lvl1pPr algn="ctr">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8" name="Text Placeholder 6"/>
          <p:cNvSpPr>
            <a:spLocks noGrp="1"/>
          </p:cNvSpPr>
          <p:nvPr>
            <p:ph type="body" sz="quarter" idx="14"/>
          </p:nvPr>
        </p:nvSpPr>
        <p:spPr>
          <a:xfrm>
            <a:off x="628650" y="2564210"/>
            <a:ext cx="2400300" cy="1244600"/>
          </a:xfrm>
        </p:spPr>
        <p:txBody>
          <a:bodyPr anchor="ctr"/>
          <a:lstStyle>
            <a:lvl1pPr marL="0" indent="0" algn="ctr">
              <a:buNone/>
              <a:defRPr/>
            </a:lvl1pPr>
          </a:lstStyle>
          <a:p>
            <a:pPr lvl="0"/>
            <a:r>
              <a:rPr lang="en-US" dirty="0"/>
              <a:t>Click to edit Master text styles</a:t>
            </a:r>
          </a:p>
        </p:txBody>
      </p:sp>
      <p:sp>
        <p:nvSpPr>
          <p:cNvPr id="9" name="Text Placeholder 6"/>
          <p:cNvSpPr>
            <a:spLocks noGrp="1"/>
          </p:cNvSpPr>
          <p:nvPr>
            <p:ph type="body" sz="quarter" idx="15"/>
          </p:nvPr>
        </p:nvSpPr>
        <p:spPr>
          <a:xfrm>
            <a:off x="628650" y="4598391"/>
            <a:ext cx="2400300" cy="1244600"/>
          </a:xfrm>
        </p:spPr>
        <p:txBody>
          <a:bodyPr anchor="ctr"/>
          <a:lstStyle>
            <a:lvl1pPr marL="0" indent="0" algn="ctr">
              <a:buNone/>
              <a:defRPr/>
            </a:lvl1pPr>
          </a:lstStyle>
          <a:p>
            <a:pPr lvl="0"/>
            <a:r>
              <a:rPr lang="en-US" dirty="0"/>
              <a:t>Click to edit Master text styles</a:t>
            </a:r>
          </a:p>
        </p:txBody>
      </p:sp>
      <p:sp>
        <p:nvSpPr>
          <p:cNvPr id="12" name="Text Placeholder 10"/>
          <p:cNvSpPr>
            <a:spLocks noGrp="1"/>
          </p:cNvSpPr>
          <p:nvPr>
            <p:ph type="body" sz="quarter" idx="17"/>
          </p:nvPr>
        </p:nvSpPr>
        <p:spPr>
          <a:xfrm>
            <a:off x="3822700" y="2309020"/>
            <a:ext cx="4692650" cy="1754980"/>
          </a:xfrm>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3822700" y="4332684"/>
            <a:ext cx="4692650" cy="1776015"/>
          </a:xfrm>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2868380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hasCustomPrompt="1"/>
          </p:nvPr>
        </p:nvSpPr>
        <p:spPr>
          <a:xfrm>
            <a:off x="3571875" y="2159000"/>
            <a:ext cx="2152650" cy="1701800"/>
          </a:xfrm>
        </p:spPr>
        <p:txBody>
          <a:bodyPr>
            <a:normAutofit/>
          </a:bodyPr>
          <a:lstStyle>
            <a:lvl1pPr marL="0" indent="0" algn="ctr">
              <a:buNone/>
              <a:defRPr sz="2400"/>
            </a:lvl1pPr>
          </a:lstStyle>
          <a:p>
            <a:pPr lvl="0"/>
            <a:r>
              <a:rPr lang="en-US" dirty="0"/>
              <a:t>click to edit Master text styles</a:t>
            </a:r>
          </a:p>
        </p:txBody>
      </p:sp>
      <p:sp>
        <p:nvSpPr>
          <p:cNvPr id="8" name="Text Placeholder 6"/>
          <p:cNvSpPr>
            <a:spLocks noGrp="1"/>
          </p:cNvSpPr>
          <p:nvPr>
            <p:ph type="body" sz="quarter" idx="14" hasCustomPrompt="1"/>
          </p:nvPr>
        </p:nvSpPr>
        <p:spPr>
          <a:xfrm>
            <a:off x="5038725" y="4295775"/>
            <a:ext cx="2152650" cy="1701800"/>
          </a:xfrm>
        </p:spPr>
        <p:txBody>
          <a:bodyPr>
            <a:normAutofit/>
          </a:bodyPr>
          <a:lstStyle>
            <a:lvl1pPr marL="0" indent="0" algn="ctr">
              <a:buNone/>
              <a:defRPr sz="2400"/>
            </a:lvl1pPr>
          </a:lstStyle>
          <a:p>
            <a:pPr lvl="0"/>
            <a:r>
              <a:rPr lang="en-US" dirty="0"/>
              <a:t>click to edit Master text styles</a:t>
            </a:r>
          </a:p>
        </p:txBody>
      </p:sp>
      <p:sp>
        <p:nvSpPr>
          <p:cNvPr id="9" name="Text Placeholder 6"/>
          <p:cNvSpPr>
            <a:spLocks noGrp="1"/>
          </p:cNvSpPr>
          <p:nvPr>
            <p:ph type="body" sz="quarter" idx="15" hasCustomPrompt="1"/>
          </p:nvPr>
        </p:nvSpPr>
        <p:spPr>
          <a:xfrm>
            <a:off x="2181225" y="4330700"/>
            <a:ext cx="2152650" cy="1701800"/>
          </a:xfrm>
        </p:spPr>
        <p:txBody>
          <a:bodyPr>
            <a:normAutofit/>
          </a:bodyPr>
          <a:lstStyle>
            <a:lvl1pPr marL="0" indent="0" algn="ctr">
              <a:buNone/>
              <a:defRPr sz="2400"/>
            </a:lvl1pPr>
          </a:lstStyle>
          <a:p>
            <a:pPr lvl="0"/>
            <a:r>
              <a:rPr lang="en-US" dirty="0"/>
              <a:t>click to edit Master text styles</a:t>
            </a:r>
          </a:p>
        </p:txBody>
      </p:sp>
      <p:sp>
        <p:nvSpPr>
          <p:cNvPr id="10" name="Text Placeholder 6"/>
          <p:cNvSpPr>
            <a:spLocks noGrp="1"/>
          </p:cNvSpPr>
          <p:nvPr>
            <p:ph type="body" sz="quarter" idx="16" hasCustomPrompt="1"/>
          </p:nvPr>
        </p:nvSpPr>
        <p:spPr>
          <a:xfrm>
            <a:off x="685800" y="2159000"/>
            <a:ext cx="2152650" cy="1701800"/>
          </a:xfrm>
        </p:spPr>
        <p:txBody>
          <a:bodyPr>
            <a:normAutofit/>
          </a:bodyPr>
          <a:lstStyle>
            <a:lvl1pPr marL="0" indent="0" algn="ctr">
              <a:buNone/>
              <a:defRPr sz="2400"/>
            </a:lvl1pPr>
          </a:lstStyle>
          <a:p>
            <a:pPr lvl="0"/>
            <a:r>
              <a:rPr lang="en-US" dirty="0"/>
              <a:t>click to edit Master text styles</a:t>
            </a:r>
          </a:p>
        </p:txBody>
      </p:sp>
      <p:sp>
        <p:nvSpPr>
          <p:cNvPr id="11" name="Text Placeholder 6"/>
          <p:cNvSpPr>
            <a:spLocks noGrp="1"/>
          </p:cNvSpPr>
          <p:nvPr>
            <p:ph type="body" sz="quarter" idx="17" hasCustomPrompt="1"/>
          </p:nvPr>
        </p:nvSpPr>
        <p:spPr>
          <a:xfrm>
            <a:off x="6457950" y="2159000"/>
            <a:ext cx="2152650" cy="1701800"/>
          </a:xfrm>
        </p:spPr>
        <p:txBody>
          <a:bodyPr>
            <a:normAutofit/>
          </a:bodyPr>
          <a:lstStyle>
            <a:lvl1pPr marL="0" indent="0" algn="ctr">
              <a:buNone/>
              <a:defRPr sz="2400"/>
            </a:lvl1pPr>
          </a:lstStyle>
          <a:p>
            <a:pPr lvl="0"/>
            <a:r>
              <a:rPr lang="en-US" dirty="0"/>
              <a:t>click to edit Master text styles</a:t>
            </a:r>
          </a:p>
        </p:txBody>
      </p:sp>
    </p:spTree>
    <p:extLst>
      <p:ext uri="{BB962C8B-B14F-4D97-AF65-F5344CB8AC3E}">
        <p14:creationId xmlns:p14="http://schemas.microsoft.com/office/powerpoint/2010/main" val="3661548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2000"/>
            <a:ext cx="3041650" cy="3975100"/>
          </a:xfrm>
        </p:spPr>
        <p:txBody>
          <a:bodyPr/>
          <a:lstStyle/>
          <a:p>
            <a:endParaRPr lang="en-US"/>
          </a:p>
        </p:txBody>
      </p:sp>
      <p:sp>
        <p:nvSpPr>
          <p:cNvPr id="14" name="Text Placeholder 13"/>
          <p:cNvSpPr>
            <a:spLocks noGrp="1"/>
          </p:cNvSpPr>
          <p:nvPr>
            <p:ph type="body" sz="quarter" idx="14"/>
          </p:nvPr>
        </p:nvSpPr>
        <p:spPr>
          <a:xfrm>
            <a:off x="4876800" y="2032000"/>
            <a:ext cx="3429000" cy="3975100"/>
          </a:xfrm>
        </p:spPr>
        <p:txBody>
          <a:bodyPr anchor="ct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1781328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person nam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1999"/>
            <a:ext cx="3384550" cy="3375025"/>
          </a:xfrm>
        </p:spPr>
        <p:txBody>
          <a:bodyPr/>
          <a:lstStyle>
            <a:lvl1pPr marL="0" indent="0">
              <a:buNone/>
              <a:defRPr/>
            </a:lvl1pPr>
          </a:lstStyle>
          <a:p>
            <a:endParaRPr lang="en-US" dirty="0"/>
          </a:p>
        </p:txBody>
      </p:sp>
      <p:sp>
        <p:nvSpPr>
          <p:cNvPr id="14" name="Text Placeholder 13"/>
          <p:cNvSpPr>
            <a:spLocks noGrp="1"/>
          </p:cNvSpPr>
          <p:nvPr>
            <p:ph type="body" sz="quarter" idx="14"/>
          </p:nvPr>
        </p:nvSpPr>
        <p:spPr>
          <a:xfrm>
            <a:off x="4876800" y="2032000"/>
            <a:ext cx="3429000" cy="3975100"/>
          </a:xfrm>
        </p:spPr>
        <p:txBody>
          <a:bodyPr anchor="ctr"/>
          <a:lstStyle>
            <a:lvl1pPr marL="0" indent="0" algn="ctr">
              <a:buNone/>
              <a:defRPr/>
            </a:lvl1pPr>
          </a:lstStyle>
          <a:p>
            <a:pPr lvl="0"/>
            <a:r>
              <a:rPr lang="en-US" dirty="0"/>
              <a:t>Click to edit Master text styles</a:t>
            </a:r>
          </a:p>
        </p:txBody>
      </p:sp>
      <p:sp>
        <p:nvSpPr>
          <p:cNvPr id="7" name="Text Placeholder 6"/>
          <p:cNvSpPr>
            <a:spLocks noGrp="1"/>
          </p:cNvSpPr>
          <p:nvPr>
            <p:ph type="body" sz="quarter" idx="15"/>
          </p:nvPr>
        </p:nvSpPr>
        <p:spPr>
          <a:xfrm>
            <a:off x="762000" y="5627687"/>
            <a:ext cx="3117850" cy="508000"/>
          </a:xfrm>
        </p:spPr>
        <p:txBody>
          <a:bodyPr/>
          <a:lstStyle>
            <a:lvl5pPr marL="1371600" indent="0" algn="ctr">
              <a:buFontTx/>
              <a:buNone/>
              <a:defRPr/>
            </a:lvl5pPr>
          </a:lstStyle>
          <a:p>
            <a:pPr lvl="4"/>
            <a:endParaRPr lang="en-US" dirty="0"/>
          </a:p>
        </p:txBody>
      </p:sp>
    </p:spTree>
    <p:extLst>
      <p:ext uri="{BB962C8B-B14F-4D97-AF65-F5344CB8AC3E}">
        <p14:creationId xmlns:p14="http://schemas.microsoft.com/office/powerpoint/2010/main" val="3226233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arning target ">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a:solidFill>
            <a:schemeClr val="accent4"/>
          </a:solidFill>
        </p:spPr>
        <p:txBody>
          <a:bodyPr anchor="ctr">
            <a:normAutofit/>
          </a:bodyPr>
          <a:lstStyle>
            <a:lvl1pPr algn="ctr">
              <a:defRPr sz="280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2000"/>
            <a:ext cx="3041650" cy="3975100"/>
          </a:xfrm>
        </p:spPr>
        <p:txBody>
          <a:bodyPr/>
          <a:lstStyle/>
          <a:p>
            <a:endParaRPr lang="en-US" dirty="0"/>
          </a:p>
        </p:txBody>
      </p:sp>
      <p:sp>
        <p:nvSpPr>
          <p:cNvPr id="14" name="Text Placeholder 13"/>
          <p:cNvSpPr>
            <a:spLocks noGrp="1"/>
          </p:cNvSpPr>
          <p:nvPr>
            <p:ph type="body" sz="quarter" idx="14"/>
          </p:nvPr>
        </p:nvSpPr>
        <p:spPr>
          <a:xfrm>
            <a:off x="5301234" y="2032000"/>
            <a:ext cx="3429000" cy="3975100"/>
          </a:xfrm>
        </p:spPr>
        <p:txBody>
          <a:bodyPr anchor="ct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710886" y="421960"/>
            <a:ext cx="688908" cy="688908"/>
          </a:xfrm>
          <a:prstGeom prst="rect">
            <a:avLst/>
          </a:prstGeom>
        </p:spPr>
      </p:pic>
      <p:sp>
        <p:nvSpPr>
          <p:cNvPr id="7" name="Picture Placeholder 6"/>
          <p:cNvSpPr>
            <a:spLocks noGrp="1" noChangeAspect="1"/>
          </p:cNvSpPr>
          <p:nvPr>
            <p:ph type="pic" sz="quarter" idx="15"/>
          </p:nvPr>
        </p:nvSpPr>
        <p:spPr>
          <a:xfrm>
            <a:off x="710886" y="421960"/>
            <a:ext cx="694944" cy="694944"/>
          </a:xfrm>
        </p:spPr>
        <p:txBody>
          <a:bodyPr/>
          <a:lstStyle>
            <a:lvl1pPr marL="0" indent="0">
              <a:buFontTx/>
              <a:buNone/>
              <a:defRPr/>
            </a:lvl1pPr>
          </a:lstStyle>
          <a:p>
            <a:endParaRPr lang="en-US" dirty="0"/>
          </a:p>
        </p:txBody>
      </p:sp>
    </p:spTree>
    <p:extLst>
      <p:ext uri="{BB962C8B-B14F-4D97-AF65-F5344CB8AC3E}">
        <p14:creationId xmlns:p14="http://schemas.microsoft.com/office/powerpoint/2010/main" val="4082989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5172075" y="1881190"/>
            <a:ext cx="2571750" cy="2286000"/>
          </a:xfrm>
        </p:spPr>
        <p:txBody>
          <a:bodyPr>
            <a:normAutofit/>
          </a:bodyPr>
          <a:lstStyle>
            <a:lvl1pPr marL="0" indent="0" algn="ctr">
              <a:buNone/>
              <a:defRPr sz="2600"/>
            </a:lvl1pPr>
          </a:lstStyle>
          <a:p>
            <a:pPr lvl="0"/>
            <a:endParaRPr lang="en-US" dirty="0"/>
          </a:p>
          <a:p>
            <a:pPr lvl="0"/>
            <a:r>
              <a:rPr lang="en-US" dirty="0"/>
              <a:t>Click to edit Master text styles</a:t>
            </a:r>
          </a:p>
        </p:txBody>
      </p:sp>
      <p:sp>
        <p:nvSpPr>
          <p:cNvPr id="9" name="Picture Placeholder 8"/>
          <p:cNvSpPr>
            <a:spLocks noGrp="1"/>
          </p:cNvSpPr>
          <p:nvPr>
            <p:ph type="pic" sz="quarter" idx="14"/>
          </p:nvPr>
        </p:nvSpPr>
        <p:spPr>
          <a:xfrm>
            <a:off x="628650" y="1858170"/>
            <a:ext cx="2578100" cy="4305300"/>
          </a:xfrm>
        </p:spPr>
        <p:txBody>
          <a:bodyPr/>
          <a:lstStyle/>
          <a:p>
            <a:endParaRPr lang="en-US"/>
          </a:p>
        </p:txBody>
      </p:sp>
      <p:sp>
        <p:nvSpPr>
          <p:cNvPr id="11" name="Text Placeholder 10"/>
          <p:cNvSpPr>
            <a:spLocks noGrp="1"/>
          </p:cNvSpPr>
          <p:nvPr>
            <p:ph type="body" sz="quarter" idx="15"/>
          </p:nvPr>
        </p:nvSpPr>
        <p:spPr>
          <a:xfrm>
            <a:off x="5172075" y="4445000"/>
            <a:ext cx="2571750" cy="1549400"/>
          </a:xfrm>
        </p:spPr>
        <p:txBody>
          <a:bodyPr anchor="ctr">
            <a:normAutofit/>
          </a:bodyPr>
          <a:lstStyle>
            <a:lvl1pPr marL="0" indent="0" algn="ctr">
              <a:buNone/>
              <a:defRPr sz="24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Tree>
    <p:extLst>
      <p:ext uri="{BB962C8B-B14F-4D97-AF65-F5344CB8AC3E}">
        <p14:creationId xmlns:p14="http://schemas.microsoft.com/office/powerpoint/2010/main" val="3396865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dule open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6" name="Text Placeholder 5"/>
          <p:cNvSpPr>
            <a:spLocks noGrp="1"/>
          </p:cNvSpPr>
          <p:nvPr>
            <p:ph type="body" sz="quarter" idx="13"/>
          </p:nvPr>
        </p:nvSpPr>
        <p:spPr>
          <a:xfrm>
            <a:off x="342900" y="393700"/>
            <a:ext cx="2489200" cy="5829300"/>
          </a:xfrm>
          <a:solidFill>
            <a:srgbClr val="E7D9B1"/>
          </a:solidFill>
          <a:ln>
            <a:noFill/>
          </a:ln>
        </p:spPr>
        <p:txBody>
          <a:bodyPr/>
          <a:lstStyle>
            <a:lvl1pPr marL="0" indent="0">
              <a:buNone/>
              <a:defRPr>
                <a:solidFill>
                  <a:srgbClr val="E7D9B1"/>
                </a:solidFill>
              </a:defRPr>
            </a:lvl1pPr>
          </a:lstStyle>
          <a:p>
            <a:pPr lvl="0"/>
            <a:endParaRPr lang="en-US" dirty="0"/>
          </a:p>
        </p:txBody>
      </p:sp>
      <p:sp>
        <p:nvSpPr>
          <p:cNvPr id="10" name="Text Placeholder 9"/>
          <p:cNvSpPr>
            <a:spLocks noGrp="1"/>
          </p:cNvSpPr>
          <p:nvPr>
            <p:ph type="body" sz="quarter" idx="14"/>
          </p:nvPr>
        </p:nvSpPr>
        <p:spPr>
          <a:xfrm>
            <a:off x="342900" y="2390139"/>
            <a:ext cx="2463800" cy="1752600"/>
          </a:xfrm>
          <a:ln>
            <a:noFill/>
          </a:ln>
        </p:spPr>
        <p:txBody>
          <a:bodyPr>
            <a:normAutofit/>
          </a:bodyPr>
          <a:lstStyle>
            <a:lvl1pPr marL="0" indent="0" algn="ctr">
              <a:buNone/>
              <a:defRPr sz="4400"/>
            </a:lvl1pPr>
          </a:lstStyle>
          <a:p>
            <a:pPr lvl="0"/>
            <a:r>
              <a:rPr lang="en-US" dirty="0"/>
              <a:t>Click to edit</a:t>
            </a:r>
          </a:p>
        </p:txBody>
      </p:sp>
      <p:sp>
        <p:nvSpPr>
          <p:cNvPr id="13" name="Text Placeholder 12"/>
          <p:cNvSpPr>
            <a:spLocks noGrp="1"/>
          </p:cNvSpPr>
          <p:nvPr>
            <p:ph type="body" sz="quarter" idx="15"/>
          </p:nvPr>
        </p:nvSpPr>
        <p:spPr>
          <a:xfrm>
            <a:off x="342900" y="4432300"/>
            <a:ext cx="2476500" cy="1790700"/>
          </a:xfrm>
          <a:ln>
            <a:noFill/>
          </a:ln>
        </p:spPr>
        <p:txBody>
          <a:bodyPr>
            <a:normAutofit/>
          </a:bodyPr>
          <a:lstStyle>
            <a:lvl1pPr marL="0" indent="0" algn="ctr">
              <a:buNone/>
              <a:defRPr sz="2400"/>
            </a:lvl1pPr>
          </a:lstStyle>
          <a:p>
            <a:pPr lvl="0"/>
            <a:r>
              <a:rPr lang="en-US" dirty="0"/>
              <a:t>Click to edit</a:t>
            </a:r>
          </a:p>
        </p:txBody>
      </p:sp>
      <p:sp>
        <p:nvSpPr>
          <p:cNvPr id="17" name="Text Placeholder 16"/>
          <p:cNvSpPr>
            <a:spLocks noGrp="1"/>
          </p:cNvSpPr>
          <p:nvPr>
            <p:ph type="body" sz="quarter" idx="16" hasCustomPrompt="1"/>
          </p:nvPr>
        </p:nvSpPr>
        <p:spPr>
          <a:xfrm>
            <a:off x="736600" y="762000"/>
            <a:ext cx="8101584" cy="1325880"/>
          </a:xfrm>
          <a:solidFill>
            <a:schemeClr val="accent4"/>
          </a:solidFill>
          <a:ln>
            <a:noFill/>
          </a:ln>
        </p:spPr>
        <p:txBody>
          <a:bodyPr anchor="ctr">
            <a:normAutofit/>
          </a:bodyPr>
          <a:lstStyle>
            <a:lvl1pPr marL="0" indent="0" algn="l">
              <a:buNone/>
              <a:defRPr sz="3600" b="1" baseline="0">
                <a:solidFill>
                  <a:schemeClr val="bg1"/>
                </a:solidFill>
              </a:defRPr>
            </a:lvl1pPr>
          </a:lstStyle>
          <a:p>
            <a:pPr lvl="0"/>
            <a:r>
              <a:rPr lang="en-US" dirty="0"/>
              <a:t>Learning Targets</a:t>
            </a:r>
          </a:p>
        </p:txBody>
      </p:sp>
      <p:sp>
        <p:nvSpPr>
          <p:cNvPr id="19" name="Content Placeholder 18"/>
          <p:cNvSpPr>
            <a:spLocks noGrp="1"/>
          </p:cNvSpPr>
          <p:nvPr>
            <p:ph sz="quarter" idx="17"/>
          </p:nvPr>
        </p:nvSpPr>
        <p:spPr>
          <a:xfrm>
            <a:off x="3122613" y="2264087"/>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7" name="Content Placeholder 6"/>
          <p:cNvSpPr>
            <a:spLocks noGrp="1"/>
          </p:cNvSpPr>
          <p:nvPr>
            <p:ph sz="quarter" idx="18"/>
          </p:nvPr>
        </p:nvSpPr>
        <p:spPr>
          <a:xfrm>
            <a:off x="3122613" y="3126740"/>
            <a:ext cx="5715000" cy="685800"/>
          </a:xfrm>
          <a:noFill/>
          <a:ln>
            <a:noFill/>
          </a:ln>
        </p:spPr>
        <p:txBody>
          <a:bodyPr>
            <a:noAutofit/>
          </a:bodyPr>
          <a:lstStyle>
            <a:lvl1pPr marL="0" indent="0" algn="l">
              <a:buNone/>
              <a:defRPr sz="2400"/>
            </a:lvl1pPr>
          </a:lstStyle>
          <a:p>
            <a:pPr lvl="0"/>
            <a:r>
              <a:rPr lang="en-US" dirty="0"/>
              <a:t>Click to edit Master text styles</a:t>
            </a:r>
          </a:p>
        </p:txBody>
      </p:sp>
      <p:sp>
        <p:nvSpPr>
          <p:cNvPr id="9" name="Content Placeholder 8"/>
          <p:cNvSpPr>
            <a:spLocks noGrp="1"/>
          </p:cNvSpPr>
          <p:nvPr>
            <p:ph sz="quarter" idx="19"/>
          </p:nvPr>
        </p:nvSpPr>
        <p:spPr>
          <a:xfrm>
            <a:off x="3122613" y="3967319"/>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12" name="Content Placeholder 11"/>
          <p:cNvSpPr>
            <a:spLocks noGrp="1"/>
          </p:cNvSpPr>
          <p:nvPr>
            <p:ph sz="quarter" idx="20"/>
          </p:nvPr>
        </p:nvSpPr>
        <p:spPr>
          <a:xfrm>
            <a:off x="3122613" y="4749791"/>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15" name="Content Placeholder 14"/>
          <p:cNvSpPr>
            <a:spLocks noGrp="1"/>
          </p:cNvSpPr>
          <p:nvPr>
            <p:ph sz="quarter" idx="21"/>
          </p:nvPr>
        </p:nvSpPr>
        <p:spPr>
          <a:xfrm>
            <a:off x="3122613" y="5493698"/>
            <a:ext cx="5715000" cy="685800"/>
          </a:xfrm>
          <a:noFill/>
          <a:ln>
            <a:noFill/>
          </a:ln>
        </p:spPr>
        <p:txBody>
          <a:bodyPr>
            <a:normAutofit/>
          </a:bodyPr>
          <a:lstStyle>
            <a:lvl1pPr marL="0" indent="0" algn="l">
              <a:buNone/>
              <a:defRPr sz="2400"/>
            </a:lvl1pPr>
          </a:lstStyle>
          <a:p>
            <a:pPr lvl="0"/>
            <a:r>
              <a:rPr lang="en-US" dirty="0"/>
              <a:t>Click to edit Master text styles</a:t>
            </a:r>
          </a:p>
        </p:txBody>
      </p:sp>
    </p:spTree>
    <p:extLst>
      <p:ext uri="{BB962C8B-B14F-4D97-AF65-F5344CB8AC3E}">
        <p14:creationId xmlns:p14="http://schemas.microsoft.com/office/powerpoint/2010/main" val="1286601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023939"/>
            <a:ext cx="7886700" cy="2852737"/>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865023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lgn="ctr">
              <a:defRPr sz="2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44034" y="1825625"/>
            <a:ext cx="3886200" cy="4351338"/>
          </a:xfrm>
        </p:spPr>
        <p:txBody>
          <a:bodyPr/>
          <a:lstStyle>
            <a:lvl1pPr algn="ctr">
              <a:defRPr sz="2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9717CA3-2C9E-4D1A-B2D9-67AA8605FE6D}"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940167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Text Placeholder 2"/>
          <p:cNvSpPr>
            <a:spLocks noGrp="1"/>
          </p:cNvSpPr>
          <p:nvPr>
            <p:ph type="body" idx="1" hasCustomPrompt="1"/>
          </p:nvPr>
        </p:nvSpPr>
        <p:spPr>
          <a:xfrm>
            <a:off x="628650" y="1849438"/>
            <a:ext cx="3868340" cy="823912"/>
          </a:xfrm>
        </p:spPr>
        <p:txBody>
          <a:bodyPr anchor="ctr">
            <a:normAutofit/>
          </a:bodyPr>
          <a:lstStyle>
            <a:lvl1pPr marL="0" indent="0" algn="ctr">
              <a:lnSpc>
                <a:spcPct val="100000"/>
              </a:lnSpc>
              <a:spcBef>
                <a:spcPts val="0"/>
              </a:spcBef>
              <a:buNone/>
              <a:defRPr sz="26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hasCustomPrompt="1"/>
          </p:nvPr>
        </p:nvSpPr>
        <p:spPr>
          <a:xfrm>
            <a:off x="628650" y="2832099"/>
            <a:ext cx="3868340" cy="3440907"/>
          </a:xfrm>
        </p:spPr>
        <p:txBody>
          <a:bodyPr/>
          <a:lstStyle>
            <a:lvl1pPr marL="0" indent="0" algn="ctr">
              <a:buNone/>
              <a:defRPr sz="2400"/>
            </a:lvl1pPr>
          </a:lstStyle>
          <a:p>
            <a:pPr lvl="0"/>
            <a:r>
              <a:rPr lang="en-US" dirty="0"/>
              <a:t>click to edit Master text styles</a:t>
            </a:r>
          </a:p>
        </p:txBody>
      </p:sp>
      <p:sp>
        <p:nvSpPr>
          <p:cNvPr id="5" name="Text Placeholder 4"/>
          <p:cNvSpPr>
            <a:spLocks noGrp="1"/>
          </p:cNvSpPr>
          <p:nvPr>
            <p:ph type="body" sz="quarter" idx="3" hasCustomPrompt="1"/>
          </p:nvPr>
        </p:nvSpPr>
        <p:spPr>
          <a:xfrm>
            <a:off x="4844032" y="1849438"/>
            <a:ext cx="3887391" cy="823912"/>
          </a:xfrm>
        </p:spPr>
        <p:txBody>
          <a:bodyPr anchor="ctr">
            <a:normAutofit/>
          </a:bodyPr>
          <a:lstStyle>
            <a:lvl1pPr marL="0" indent="0" algn="ctr">
              <a:lnSpc>
                <a:spcPct val="100000"/>
              </a:lnSpc>
              <a:spcBef>
                <a:spcPts val="0"/>
              </a:spcBef>
              <a:buNone/>
              <a:defRPr sz="26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hasCustomPrompt="1"/>
          </p:nvPr>
        </p:nvSpPr>
        <p:spPr>
          <a:xfrm>
            <a:off x="4844033" y="2832099"/>
            <a:ext cx="3887391" cy="3440908"/>
          </a:xfrm>
        </p:spPr>
        <p:txBody>
          <a:bodyPr>
            <a:normAutofit/>
          </a:bodyPr>
          <a:lstStyle>
            <a:lvl1pPr marL="0" indent="0" algn="ctr">
              <a:buNone/>
              <a:defRPr sz="2400"/>
            </a:lvl1pPr>
            <a:lvl2pPr algn="ctr">
              <a:defRPr sz="2400"/>
            </a:lvl2pPr>
            <a:lvl3pPr algn="ctr">
              <a:defRPr sz="2400"/>
            </a:lvl3pPr>
            <a:lvl4pPr algn="ctr">
              <a:defRPr sz="2400"/>
            </a:lvl4pPr>
            <a:lvl5pPr algn="ctr">
              <a:defRPr sz="2400"/>
            </a:lvl5pPr>
          </a:lstStyle>
          <a:p>
            <a:pPr lvl="0"/>
            <a:r>
              <a:rPr lang="en-US" dirty="0"/>
              <a:t>click to edit Master text styles</a:t>
            </a:r>
          </a:p>
        </p:txBody>
      </p:sp>
      <p:sp>
        <p:nvSpPr>
          <p:cNvPr id="7" name="Date Placeholder 6"/>
          <p:cNvSpPr>
            <a:spLocks noGrp="1"/>
          </p:cNvSpPr>
          <p:nvPr>
            <p:ph type="dt" sz="half" idx="10"/>
          </p:nvPr>
        </p:nvSpPr>
        <p:spPr/>
        <p:txBody>
          <a:bodyPr/>
          <a:lstStyle/>
          <a:p>
            <a:fld id="{09717CA3-2C9E-4D1A-B2D9-67AA8605FE6D}" type="datetimeFigureOut">
              <a:rPr lang="en-US" smtClean="0"/>
              <a:t>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064221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519632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17CA3-2C9E-4D1A-B2D9-67AA8605FE6D}" type="datetimeFigureOut">
              <a:rPr lang="en-US" smtClean="0"/>
              <a:t>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1284D7-83C2-438F-BB45-CD47C32E675F}" type="slidenum">
              <a:rPr lang="en-US" smtClean="0"/>
              <a:t>‹#›</a:t>
            </a:fld>
            <a:endParaRPr lang="en-US"/>
          </a:p>
        </p:txBody>
      </p:sp>
      <p:sp>
        <p:nvSpPr>
          <p:cNvPr id="6" name="Text Placeholder 5"/>
          <p:cNvSpPr>
            <a:spLocks noGrp="1"/>
          </p:cNvSpPr>
          <p:nvPr>
            <p:ph type="body" sz="quarter" idx="13"/>
          </p:nvPr>
        </p:nvSpPr>
        <p:spPr>
          <a:xfrm>
            <a:off x="495300" y="520700"/>
            <a:ext cx="8101584" cy="1325880"/>
          </a:xfrm>
          <a:solidFill>
            <a:schemeClr val="accent4"/>
          </a:solidFill>
        </p:spPr>
        <p:txBody>
          <a:bodyPr anchor="ctr">
            <a:normAutofit/>
          </a:bodyPr>
          <a:lstStyle>
            <a:lvl1pPr marL="0" indent="0" algn="ctr">
              <a:buNone/>
              <a:defRPr sz="2800" b="1">
                <a:solidFill>
                  <a:schemeClr val="bg1"/>
                </a:solidFill>
              </a:defRPr>
            </a:lvl1pPr>
          </a:lstStyle>
          <a:p>
            <a:pPr lvl="0"/>
            <a:r>
              <a:rPr lang="en-US" dirty="0"/>
              <a:t>Click to edit Master text styles</a:t>
            </a:r>
          </a:p>
        </p:txBody>
      </p:sp>
      <p:sp>
        <p:nvSpPr>
          <p:cNvPr id="8" name="Text Placeholder 7"/>
          <p:cNvSpPr>
            <a:spLocks noGrp="1"/>
          </p:cNvSpPr>
          <p:nvPr>
            <p:ph type="body" sz="quarter" idx="14"/>
          </p:nvPr>
        </p:nvSpPr>
        <p:spPr>
          <a:xfrm>
            <a:off x="495299" y="2164390"/>
            <a:ext cx="8101013" cy="740060"/>
          </a:xfrm>
          <a:solidFill>
            <a:srgbClr val="E7D9B1"/>
          </a:solidFill>
          <a:ln>
            <a:solidFill>
              <a:schemeClr val="accent4"/>
            </a:solidFill>
          </a:ln>
        </p:spPr>
        <p:txBody>
          <a:bodyPr anchor="ctr"/>
          <a:lstStyle>
            <a:lvl1pPr marL="0" indent="0" algn="ctr">
              <a:lnSpc>
                <a:spcPct val="100000"/>
              </a:lnSpc>
              <a:spcBef>
                <a:spcPts val="0"/>
              </a:spcBef>
              <a:buFontTx/>
              <a:buNone/>
              <a:defRPr sz="2600"/>
            </a:lvl1pPr>
          </a:lstStyle>
          <a:p>
            <a:pPr lvl="0"/>
            <a:r>
              <a:rPr lang="en-US" dirty="0"/>
              <a:t>Click to edit Master text styles</a:t>
            </a:r>
          </a:p>
        </p:txBody>
      </p:sp>
      <p:sp>
        <p:nvSpPr>
          <p:cNvPr id="12" name="Text Placeholder 7"/>
          <p:cNvSpPr>
            <a:spLocks noGrp="1"/>
          </p:cNvSpPr>
          <p:nvPr>
            <p:ph type="body" sz="quarter" idx="15"/>
          </p:nvPr>
        </p:nvSpPr>
        <p:spPr>
          <a:xfrm>
            <a:off x="495299" y="3219915"/>
            <a:ext cx="8101013" cy="740664"/>
          </a:xfrm>
          <a:solidFill>
            <a:srgbClr val="E7D9B1"/>
          </a:solidFill>
        </p:spPr>
        <p:txBody>
          <a:bodyPr anchor="ctr">
            <a:normAutofit/>
          </a:bodyPr>
          <a:lstStyle>
            <a:lvl1pPr marL="0" indent="0" algn="ctr">
              <a:lnSpc>
                <a:spcPct val="100000"/>
              </a:lnSpc>
              <a:spcBef>
                <a:spcPts val="0"/>
              </a:spcBef>
              <a:buFontTx/>
              <a:buNone/>
              <a:defRPr sz="2600"/>
            </a:lvl1pPr>
          </a:lstStyle>
          <a:p>
            <a:pPr lvl="0"/>
            <a:r>
              <a:rPr lang="en-US" dirty="0"/>
              <a:t>Click to edit Master text styles</a:t>
            </a:r>
          </a:p>
        </p:txBody>
      </p:sp>
      <p:sp>
        <p:nvSpPr>
          <p:cNvPr id="13" name="Text Placeholder 7"/>
          <p:cNvSpPr>
            <a:spLocks noGrp="1"/>
          </p:cNvSpPr>
          <p:nvPr>
            <p:ph type="body" sz="quarter" idx="16"/>
          </p:nvPr>
        </p:nvSpPr>
        <p:spPr>
          <a:xfrm>
            <a:off x="495298" y="4276396"/>
            <a:ext cx="8101013" cy="740664"/>
          </a:xfrm>
          <a:solidFill>
            <a:srgbClr val="E7D9B1"/>
          </a:solidFill>
        </p:spPr>
        <p:txBody>
          <a:bodyPr anchor="ctr"/>
          <a:lstStyle>
            <a:lvl1pPr marL="0" indent="0" algn="ctr">
              <a:lnSpc>
                <a:spcPct val="100000"/>
              </a:lnSpc>
              <a:spcBef>
                <a:spcPts val="0"/>
              </a:spcBef>
              <a:buFontTx/>
              <a:buNone/>
              <a:defRPr sz="2600"/>
            </a:lvl1pPr>
          </a:lstStyle>
          <a:p>
            <a:pPr lvl="0"/>
            <a:r>
              <a:rPr lang="en-US" dirty="0"/>
              <a:t>Click to edit Master text styles</a:t>
            </a:r>
          </a:p>
        </p:txBody>
      </p:sp>
    </p:spTree>
    <p:extLst>
      <p:ext uri="{BB962C8B-B14F-4D97-AF65-F5344CB8AC3E}">
        <p14:creationId xmlns:p14="http://schemas.microsoft.com/office/powerpoint/2010/main" val="77522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normAutofit/>
          </a:bodyPr>
          <a:lstStyle>
            <a:lvl1pPr algn="ctr">
              <a:defRPr sz="2800" b="0"/>
            </a:lvl1pPr>
          </a:lstStyle>
          <a:p>
            <a:r>
              <a:rPr lang="en-US" dirty="0"/>
              <a:t>Click to edit Master title style</a:t>
            </a:r>
          </a:p>
        </p:txBody>
      </p:sp>
      <p:sp>
        <p:nvSpPr>
          <p:cNvPr id="3" name="Content Placeholder 2"/>
          <p:cNvSpPr>
            <a:spLocks noGrp="1"/>
          </p:cNvSpPr>
          <p:nvPr>
            <p:ph idx="1" hasCustomPrompt="1"/>
          </p:nvPr>
        </p:nvSpPr>
        <p:spPr>
          <a:xfrm>
            <a:off x="3887391" y="987426"/>
            <a:ext cx="4629150" cy="4873625"/>
          </a:xfrm>
        </p:spPr>
        <p:txBody>
          <a:bodyPr>
            <a:normAutofit/>
          </a:bodyPr>
          <a:lstStyle>
            <a:lvl1pPr marL="0" indent="0" algn="ctr">
              <a:buNone/>
              <a:defRPr sz="2400"/>
            </a:lvl1pPr>
            <a:lvl2pPr>
              <a:defRPr sz="2400"/>
            </a:lvl2pPr>
            <a:lvl3pPr>
              <a:defRPr sz="2400"/>
            </a:lvl3pPr>
            <a:lvl4pPr>
              <a:defRPr sz="2400"/>
            </a:lvl4pPr>
            <a:lvl5pPr>
              <a:defRPr sz="2400"/>
            </a:lvl5pPr>
            <a:lvl6pPr>
              <a:defRPr sz="1500"/>
            </a:lvl6pPr>
            <a:lvl7pPr>
              <a:defRPr sz="1500"/>
            </a:lvl7pPr>
            <a:lvl8pPr>
              <a:defRPr sz="1500"/>
            </a:lvl8pPr>
            <a:lvl9pPr>
              <a:defRPr sz="1500"/>
            </a:lvl9pPr>
          </a:lstStyle>
          <a:p>
            <a:pPr lvl="0"/>
            <a:r>
              <a:rPr lang="en-US" dirty="0"/>
              <a:t>click to edit Master text styles</a:t>
            </a:r>
          </a:p>
        </p:txBody>
      </p:sp>
      <p:sp>
        <p:nvSpPr>
          <p:cNvPr id="4" name="Text Placeholder 3"/>
          <p:cNvSpPr>
            <a:spLocks noGrp="1"/>
          </p:cNvSpPr>
          <p:nvPr>
            <p:ph type="body" sz="half" idx="2"/>
          </p:nvPr>
        </p:nvSpPr>
        <p:spPr>
          <a:xfrm>
            <a:off x="629841" y="2247900"/>
            <a:ext cx="2949178" cy="3621088"/>
          </a:xfrm>
        </p:spPr>
        <p:txBody>
          <a:bodyPr>
            <a:normAutofit/>
          </a:bodyPr>
          <a:lstStyle>
            <a:lvl1pPr marL="0" indent="0">
              <a:buNone/>
              <a:defRPr sz="2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9717CA3-2C9E-4D1A-B2D9-67AA8605FE6D}"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3641411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normAutofit/>
          </a:bodyPr>
          <a:lstStyle>
            <a:lvl1pPr algn="ctr">
              <a:lnSpc>
                <a:spcPct val="100000"/>
              </a:lnSpc>
              <a:defRPr sz="2800" b="0"/>
            </a:lvl1pPr>
          </a:lstStyle>
          <a:p>
            <a:r>
              <a:rPr lang="en-US" dirty="0"/>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209800"/>
            <a:ext cx="2949178" cy="3659188"/>
          </a:xfrm>
        </p:spPr>
        <p:txBody>
          <a:bodyPr>
            <a:normAutofit/>
          </a:bodyPr>
          <a:lstStyle>
            <a:lvl1pPr marL="0" indent="0">
              <a:buNone/>
              <a:defRPr sz="2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9717CA3-2C9E-4D1A-B2D9-67AA8605FE6D}"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8516784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83857"/>
            <a:ext cx="8101584" cy="1325880"/>
          </a:xfrm>
        </p:spPr>
        <p:txBody>
          <a:bodyPr/>
          <a:lstStyle>
            <a:lvl1pPr algn="ctr">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1" name="Text Placeholder 10"/>
          <p:cNvSpPr>
            <a:spLocks noGrp="1"/>
          </p:cNvSpPr>
          <p:nvPr>
            <p:ph type="body" sz="quarter" idx="16"/>
          </p:nvPr>
        </p:nvSpPr>
        <p:spPr>
          <a:xfrm>
            <a:off x="1431925" y="1879599"/>
            <a:ext cx="6280150" cy="1244600"/>
          </a:xfrm>
        </p:spPr>
        <p:txBody>
          <a:bodyPr/>
          <a:lstStyle>
            <a:lvl1pPr marL="0" indent="0" algn="ctr">
              <a:buNone/>
              <a:defRPr/>
            </a:lvl1pPr>
          </a:lstStyle>
          <a:p>
            <a:pPr lvl="0"/>
            <a:r>
              <a:rPr lang="en-US" dirty="0"/>
              <a:t>Click to edit Master text styles</a:t>
            </a:r>
          </a:p>
        </p:txBody>
      </p:sp>
      <p:sp>
        <p:nvSpPr>
          <p:cNvPr id="12" name="Text Placeholder 10"/>
          <p:cNvSpPr>
            <a:spLocks noGrp="1"/>
          </p:cNvSpPr>
          <p:nvPr>
            <p:ph type="body" sz="quarter" idx="17"/>
          </p:nvPr>
        </p:nvSpPr>
        <p:spPr>
          <a:xfrm>
            <a:off x="1431925" y="3346449"/>
            <a:ext cx="6280150" cy="1244600"/>
          </a:xfrm>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1431925" y="4813299"/>
            <a:ext cx="6280150" cy="1244600"/>
          </a:xfrm>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20550414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53764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Date Placeholder 2"/>
          <p:cNvSpPr>
            <a:spLocks noGrp="1"/>
          </p:cNvSpPr>
          <p:nvPr>
            <p:ph type="dt" sz="half" idx="10"/>
          </p:nvPr>
        </p:nvSpPr>
        <p:spPr/>
        <p:txBody>
          <a:bodyPr/>
          <a:lstStyle/>
          <a:p>
            <a:fld id="{8A4071B1-5285-4C1E-8055-97E38FBB88E6}"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C5028F-10DF-4864-BAFE-609F3695BD5D}" type="slidenum">
              <a:rPr lang="en-US" smtClean="0"/>
              <a:t>‹#›</a:t>
            </a:fld>
            <a:endParaRPr lang="en-US"/>
          </a:p>
        </p:txBody>
      </p:sp>
      <p:sp>
        <p:nvSpPr>
          <p:cNvPr id="7" name="Content Placeholder 6"/>
          <p:cNvSpPr>
            <a:spLocks noGrp="1"/>
          </p:cNvSpPr>
          <p:nvPr>
            <p:ph sz="quarter" idx="13" hasCustomPrompt="1"/>
          </p:nvPr>
        </p:nvSpPr>
        <p:spPr>
          <a:xfrm>
            <a:off x="628650" y="1955800"/>
            <a:ext cx="8101013" cy="3035300"/>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lgn="ctr">
              <a:lnSpc>
                <a:spcPct val="100000"/>
              </a:lnSpc>
              <a:spcBef>
                <a:spcPts val="0"/>
              </a:spcBef>
              <a:defRPr sz="2600">
                <a:latin typeface="Arial" panose="020B0604020202020204" pitchFamily="34" charset="0"/>
                <a:cs typeface="Arial" panose="020B0604020202020204" pitchFamily="34" charset="0"/>
              </a:defRPr>
            </a:lvl2pPr>
            <a:lvl3pPr algn="ctr">
              <a:lnSpc>
                <a:spcPct val="100000"/>
              </a:lnSpc>
              <a:spcBef>
                <a:spcPts val="0"/>
              </a:spcBef>
              <a:defRPr sz="2600">
                <a:latin typeface="Arial" panose="020B0604020202020204" pitchFamily="34" charset="0"/>
                <a:cs typeface="Arial" panose="020B0604020202020204" pitchFamily="34" charset="0"/>
              </a:defRPr>
            </a:lvl3pPr>
            <a:lvl4pPr algn="ctr">
              <a:lnSpc>
                <a:spcPct val="100000"/>
              </a:lnSpc>
              <a:spcBef>
                <a:spcPts val="0"/>
              </a:spcBef>
              <a:defRPr sz="2600">
                <a:latin typeface="Arial" panose="020B0604020202020204" pitchFamily="34" charset="0"/>
                <a:cs typeface="Arial" panose="020B0604020202020204" pitchFamily="34" charset="0"/>
              </a:defRPr>
            </a:lvl4pPr>
            <a:lvl5pPr algn="ctr">
              <a:lnSpc>
                <a:spcPct val="100000"/>
              </a:lnSpc>
              <a:spcBef>
                <a:spcPts val="0"/>
              </a:spcBef>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9" name="Content Placeholder 8"/>
          <p:cNvSpPr>
            <a:spLocks noGrp="1"/>
          </p:cNvSpPr>
          <p:nvPr>
            <p:ph sz="quarter" idx="14" hasCustomPrompt="1"/>
          </p:nvPr>
        </p:nvSpPr>
        <p:spPr>
          <a:xfrm>
            <a:off x="628650" y="5194300"/>
            <a:ext cx="8101013" cy="8255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89032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280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Content Placeholder 2"/>
          <p:cNvSpPr>
            <a:spLocks noGrp="1"/>
          </p:cNvSpPr>
          <p:nvPr>
            <p:ph idx="1" hasCustomPrompt="1"/>
          </p:nvPr>
        </p:nvSpPr>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defRPr sz="2600">
                <a:latin typeface="Arial" panose="020B0604020202020204" pitchFamily="34" charset="0"/>
                <a:cs typeface="Arial" panose="020B0604020202020204" pitchFamily="34" charset="0"/>
              </a:defRPr>
            </a:lvl2pPr>
            <a:lvl3pPr>
              <a:defRPr sz="2600">
                <a:latin typeface="Arial" panose="020B0604020202020204" pitchFamily="34" charset="0"/>
                <a:cs typeface="Arial" panose="020B0604020202020204" pitchFamily="34" charset="0"/>
              </a:defRPr>
            </a:lvl3pPr>
            <a:lvl4pPr>
              <a:defRPr sz="2600">
                <a:latin typeface="Arial" panose="020B0604020202020204" pitchFamily="34" charset="0"/>
                <a:cs typeface="Arial" panose="020B0604020202020204" pitchFamily="34" charset="0"/>
              </a:defRPr>
            </a:lvl4pPr>
            <a:lvl5pPr>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8A4071B1-5285-4C1E-8055-97E38FBB88E6}"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519742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Content Placeholder 2"/>
          <p:cNvSpPr>
            <a:spLocks noGrp="1"/>
          </p:cNvSpPr>
          <p:nvPr>
            <p:ph sz="half" idx="1" hasCustomPrompt="1"/>
          </p:nvPr>
        </p:nvSpPr>
        <p:spPr>
          <a:xfrm>
            <a:off x="628650" y="1825625"/>
            <a:ext cx="3867150" cy="435133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defRPr sz="2600">
                <a:latin typeface="Arial" panose="020B0604020202020204" pitchFamily="34" charset="0"/>
                <a:cs typeface="Arial" panose="020B0604020202020204" pitchFamily="34" charset="0"/>
              </a:defRPr>
            </a:lvl2pPr>
            <a:lvl3pPr>
              <a:defRPr sz="2600">
                <a:latin typeface="Arial" panose="020B0604020202020204" pitchFamily="34" charset="0"/>
                <a:cs typeface="Arial" panose="020B0604020202020204" pitchFamily="34" charset="0"/>
              </a:defRPr>
            </a:lvl3pPr>
            <a:lvl4pPr>
              <a:defRPr sz="2600">
                <a:latin typeface="Arial" panose="020B0604020202020204" pitchFamily="34" charset="0"/>
                <a:cs typeface="Arial" panose="020B0604020202020204" pitchFamily="34" charset="0"/>
              </a:defRPr>
            </a:lvl4pPr>
            <a:lvl5pPr>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Content Placeholder 3"/>
          <p:cNvSpPr>
            <a:spLocks noGrp="1"/>
          </p:cNvSpPr>
          <p:nvPr>
            <p:ph sz="half" idx="2" hasCustomPrompt="1"/>
          </p:nvPr>
        </p:nvSpPr>
        <p:spPr>
          <a:xfrm>
            <a:off x="4863084" y="1825625"/>
            <a:ext cx="3867150" cy="435133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lgn="ctr">
              <a:lnSpc>
                <a:spcPct val="100000"/>
              </a:lnSpc>
              <a:spcBef>
                <a:spcPts val="0"/>
              </a:spcBef>
              <a:defRPr sz="2600">
                <a:latin typeface="Arial" panose="020B0604020202020204" pitchFamily="34" charset="0"/>
                <a:cs typeface="Arial" panose="020B0604020202020204" pitchFamily="34" charset="0"/>
              </a:defRPr>
            </a:lvl2pPr>
            <a:lvl3pPr algn="ctr">
              <a:lnSpc>
                <a:spcPct val="100000"/>
              </a:lnSpc>
              <a:spcBef>
                <a:spcPts val="0"/>
              </a:spcBef>
              <a:defRPr sz="2600">
                <a:latin typeface="Arial" panose="020B0604020202020204" pitchFamily="34" charset="0"/>
                <a:cs typeface="Arial" panose="020B0604020202020204" pitchFamily="34" charset="0"/>
              </a:defRPr>
            </a:lvl3pPr>
            <a:lvl4pPr algn="ctr">
              <a:lnSpc>
                <a:spcPct val="100000"/>
              </a:lnSpc>
              <a:spcBef>
                <a:spcPts val="0"/>
              </a:spcBef>
              <a:defRPr sz="2600">
                <a:latin typeface="Arial" panose="020B0604020202020204" pitchFamily="34" charset="0"/>
                <a:cs typeface="Arial" panose="020B0604020202020204" pitchFamily="34" charset="0"/>
              </a:defRPr>
            </a:lvl4pPr>
            <a:lvl5pPr algn="ctr">
              <a:lnSpc>
                <a:spcPct val="100000"/>
              </a:lnSpc>
              <a:spcBef>
                <a:spcPts val="0"/>
              </a:spcBef>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17210661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1208" y="355600"/>
            <a:ext cx="8101584" cy="1325563"/>
          </a:xfrm>
        </p:spPr>
        <p:txBody>
          <a:bodyPr>
            <a:normAutofit/>
          </a:bodyPr>
          <a:lstStyle>
            <a:lvl1pPr algn="ctr">
              <a:lnSpc>
                <a:spcPct val="100000"/>
              </a:lnSpc>
              <a:defRPr sz="2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521208" y="1857375"/>
            <a:ext cx="3868737"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1208" y="2857500"/>
            <a:ext cx="3868737" cy="3415506"/>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Text Placeholder 4"/>
          <p:cNvSpPr>
            <a:spLocks noGrp="1"/>
          </p:cNvSpPr>
          <p:nvPr>
            <p:ph type="body" sz="quarter" idx="3" hasCustomPrompt="1"/>
          </p:nvPr>
        </p:nvSpPr>
        <p:spPr>
          <a:xfrm>
            <a:off x="4735004" y="1857375"/>
            <a:ext cx="3887788"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35004" y="2857499"/>
            <a:ext cx="3887788" cy="3415507"/>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Date Placeholder 6"/>
          <p:cNvSpPr>
            <a:spLocks noGrp="1"/>
          </p:cNvSpPr>
          <p:nvPr>
            <p:ph type="dt" sz="half" idx="10"/>
          </p:nvPr>
        </p:nvSpPr>
        <p:spPr/>
        <p:txBody>
          <a:bodyPr/>
          <a:lstStyle/>
          <a:p>
            <a:fld id="{8A4071B1-5285-4C1E-8055-97E38FBB88E6}" type="datetimeFigureOut">
              <a:rPr lang="en-US" smtClean="0"/>
              <a:t>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9198164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1208" y="355600"/>
            <a:ext cx="8101584" cy="1325563"/>
          </a:xfrm>
        </p:spPr>
        <p:txBody>
          <a:bodyPr>
            <a:normAutofit/>
          </a:bodyPr>
          <a:lstStyle>
            <a:lvl1pPr algn="ctr">
              <a:lnSpc>
                <a:spcPct val="100000"/>
              </a:lnSpc>
              <a:defRPr sz="2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521206" y="1764507"/>
            <a:ext cx="3868737"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521207" y="2712243"/>
            <a:ext cx="3868737" cy="2224882"/>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Text Placeholder 4"/>
          <p:cNvSpPr>
            <a:spLocks noGrp="1"/>
          </p:cNvSpPr>
          <p:nvPr>
            <p:ph type="body" sz="quarter" idx="3" hasCustomPrompt="1"/>
          </p:nvPr>
        </p:nvSpPr>
        <p:spPr>
          <a:xfrm>
            <a:off x="4735004" y="1764507"/>
            <a:ext cx="3887788"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735004" y="2712244"/>
            <a:ext cx="3887788" cy="2224881"/>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Date Placeholder 6"/>
          <p:cNvSpPr>
            <a:spLocks noGrp="1"/>
          </p:cNvSpPr>
          <p:nvPr>
            <p:ph type="dt" sz="half" idx="10"/>
          </p:nvPr>
        </p:nvSpPr>
        <p:spPr/>
        <p:txBody>
          <a:bodyPr/>
          <a:lstStyle/>
          <a:p>
            <a:fld id="{8A4071B1-5285-4C1E-8055-97E38FBB88E6}" type="datetimeFigureOut">
              <a:rPr lang="en-US" smtClean="0"/>
              <a:t>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5028F-10DF-4864-BAFE-609F3695BD5D}" type="slidenum">
              <a:rPr lang="en-US" smtClean="0"/>
              <a:t>‹#›</a:t>
            </a:fld>
            <a:endParaRPr lang="en-US"/>
          </a:p>
        </p:txBody>
      </p:sp>
      <p:sp>
        <p:nvSpPr>
          <p:cNvPr id="11" name="Text Placeholder 10"/>
          <p:cNvSpPr>
            <a:spLocks noGrp="1"/>
          </p:cNvSpPr>
          <p:nvPr>
            <p:ph type="body" sz="quarter" idx="13" hasCustomPrompt="1"/>
          </p:nvPr>
        </p:nvSpPr>
        <p:spPr>
          <a:xfrm>
            <a:off x="521206" y="5127625"/>
            <a:ext cx="3868737" cy="9144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a:t>
            </a:r>
          </a:p>
        </p:txBody>
      </p:sp>
      <p:sp>
        <p:nvSpPr>
          <p:cNvPr id="13" name="Text Placeholder 12"/>
          <p:cNvSpPr>
            <a:spLocks noGrp="1"/>
          </p:cNvSpPr>
          <p:nvPr>
            <p:ph type="body" sz="quarter" idx="14" hasCustomPrompt="1"/>
          </p:nvPr>
        </p:nvSpPr>
        <p:spPr>
          <a:xfrm>
            <a:off x="4735005" y="5127625"/>
            <a:ext cx="3887787" cy="9144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a:t>
            </a:r>
          </a:p>
        </p:txBody>
      </p:sp>
    </p:spTree>
    <p:extLst>
      <p:ext uri="{BB962C8B-B14F-4D97-AF65-F5344CB8AC3E}">
        <p14:creationId xmlns:p14="http://schemas.microsoft.com/office/powerpoint/2010/main" val="30688766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Date Placeholder 2"/>
          <p:cNvSpPr>
            <a:spLocks noGrp="1"/>
          </p:cNvSpPr>
          <p:nvPr>
            <p:ph type="dt" sz="half" idx="10"/>
          </p:nvPr>
        </p:nvSpPr>
        <p:spPr/>
        <p:txBody>
          <a:bodyPr/>
          <a:lstStyle/>
          <a:p>
            <a:fld id="{8A4071B1-5285-4C1E-8055-97E38FBB88E6}"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C5028F-10DF-4864-BAFE-609F3695BD5D}" type="slidenum">
              <a:rPr lang="en-US" smtClean="0"/>
              <a:t>‹#›</a:t>
            </a:fld>
            <a:endParaRPr lang="en-US"/>
          </a:p>
        </p:txBody>
      </p:sp>
      <p:sp>
        <p:nvSpPr>
          <p:cNvPr id="7" name="Content Placeholder 6"/>
          <p:cNvSpPr>
            <a:spLocks noGrp="1"/>
          </p:cNvSpPr>
          <p:nvPr>
            <p:ph sz="quarter" idx="13" hasCustomPrompt="1"/>
          </p:nvPr>
        </p:nvSpPr>
        <p:spPr>
          <a:xfrm>
            <a:off x="628650" y="1955800"/>
            <a:ext cx="8101013" cy="3035300"/>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lgn="ctr">
              <a:lnSpc>
                <a:spcPct val="100000"/>
              </a:lnSpc>
              <a:spcBef>
                <a:spcPts val="0"/>
              </a:spcBef>
              <a:defRPr sz="2600">
                <a:latin typeface="Arial" panose="020B0604020202020204" pitchFamily="34" charset="0"/>
                <a:cs typeface="Arial" panose="020B0604020202020204" pitchFamily="34" charset="0"/>
              </a:defRPr>
            </a:lvl2pPr>
            <a:lvl3pPr algn="ctr">
              <a:lnSpc>
                <a:spcPct val="100000"/>
              </a:lnSpc>
              <a:spcBef>
                <a:spcPts val="0"/>
              </a:spcBef>
              <a:defRPr sz="2600">
                <a:latin typeface="Arial" panose="020B0604020202020204" pitchFamily="34" charset="0"/>
                <a:cs typeface="Arial" panose="020B0604020202020204" pitchFamily="34" charset="0"/>
              </a:defRPr>
            </a:lvl3pPr>
            <a:lvl4pPr algn="ctr">
              <a:lnSpc>
                <a:spcPct val="100000"/>
              </a:lnSpc>
              <a:spcBef>
                <a:spcPts val="0"/>
              </a:spcBef>
              <a:defRPr sz="2600">
                <a:latin typeface="Arial" panose="020B0604020202020204" pitchFamily="34" charset="0"/>
                <a:cs typeface="Arial" panose="020B0604020202020204" pitchFamily="34" charset="0"/>
              </a:defRPr>
            </a:lvl4pPr>
            <a:lvl5pPr algn="ctr">
              <a:lnSpc>
                <a:spcPct val="100000"/>
              </a:lnSpc>
              <a:spcBef>
                <a:spcPts val="0"/>
              </a:spcBef>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9" name="Content Placeholder 8"/>
          <p:cNvSpPr>
            <a:spLocks noGrp="1"/>
          </p:cNvSpPr>
          <p:nvPr>
            <p:ph sz="quarter" idx="14" hasCustomPrompt="1"/>
          </p:nvPr>
        </p:nvSpPr>
        <p:spPr>
          <a:xfrm>
            <a:off x="628650" y="5194300"/>
            <a:ext cx="8101013" cy="8255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4308188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071B1-5285-4C1E-8055-97E38FBB88E6}" type="datetimeFigureOut">
              <a:rPr lang="en-US" smtClean="0"/>
              <a:t>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C5028F-10DF-4864-BAFE-609F3695BD5D}" type="slidenum">
              <a:rPr lang="en-US" smtClean="0"/>
              <a:t>‹#›</a:t>
            </a:fld>
            <a:endParaRPr lang="en-US"/>
          </a:p>
        </p:txBody>
      </p:sp>
      <p:sp>
        <p:nvSpPr>
          <p:cNvPr id="6" name="Content Placeholder 5"/>
          <p:cNvSpPr>
            <a:spLocks noGrp="1"/>
          </p:cNvSpPr>
          <p:nvPr>
            <p:ph sz="quarter" idx="13" hasCustomPrompt="1"/>
          </p:nvPr>
        </p:nvSpPr>
        <p:spPr>
          <a:xfrm>
            <a:off x="406400" y="330200"/>
            <a:ext cx="8394700" cy="4470400"/>
          </a:xfrm>
        </p:spPr>
        <p:txBody>
          <a:bodyPr anchor="ctr"/>
          <a:lstStyle>
            <a:lvl1pPr marL="0" indent="0" algn="ctr">
              <a:lnSpc>
                <a:spcPct val="100000"/>
              </a:lnSpc>
              <a:spcBef>
                <a:spcPts val="0"/>
              </a:spcBef>
              <a:buNone/>
              <a:defRPr>
                <a:latin typeface="Arial" panose="020B0604020202020204" pitchFamily="34" charset="0"/>
                <a:cs typeface="Arial" panose="020B0604020202020204" pitchFamily="34" charset="0"/>
              </a:defRPr>
            </a:lvl1pPr>
            <a:lvl2pPr algn="ctr">
              <a:lnSpc>
                <a:spcPct val="100000"/>
              </a:lnSpc>
              <a:spcBef>
                <a:spcPts val="0"/>
              </a:spcBef>
              <a:defRPr>
                <a:latin typeface="Arial" panose="020B0604020202020204" pitchFamily="34" charset="0"/>
                <a:cs typeface="Arial" panose="020B0604020202020204" pitchFamily="34" charset="0"/>
              </a:defRPr>
            </a:lvl2pPr>
            <a:lvl3pPr algn="ctr">
              <a:lnSpc>
                <a:spcPct val="100000"/>
              </a:lnSpc>
              <a:spcBef>
                <a:spcPts val="0"/>
              </a:spcBef>
              <a:defRPr>
                <a:latin typeface="Arial" panose="020B0604020202020204" pitchFamily="34" charset="0"/>
                <a:cs typeface="Arial" panose="020B0604020202020204" pitchFamily="34" charset="0"/>
              </a:defRPr>
            </a:lvl3pPr>
            <a:lvl4pPr algn="ctr">
              <a:lnSpc>
                <a:spcPct val="100000"/>
              </a:lnSpc>
              <a:spcBef>
                <a:spcPts val="0"/>
              </a:spcBef>
              <a:defRPr>
                <a:latin typeface="Arial" panose="020B0604020202020204" pitchFamily="34" charset="0"/>
                <a:cs typeface="Arial" panose="020B0604020202020204" pitchFamily="34" charset="0"/>
              </a:defRPr>
            </a:lvl4pPr>
            <a:lvl5pPr algn="ctr">
              <a:lnSpc>
                <a:spcPct val="100000"/>
              </a:lnSpc>
              <a:spcBef>
                <a:spcPts val="0"/>
              </a:spcBef>
              <a:defRPr>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8" name="Content Placeholder 7"/>
          <p:cNvSpPr>
            <a:spLocks noGrp="1"/>
          </p:cNvSpPr>
          <p:nvPr>
            <p:ph sz="quarter" idx="14" hasCustomPrompt="1"/>
          </p:nvPr>
        </p:nvSpPr>
        <p:spPr>
          <a:xfrm>
            <a:off x="406400" y="5156200"/>
            <a:ext cx="8394700" cy="84455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6500029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ctr">
            <a:normAutofit/>
          </a:bodyPr>
          <a:lstStyle>
            <a:lvl1pPr algn="ctr">
              <a:defRPr sz="2800"/>
            </a:lvl1pPr>
          </a:lstStyle>
          <a:p>
            <a:r>
              <a:rPr lang="en-US" dirty="0"/>
              <a:t>Click to edit Master title style</a:t>
            </a:r>
          </a:p>
        </p:txBody>
      </p:sp>
      <p:sp>
        <p:nvSpPr>
          <p:cNvPr id="3" name="Content Placeholder 2"/>
          <p:cNvSpPr>
            <a:spLocks noGrp="1"/>
          </p:cNvSpPr>
          <p:nvPr>
            <p:ph idx="1"/>
          </p:nvPr>
        </p:nvSpPr>
        <p:spPr>
          <a:xfrm>
            <a:off x="3887788" y="987425"/>
            <a:ext cx="4629150" cy="4873625"/>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vl2pPr marL="457200" indent="0" algn="ctr">
              <a:lnSpc>
                <a:spcPct val="100000"/>
              </a:lnSpc>
              <a:spcBef>
                <a:spcPts val="0"/>
              </a:spcBef>
              <a:buNone/>
              <a:defRPr sz="2400">
                <a:latin typeface="Arial" panose="020B0604020202020204" pitchFamily="34" charset="0"/>
                <a:cs typeface="Arial" panose="020B0604020202020204" pitchFamily="34" charset="0"/>
              </a:defRPr>
            </a:lvl2pPr>
            <a:lvl3pPr marL="914400" indent="0" algn="ctr">
              <a:lnSpc>
                <a:spcPct val="100000"/>
              </a:lnSpc>
              <a:spcBef>
                <a:spcPts val="0"/>
              </a:spcBef>
              <a:buNone/>
              <a:defRPr sz="2400">
                <a:latin typeface="Arial" panose="020B0604020202020204" pitchFamily="34" charset="0"/>
                <a:cs typeface="Arial" panose="020B0604020202020204" pitchFamily="34" charset="0"/>
              </a:defRPr>
            </a:lvl3pPr>
            <a:lvl4pPr marL="1371600" indent="0" algn="ctr">
              <a:lnSpc>
                <a:spcPct val="100000"/>
              </a:lnSpc>
              <a:spcBef>
                <a:spcPts val="0"/>
              </a:spcBef>
              <a:buNone/>
              <a:defRPr sz="2400">
                <a:latin typeface="Arial" panose="020B0604020202020204" pitchFamily="34" charset="0"/>
                <a:cs typeface="Arial" panose="020B0604020202020204" pitchFamily="34" charset="0"/>
              </a:defRPr>
            </a:lvl4pPr>
            <a:lvl5pPr marL="1828800" indent="0" algn="ctr">
              <a:lnSpc>
                <a:spcPct val="100000"/>
              </a:lnSpc>
              <a:spcBef>
                <a:spcPts val="0"/>
              </a:spcBef>
              <a:buNone/>
              <a:defRPr sz="2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p:txBody>
      </p:sp>
      <p:sp>
        <p:nvSpPr>
          <p:cNvPr id="4" name="Text Placeholder 3"/>
          <p:cNvSpPr>
            <a:spLocks noGrp="1"/>
          </p:cNvSpPr>
          <p:nvPr>
            <p:ph type="body" sz="half" idx="2" hasCustomPrompt="1"/>
          </p:nvPr>
        </p:nvSpPr>
        <p:spPr>
          <a:xfrm>
            <a:off x="630238" y="2425700"/>
            <a:ext cx="2949575" cy="344328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36139730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ctr">
            <a:normAutofit/>
          </a:bodyPr>
          <a:lstStyle>
            <a:lvl1pPr algn="ctr">
              <a:defRPr sz="2800"/>
            </a:lvl1pPr>
          </a:lstStyle>
          <a:p>
            <a:r>
              <a:rPr lang="en-US" dirty="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hasCustomPrompt="1"/>
          </p:nvPr>
        </p:nvSpPr>
        <p:spPr>
          <a:xfrm>
            <a:off x="630238" y="2336800"/>
            <a:ext cx="2949575" cy="353218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1705576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dule Summary">
    <p:bg>
      <p:bgPr>
        <a:solidFill>
          <a:srgbClr val="E7D9B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7" name="Text Placeholder 16"/>
          <p:cNvSpPr>
            <a:spLocks noGrp="1"/>
          </p:cNvSpPr>
          <p:nvPr>
            <p:ph type="body" sz="quarter" idx="16" hasCustomPrompt="1"/>
          </p:nvPr>
        </p:nvSpPr>
        <p:spPr>
          <a:xfrm>
            <a:off x="628650" y="363112"/>
            <a:ext cx="8101584" cy="1325880"/>
          </a:xfrm>
          <a:solidFill>
            <a:schemeClr val="accent4"/>
          </a:solidFill>
        </p:spPr>
        <p:txBody>
          <a:bodyPr anchor="ctr">
            <a:normAutofit/>
          </a:bodyPr>
          <a:lstStyle>
            <a:lvl1pPr marL="0" indent="0" algn="l">
              <a:buFont typeface="Arial" panose="020B0604020202020204" pitchFamily="34" charset="0"/>
              <a:buNone/>
              <a:defRPr sz="3600" b="1" baseline="0">
                <a:solidFill>
                  <a:schemeClr val="bg1"/>
                </a:solidFill>
              </a:defRPr>
            </a:lvl1pPr>
          </a:lstStyle>
          <a:p>
            <a:pPr lvl="0"/>
            <a:r>
              <a:rPr lang="en-US" dirty="0"/>
              <a:t>Learning Target 1-1 Review</a:t>
            </a:r>
          </a:p>
        </p:txBody>
      </p:sp>
      <p:sp>
        <p:nvSpPr>
          <p:cNvPr id="19" name="Content Placeholder 18"/>
          <p:cNvSpPr>
            <a:spLocks noGrp="1"/>
          </p:cNvSpPr>
          <p:nvPr>
            <p:ph sz="quarter" idx="17"/>
          </p:nvPr>
        </p:nvSpPr>
        <p:spPr>
          <a:xfrm>
            <a:off x="628649" y="3187700"/>
            <a:ext cx="8101013" cy="3302000"/>
          </a:xfrm>
          <a:solidFill>
            <a:schemeClr val="bg1"/>
          </a:solidFill>
          <a:ln w="76200">
            <a:solidFill>
              <a:schemeClr val="accent4"/>
            </a:solidFill>
          </a:ln>
        </p:spPr>
        <p:txBody>
          <a:bodyPr>
            <a:normAutofit/>
          </a:bodyPr>
          <a:lstStyle>
            <a:lvl1pPr marL="0" indent="0" algn="l">
              <a:buNone/>
              <a:defRPr sz="2400"/>
            </a:lvl1pPr>
          </a:lstStyle>
          <a:p>
            <a:pPr lvl="0"/>
            <a:r>
              <a:rPr lang="en-US" dirty="0"/>
              <a:t>Click to edit Master text styles</a:t>
            </a:r>
          </a:p>
        </p:txBody>
      </p:sp>
      <p:sp>
        <p:nvSpPr>
          <p:cNvPr id="7" name="Content Placeholder 6"/>
          <p:cNvSpPr>
            <a:spLocks noGrp="1"/>
          </p:cNvSpPr>
          <p:nvPr>
            <p:ph sz="quarter" idx="18"/>
          </p:nvPr>
        </p:nvSpPr>
        <p:spPr>
          <a:xfrm>
            <a:off x="628650" y="1846363"/>
            <a:ext cx="8101013" cy="1066800"/>
          </a:xfrm>
          <a:solidFill>
            <a:srgbClr val="D4E5F4"/>
          </a:solidFill>
          <a:ln>
            <a:noFill/>
          </a:ln>
        </p:spPr>
        <p:txBody>
          <a:bodyPr>
            <a:normAutofit/>
          </a:bodyPr>
          <a:lstStyle>
            <a:lvl1pPr marL="0" indent="0">
              <a:buNone/>
              <a:defRPr sz="2800"/>
            </a:lvl1pPr>
          </a:lstStyle>
          <a:p>
            <a:pPr lvl="0"/>
            <a:r>
              <a:rPr lang="en-US" dirty="0"/>
              <a:t>Click to edit Master text styles</a:t>
            </a:r>
          </a:p>
        </p:txBody>
      </p:sp>
    </p:spTree>
    <p:extLst>
      <p:ext uri="{BB962C8B-B14F-4D97-AF65-F5344CB8AC3E}">
        <p14:creationId xmlns:p14="http://schemas.microsoft.com/office/powerpoint/2010/main" val="901868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09717CA3-2C9E-4D1A-B2D9-67AA8605FE6D}"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3912216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b="1"/>
            </a:lvl1pPr>
          </a:lstStyle>
          <a:p>
            <a:r>
              <a:rPr lang="en-US" dirty="0"/>
              <a:t>Click to edit Master title style</a:t>
            </a:r>
          </a:p>
        </p:txBody>
      </p:sp>
      <p:sp>
        <p:nvSpPr>
          <p:cNvPr id="3" name="Content Placeholder 2"/>
          <p:cNvSpPr>
            <a:spLocks noGrp="1"/>
          </p:cNvSpPr>
          <p:nvPr>
            <p:ph idx="1"/>
          </p:nvPr>
        </p:nvSpPr>
        <p:spPr>
          <a:xfrm>
            <a:off x="628650" y="1825625"/>
            <a:ext cx="8101584" cy="4351338"/>
          </a:xfrm>
        </p:spPr>
        <p:txBody>
          <a:bodyPr/>
          <a:lstStyle>
            <a:lvl1pPr marL="0" indent="0">
              <a:buNone/>
              <a:defRPr sz="26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642332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8066" y="296068"/>
            <a:ext cx="8101584" cy="1325563"/>
          </a:xfrm>
        </p:spPr>
        <p:txBody>
          <a:bodyPr>
            <a:normAutofit/>
          </a:bodyPr>
          <a:lstStyle>
            <a:lvl1pPr algn="ctr">
              <a:lnSpc>
                <a:spcPct val="100000"/>
              </a:lnSpc>
              <a:defRPr sz="2800" b="1"/>
            </a:lvl1pPr>
          </a:lstStyle>
          <a:p>
            <a:r>
              <a:rPr lang="en-US" dirty="0"/>
              <a:t>Click to edit Master title style</a:t>
            </a:r>
          </a:p>
        </p:txBody>
      </p:sp>
      <p:sp>
        <p:nvSpPr>
          <p:cNvPr id="3" name="Content Placeholder 2"/>
          <p:cNvSpPr>
            <a:spLocks noGrp="1"/>
          </p:cNvSpPr>
          <p:nvPr>
            <p:ph idx="1"/>
          </p:nvPr>
        </p:nvSpPr>
        <p:spPr>
          <a:xfrm>
            <a:off x="521208" y="1825625"/>
            <a:ext cx="8101584" cy="2797175"/>
          </a:xfrm>
        </p:spPr>
        <p:txBody>
          <a:bodyPr/>
          <a:lstStyle>
            <a:lvl1pPr marL="0" indent="0" algn="ctr">
              <a:buNone/>
              <a:defRPr sz="2600"/>
            </a:lvl1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
        <p:nvSpPr>
          <p:cNvPr id="9" name="Content Placeholder 8"/>
          <p:cNvSpPr>
            <a:spLocks noGrp="1"/>
          </p:cNvSpPr>
          <p:nvPr>
            <p:ph sz="quarter" idx="13"/>
          </p:nvPr>
        </p:nvSpPr>
        <p:spPr>
          <a:xfrm>
            <a:off x="528638" y="4864100"/>
            <a:ext cx="8101012" cy="1219200"/>
          </a:xfrm>
        </p:spPr>
        <p:txBody>
          <a:bodyPr anchor="ctr">
            <a:normAutofit/>
          </a:bodyPr>
          <a:lstStyle>
            <a:lvl1pPr marL="0" indent="0" algn="ctr">
              <a:lnSpc>
                <a:spcPct val="100000"/>
              </a:lnSpc>
              <a:spcBef>
                <a:spcPts val="0"/>
              </a:spcBef>
              <a:buNone/>
              <a:defRPr sz="2400"/>
            </a:lvl1pPr>
          </a:lstStyle>
          <a:p>
            <a:pPr lvl="0"/>
            <a:r>
              <a:rPr lang="en-US" dirty="0"/>
              <a:t>Click to edit Master text styles</a:t>
            </a:r>
          </a:p>
        </p:txBody>
      </p:sp>
    </p:spTree>
    <p:extLst>
      <p:ext uri="{BB962C8B-B14F-4D97-AF65-F5344CB8AC3E}">
        <p14:creationId xmlns:p14="http://schemas.microsoft.com/office/powerpoint/2010/main" val="2703017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Y IT 1">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50"/>
            <a:ext cx="7886700" cy="852489"/>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8" name="Text Placeholder 6"/>
          <p:cNvSpPr>
            <a:spLocks noGrp="1"/>
          </p:cNvSpPr>
          <p:nvPr>
            <p:ph type="body" sz="quarter" idx="14" hasCustomPrompt="1"/>
          </p:nvPr>
        </p:nvSpPr>
        <p:spPr>
          <a:xfrm>
            <a:off x="628650" y="2570161"/>
            <a:ext cx="1289050" cy="1244600"/>
          </a:xfrm>
          <a:ln>
            <a:solidFill>
              <a:srgbClr val="D4E5F4"/>
            </a:solidFill>
          </a:ln>
        </p:spPr>
        <p:txBody>
          <a:bodyPr/>
          <a:lstStyle>
            <a:lvl1pPr marL="0" indent="0">
              <a:buNone/>
              <a:defRPr/>
            </a:lvl1pPr>
          </a:lstStyle>
          <a:p>
            <a:pPr lvl="0"/>
            <a:r>
              <a:rPr lang="en-US" dirty="0"/>
              <a:t>click to edit Master text styles</a:t>
            </a:r>
          </a:p>
        </p:txBody>
      </p:sp>
      <p:sp>
        <p:nvSpPr>
          <p:cNvPr id="9" name="Text Placeholder 6"/>
          <p:cNvSpPr>
            <a:spLocks noGrp="1"/>
          </p:cNvSpPr>
          <p:nvPr>
            <p:ph type="body" sz="quarter" idx="15" hasCustomPrompt="1"/>
          </p:nvPr>
        </p:nvSpPr>
        <p:spPr>
          <a:xfrm>
            <a:off x="628650" y="4813300"/>
            <a:ext cx="1289050" cy="1244600"/>
          </a:xfrm>
          <a:ln>
            <a:solidFill>
              <a:srgbClr val="D4E5F4"/>
            </a:solidFill>
          </a:ln>
        </p:spPr>
        <p:txBody>
          <a:bodyPr/>
          <a:lstStyle>
            <a:lvl1pPr marL="0" indent="0">
              <a:buNone/>
              <a:defRPr/>
            </a:lvl1pPr>
          </a:lstStyle>
          <a:p>
            <a:pPr lvl="0"/>
            <a:r>
              <a:rPr lang="en-US" dirty="0"/>
              <a:t>click to edit Master text styles</a:t>
            </a:r>
          </a:p>
        </p:txBody>
      </p:sp>
      <p:sp>
        <p:nvSpPr>
          <p:cNvPr id="12" name="Text Placeholder 10"/>
          <p:cNvSpPr>
            <a:spLocks noGrp="1"/>
          </p:cNvSpPr>
          <p:nvPr>
            <p:ph type="body" sz="quarter" idx="17" hasCustomPrompt="1"/>
          </p:nvPr>
        </p:nvSpPr>
        <p:spPr>
          <a:xfrm>
            <a:off x="2235200" y="2541460"/>
            <a:ext cx="6280150" cy="1244600"/>
          </a:xfrm>
          <a:ln>
            <a:solidFill>
              <a:srgbClr val="D4E5F4"/>
            </a:solidFill>
          </a:ln>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hasCustomPrompt="1"/>
          </p:nvPr>
        </p:nvSpPr>
        <p:spPr>
          <a:xfrm>
            <a:off x="2235200" y="4813300"/>
            <a:ext cx="6280150" cy="12446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Tree>
    <p:extLst>
      <p:ext uri="{BB962C8B-B14F-4D97-AF65-F5344CB8AC3E}">
        <p14:creationId xmlns:p14="http://schemas.microsoft.com/office/powerpoint/2010/main" val="808627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Y IT 2">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49"/>
            <a:ext cx="7886700" cy="1371600"/>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Text Placeholder 10"/>
          <p:cNvSpPr>
            <a:spLocks noGrp="1"/>
          </p:cNvSpPr>
          <p:nvPr>
            <p:ph type="body" sz="quarter" idx="17"/>
          </p:nvPr>
        </p:nvSpPr>
        <p:spPr>
          <a:xfrm>
            <a:off x="1431925" y="2878008"/>
            <a:ext cx="6280150" cy="914400"/>
          </a:xfrm>
          <a:ln>
            <a:solidFill>
              <a:srgbClr val="D4E5F4"/>
            </a:solidFill>
          </a:ln>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1431925" y="3928811"/>
            <a:ext cx="6280150" cy="9144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11" name="Text Placeholder 10"/>
          <p:cNvSpPr>
            <a:spLocks noGrp="1"/>
          </p:cNvSpPr>
          <p:nvPr>
            <p:ph type="body" sz="quarter" idx="20"/>
          </p:nvPr>
        </p:nvSpPr>
        <p:spPr>
          <a:xfrm>
            <a:off x="1431925" y="5052570"/>
            <a:ext cx="6280150" cy="914400"/>
          </a:xfrm>
          <a:ln>
            <a:solidFill>
              <a:srgbClr val="D4E5F4"/>
            </a:solidFill>
          </a:ln>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3771110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a:solidFill>
            <a:schemeClr val="accent4"/>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a:solidFill>
            <a:srgbClr val="E7D9B1"/>
          </a:solidFill>
          <a:ln w="76200">
            <a:solidFill>
              <a:schemeClr val="accent4"/>
            </a:solidFill>
          </a:ln>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9717CA3-2C9E-4D1A-B2D9-67AA8605FE6D}" type="datetimeFigureOut">
              <a:rPr lang="en-US" smtClean="0"/>
              <a:t>11/4/2019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1284D7-83C2-438F-BB45-CD47C32E675F}" type="slidenum">
              <a:rPr lang="en-US" smtClean="0"/>
              <a:t>‹#›</a:t>
            </a:fld>
            <a:endParaRPr lang="en-US"/>
          </a:p>
        </p:txBody>
      </p:sp>
    </p:spTree>
    <p:extLst>
      <p:ext uri="{BB962C8B-B14F-4D97-AF65-F5344CB8AC3E}">
        <p14:creationId xmlns:p14="http://schemas.microsoft.com/office/powerpoint/2010/main" val="1351736392"/>
      </p:ext>
    </p:extLst>
  </p:cSld>
  <p:clrMap bg1="lt1" tx1="dk1" bg2="lt2" tx2="dk2" accent1="accent1" accent2="accent2" accent3="accent3" accent4="accent4" accent5="accent5" accent6="accent6" hlink="hlink" folHlink="folHlink"/>
  <p:sldLayoutIdLst>
    <p:sldLayoutId id="2147483704" r:id="rId1"/>
    <p:sldLayoutId id="2147483688" r:id="rId2"/>
    <p:sldLayoutId id="2147483712" r:id="rId3"/>
    <p:sldLayoutId id="2147483711" r:id="rId4"/>
    <p:sldLayoutId id="2147483673" r:id="rId5"/>
    <p:sldLayoutId id="2147483674" r:id="rId6"/>
    <p:sldLayoutId id="2147483709" r:id="rId7"/>
    <p:sldLayoutId id="2147483686" r:id="rId8"/>
    <p:sldLayoutId id="2147483710" r:id="rId9"/>
    <p:sldLayoutId id="2147483714" r:id="rId10"/>
    <p:sldLayoutId id="2147483716" r:id="rId11"/>
    <p:sldLayoutId id="2147483715" r:id="rId12"/>
    <p:sldLayoutId id="2147483708" r:id="rId13"/>
    <p:sldLayoutId id="2147483690" r:id="rId14"/>
    <p:sldLayoutId id="2147483685" r:id="rId15"/>
    <p:sldLayoutId id="2147483687" r:id="rId16"/>
    <p:sldLayoutId id="2147483691" r:id="rId17"/>
    <p:sldLayoutId id="2147483689" r:id="rId18"/>
    <p:sldLayoutId id="2147483684" r:id="rId19"/>
    <p:sldLayoutId id="2147483675" r:id="rId20"/>
    <p:sldLayoutId id="2147483676" r:id="rId21"/>
    <p:sldLayoutId id="2147483677" r:id="rId22"/>
    <p:sldLayoutId id="2147483678" r:id="rId23"/>
    <p:sldLayoutId id="2147483679" r:id="rId24"/>
    <p:sldLayoutId id="2147483680" r:id="rId25"/>
    <p:sldLayoutId id="2147483681" r:id="rId26"/>
    <p:sldLayoutId id="2147483705" r:id="rId27"/>
    <p:sldLayoutId id="2147483717" r:id="rId28"/>
    <p:sldLayoutId id="2147483718" r:id="rId29"/>
  </p:sldLayoutIdLst>
  <p:txStyles>
    <p:titleStyle>
      <a:lvl1pPr algn="ctr" defTabSz="685800" rtl="0" eaLnBrk="1" latinLnBrk="0" hangingPunct="1">
        <a:lnSpc>
          <a:spcPct val="100000"/>
        </a:lnSpc>
        <a:spcBef>
          <a:spcPct val="0"/>
        </a:spcBef>
        <a:buNone/>
        <a:defRPr sz="2800" b="1" kern="1200">
          <a:solidFill>
            <a:schemeClr val="bg1"/>
          </a:solidFill>
          <a:latin typeface="+mj-lt"/>
          <a:ea typeface="+mj-ea"/>
          <a:cs typeface="+mj-cs"/>
        </a:defRPr>
      </a:lvl1pPr>
    </p:titleStyle>
    <p:bodyStyle>
      <a:lvl1pPr marL="1714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1pPr>
      <a:lvl2pPr marL="5143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2pPr>
      <a:lvl3pPr marL="8572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3pPr>
      <a:lvl4pPr marL="12001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4pPr>
      <a:lvl5pPr marL="15430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8101584" cy="1325563"/>
          </a:xfrm>
          <a:prstGeom prst="rect">
            <a:avLst/>
          </a:prstGeom>
          <a:solidFill>
            <a:schemeClr val="accent4"/>
          </a:solidFill>
        </p:spPr>
        <p:txBody>
          <a:bodyPr vert="horz" lIns="91440" tIns="45720" rIns="91440" bIns="45720" rtlCol="0" anchor="ctr">
            <a:normAutofit/>
          </a:bodyPr>
          <a:lstStyle/>
          <a:p>
            <a:r>
              <a:rPr lang="en-US" dirty="0"/>
              <a:t>Title of Slide</a:t>
            </a:r>
          </a:p>
        </p:txBody>
      </p:sp>
      <p:sp>
        <p:nvSpPr>
          <p:cNvPr id="3" name="Text Placeholder 2"/>
          <p:cNvSpPr>
            <a:spLocks noGrp="1"/>
          </p:cNvSpPr>
          <p:nvPr>
            <p:ph type="body" idx="1"/>
          </p:nvPr>
        </p:nvSpPr>
        <p:spPr>
          <a:xfrm>
            <a:off x="628650" y="2552699"/>
            <a:ext cx="8101584" cy="3268663"/>
          </a:xfrm>
          <a:prstGeom prst="rect">
            <a:avLst/>
          </a:prstGeom>
          <a:solidFill>
            <a:srgbClr val="E7D9B1"/>
          </a:solidFill>
          <a:ln w="76200">
            <a:solidFill>
              <a:schemeClr val="accent4"/>
            </a:solidFill>
          </a:ln>
        </p:spPr>
        <p:txBody>
          <a:bodyPr vert="horz" lIns="91440" tIns="45720" rIns="91440" bIns="45720" rtlCol="0">
            <a:normAutofit/>
          </a:bodyPr>
          <a:lstStyle/>
          <a:p>
            <a:pPr lvl="0"/>
            <a:r>
              <a:rPr lang="en-US" dirty="0"/>
              <a:t>Click to edit Master text styles</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4071B1-5285-4C1E-8055-97E38FBB88E6}" type="datetimeFigureOut">
              <a:rPr lang="en-US" smtClean="0"/>
              <a:t>11/4/2019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5028F-10DF-4864-BAFE-609F3695BD5D}" type="slidenum">
              <a:rPr lang="en-US" smtClean="0"/>
              <a:t>‹#›</a:t>
            </a:fld>
            <a:endParaRPr lang="en-US"/>
          </a:p>
        </p:txBody>
      </p:sp>
    </p:spTree>
    <p:extLst>
      <p:ext uri="{BB962C8B-B14F-4D97-AF65-F5344CB8AC3E}">
        <p14:creationId xmlns:p14="http://schemas.microsoft.com/office/powerpoint/2010/main" val="209987096"/>
      </p:ext>
    </p:extLst>
  </p:cSld>
  <p:clrMap bg1="lt1" tx1="dk1" bg2="lt2" tx2="dk2" accent1="accent1" accent2="accent2" accent3="accent3" accent4="accent4" accent5="accent5" accent6="accent6" hlink="hlink" folHlink="folHlink"/>
  <p:sldLayoutIdLst>
    <p:sldLayoutId id="2147483694" r:id="rId1"/>
    <p:sldLayoutId id="2147483696" r:id="rId2"/>
    <p:sldLayoutId id="2147483697" r:id="rId3"/>
    <p:sldLayoutId id="2147483713" r:id="rId4"/>
    <p:sldLayoutId id="2147483698" r:id="rId5"/>
    <p:sldLayoutId id="2147483699" r:id="rId6"/>
    <p:sldLayoutId id="2147483700" r:id="rId7"/>
    <p:sldLayoutId id="2147483701" r:id="rId8"/>
  </p:sldLayoutIdLst>
  <p:txStyles>
    <p:titleStyle>
      <a:lvl1pPr algn="ctr" defTabSz="914400" rtl="0" eaLnBrk="1" latinLnBrk="0" hangingPunct="1">
        <a:lnSpc>
          <a:spcPct val="10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hidden="1">
            <a:extLst>
              <a:ext uri="{FF2B5EF4-FFF2-40B4-BE49-F238E27FC236}">
                <a16:creationId xmlns:a16="http://schemas.microsoft.com/office/drawing/2014/main" xmlns="" id="{18CE405A-6059-4A90-A90A-AEDA3F02B47D}"/>
              </a:ext>
            </a:extLst>
          </p:cNvPr>
          <p:cNvSpPr>
            <a:spLocks noGrp="1"/>
          </p:cNvSpPr>
          <p:nvPr>
            <p:ph type="ctrTitle"/>
          </p:nvPr>
        </p:nvSpPr>
        <p:spPr>
          <a:xfrm>
            <a:off x="6238783" y="0"/>
            <a:ext cx="2905217" cy="1152711"/>
          </a:xfrm>
          <a:noFill/>
        </p:spPr>
        <p:txBody>
          <a:bodyPr>
            <a:normAutofit fontScale="90000"/>
          </a:bodyPr>
          <a:lstStyle/>
          <a:p>
            <a:r>
              <a:rPr lang="en-US" sz="2000" dirty="0"/>
              <a:t>Unit 5</a:t>
            </a:r>
            <a:br>
              <a:rPr lang="en-US" sz="2000" dirty="0"/>
            </a:br>
            <a:r>
              <a:rPr lang="en-US" sz="2000" dirty="0"/>
              <a:t>States of Consciousness</a:t>
            </a:r>
            <a:br>
              <a:rPr lang="en-US" sz="2000" dirty="0"/>
            </a:br>
            <a:endParaRPr lang="en-US" sz="2000" dirty="0"/>
          </a:p>
        </p:txBody>
      </p:sp>
      <p:pic>
        <p:nvPicPr>
          <p:cNvPr id="2" name="Picture 1" descr="Unit 5&#10;States of Consciousness"/>
          <p:cNvPicPr>
            <a:picLocks noChangeAspect="1"/>
          </p:cNvPicPr>
          <p:nvPr/>
        </p:nvPicPr>
        <p:blipFill>
          <a:blip r:embed="rId2"/>
          <a:stretch>
            <a:fillRect/>
          </a:stretch>
        </p:blipFill>
        <p:spPr>
          <a:xfrm>
            <a:off x="0" y="0"/>
            <a:ext cx="9144000" cy="2276631"/>
          </a:xfrm>
          <a:prstGeom prst="rect">
            <a:avLst/>
          </a:prstGeom>
        </p:spPr>
      </p:pic>
      <p:pic>
        <p:nvPicPr>
          <p:cNvPr id="3" name="Picture 2" descr="Modules&#10;22. Understanding Consciousness and Hypnosis&#10;23. Sleep Patterns and Sleep Theories&#10;24. Sleep Deprivation, Sleep Disorders, and Dreams&#10;25. Psychoactive Drugs"/>
          <p:cNvPicPr>
            <a:picLocks noChangeAspect="1"/>
          </p:cNvPicPr>
          <p:nvPr/>
        </p:nvPicPr>
        <p:blipFill>
          <a:blip r:embed="rId3"/>
          <a:stretch>
            <a:fillRect/>
          </a:stretch>
        </p:blipFill>
        <p:spPr>
          <a:xfrm>
            <a:off x="751632" y="2276631"/>
            <a:ext cx="2415431" cy="2359258"/>
          </a:xfrm>
          <a:prstGeom prst="rect">
            <a:avLst/>
          </a:prstGeom>
        </p:spPr>
      </p:pic>
      <p:pic>
        <p:nvPicPr>
          <p:cNvPr id="4" name="Picture 3"/>
          <p:cNvPicPr>
            <a:picLocks noChangeAspect="1"/>
          </p:cNvPicPr>
          <p:nvPr/>
        </p:nvPicPr>
        <p:blipFill>
          <a:blip r:embed="rId4"/>
          <a:stretch>
            <a:fillRect/>
          </a:stretch>
        </p:blipFill>
        <p:spPr>
          <a:xfrm>
            <a:off x="4419528" y="2371724"/>
            <a:ext cx="3864663" cy="4402780"/>
          </a:xfrm>
          <a:prstGeom prst="rect">
            <a:avLst/>
          </a:prstGeom>
        </p:spPr>
      </p:pic>
      <p:pic>
        <p:nvPicPr>
          <p:cNvPr id="5" name="Picture 4" descr="Tom Wang/Shutterstock"/>
          <p:cNvPicPr>
            <a:picLocks noChangeAspect="1"/>
          </p:cNvPicPr>
          <p:nvPr/>
        </p:nvPicPr>
        <p:blipFill>
          <a:blip r:embed="rId5"/>
          <a:stretch>
            <a:fillRect/>
          </a:stretch>
        </p:blipFill>
        <p:spPr>
          <a:xfrm>
            <a:off x="4295718" y="5964980"/>
            <a:ext cx="123810" cy="809524"/>
          </a:xfrm>
          <a:prstGeom prst="rect">
            <a:avLst/>
          </a:prstGeom>
        </p:spPr>
      </p:pic>
    </p:spTree>
    <p:extLst>
      <p:ext uri="{BB962C8B-B14F-4D97-AF65-F5344CB8AC3E}">
        <p14:creationId xmlns:p14="http://schemas.microsoft.com/office/powerpoint/2010/main" val="2601845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5142765" cy="1600200"/>
          </a:xfrm>
        </p:spPr>
        <p:txBody>
          <a:bodyPr/>
          <a:lstStyle/>
          <a:p>
            <a:r>
              <a:rPr lang="en-US" dirty="0"/>
              <a:t>What is </a:t>
            </a:r>
            <a:r>
              <a:rPr lang="en-US" b="1" i="1" dirty="0" smtClean="0"/>
              <a:t>________</a:t>
            </a:r>
            <a:r>
              <a:rPr lang="en-US" dirty="0" smtClean="0"/>
              <a:t> </a:t>
            </a:r>
            <a:r>
              <a:rPr lang="en-US" dirty="0"/>
              <a:t>stage sleep?</a:t>
            </a:r>
          </a:p>
        </p:txBody>
      </p:sp>
      <p:sp>
        <p:nvSpPr>
          <p:cNvPr id="4" name="Text Placeholder 3"/>
          <p:cNvSpPr>
            <a:spLocks noGrp="1"/>
          </p:cNvSpPr>
          <p:nvPr>
            <p:ph type="body" sz="half" idx="2"/>
          </p:nvPr>
        </p:nvSpPr>
        <p:spPr>
          <a:xfrm>
            <a:off x="630238" y="2320119"/>
            <a:ext cx="5142765" cy="4408227"/>
          </a:xfrm>
        </p:spPr>
        <p:txBody>
          <a:bodyPr>
            <a:noAutofit/>
          </a:bodyPr>
          <a:lstStyle/>
          <a:p>
            <a:r>
              <a:rPr lang="en-US" sz="2400" dirty="0"/>
              <a:t>You then relax more deeply and begin about 20 minutes of </a:t>
            </a:r>
            <a:r>
              <a:rPr lang="en-US" sz="2400" b="1" i="1" dirty="0"/>
              <a:t>NREM</a:t>
            </a:r>
            <a:r>
              <a:rPr lang="en-US" sz="2400" i="1" dirty="0"/>
              <a:t>-2 </a:t>
            </a:r>
            <a:r>
              <a:rPr lang="en-US" sz="2400" dirty="0"/>
              <a:t>sleep, with its periodic</a:t>
            </a:r>
          </a:p>
          <a:p>
            <a:r>
              <a:rPr lang="en-US" sz="2400" i="1" dirty="0"/>
              <a:t>sleep spindles — </a:t>
            </a:r>
            <a:r>
              <a:rPr lang="en-US" sz="2400" dirty="0"/>
              <a:t>bursts of rapid, rhythmic brain-wave activity, and K-complexes. </a:t>
            </a:r>
          </a:p>
          <a:p>
            <a:endParaRPr lang="en-US" sz="2400" dirty="0"/>
          </a:p>
          <a:p>
            <a:r>
              <a:rPr lang="en-US" sz="2400" dirty="0"/>
              <a:t>Although you could still</a:t>
            </a:r>
          </a:p>
          <a:p>
            <a:r>
              <a:rPr lang="en-US" sz="2400" dirty="0"/>
              <a:t>be awakened without too much difficulty, you are now clearly asleep.</a:t>
            </a:r>
          </a:p>
        </p:txBody>
      </p:sp>
      <p:pic>
        <p:nvPicPr>
          <p:cNvPr id="5" name="Content Placeholder 4"/>
          <p:cNvPicPr>
            <a:picLocks noGrp="1" noChangeAspect="1"/>
          </p:cNvPicPr>
          <p:nvPr>
            <p:ph idx="1"/>
          </p:nvPr>
        </p:nvPicPr>
        <p:blipFill>
          <a:blip r:embed="rId2"/>
          <a:stretch>
            <a:fillRect/>
          </a:stretch>
        </p:blipFill>
        <p:spPr>
          <a:xfrm>
            <a:off x="6193842" y="1337818"/>
            <a:ext cx="2649908" cy="5247651"/>
          </a:xfrm>
          <a:prstGeom prst="rect">
            <a:avLst/>
          </a:prstGeom>
        </p:spPr>
      </p:pic>
    </p:spTree>
    <p:extLst>
      <p:ext uri="{BB962C8B-B14F-4D97-AF65-F5344CB8AC3E}">
        <p14:creationId xmlns:p14="http://schemas.microsoft.com/office/powerpoint/2010/main" val="1300245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5142765" cy="1600200"/>
          </a:xfrm>
        </p:spPr>
        <p:txBody>
          <a:bodyPr/>
          <a:lstStyle/>
          <a:p>
            <a:r>
              <a:rPr lang="en-US" dirty="0"/>
              <a:t>What is </a:t>
            </a:r>
            <a:r>
              <a:rPr lang="en-US" b="1" i="1" dirty="0" smtClean="0"/>
              <a:t>________</a:t>
            </a:r>
            <a:r>
              <a:rPr lang="en-US" dirty="0" smtClean="0"/>
              <a:t> </a:t>
            </a:r>
            <a:r>
              <a:rPr lang="en-US" dirty="0"/>
              <a:t>stage sleep?</a:t>
            </a:r>
          </a:p>
        </p:txBody>
      </p:sp>
      <p:sp>
        <p:nvSpPr>
          <p:cNvPr id="4" name="Text Placeholder 3"/>
          <p:cNvSpPr>
            <a:spLocks noGrp="1"/>
          </p:cNvSpPr>
          <p:nvPr>
            <p:ph type="body" sz="half" idx="2"/>
          </p:nvPr>
        </p:nvSpPr>
        <p:spPr>
          <a:xfrm>
            <a:off x="630238" y="2320119"/>
            <a:ext cx="5142765" cy="4408227"/>
          </a:xfrm>
        </p:spPr>
        <p:txBody>
          <a:bodyPr>
            <a:noAutofit/>
          </a:bodyPr>
          <a:lstStyle/>
          <a:p>
            <a:r>
              <a:rPr lang="en-US" sz="2400" dirty="0"/>
              <a:t>During this slow-wave sleep, which</a:t>
            </a:r>
          </a:p>
          <a:p>
            <a:r>
              <a:rPr lang="en-US" sz="2400" dirty="0"/>
              <a:t>lasts for about 30 minutes, your brain emits large, slow </a:t>
            </a:r>
            <a:r>
              <a:rPr lang="en-US" sz="2400" b="1" dirty="0"/>
              <a:t>delta waves </a:t>
            </a:r>
            <a:r>
              <a:rPr lang="en-US" sz="2400" dirty="0"/>
              <a:t>and you are hard to</a:t>
            </a:r>
          </a:p>
          <a:p>
            <a:r>
              <a:rPr lang="en-US" sz="2400" dirty="0"/>
              <a:t>awaken.</a:t>
            </a:r>
          </a:p>
          <a:p>
            <a:endParaRPr lang="en-US" sz="2400" dirty="0"/>
          </a:p>
          <a:p>
            <a:r>
              <a:rPr lang="en-US" sz="2400" i="1" dirty="0"/>
              <a:t>Have you ever said, “That thunder was so loud last night!” only to have a friend respond, “What thunder?” Those who missed the storm may have been in delta sleep.</a:t>
            </a:r>
          </a:p>
        </p:txBody>
      </p:sp>
      <p:pic>
        <p:nvPicPr>
          <p:cNvPr id="5" name="Content Placeholder 4"/>
          <p:cNvPicPr>
            <a:picLocks noGrp="1" noChangeAspect="1"/>
          </p:cNvPicPr>
          <p:nvPr>
            <p:ph idx="1"/>
          </p:nvPr>
        </p:nvPicPr>
        <p:blipFill>
          <a:blip r:embed="rId2"/>
          <a:stretch>
            <a:fillRect/>
          </a:stretch>
        </p:blipFill>
        <p:spPr>
          <a:xfrm>
            <a:off x="6193842" y="1337818"/>
            <a:ext cx="2649908" cy="5247651"/>
          </a:xfrm>
          <a:prstGeom prst="rect">
            <a:avLst/>
          </a:prstGeom>
        </p:spPr>
      </p:pic>
    </p:spTree>
    <p:extLst>
      <p:ext uri="{BB962C8B-B14F-4D97-AF65-F5344CB8AC3E}">
        <p14:creationId xmlns:p14="http://schemas.microsoft.com/office/powerpoint/2010/main" val="2029796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move through the stages of sleep in a night?</a:t>
            </a:r>
          </a:p>
        </p:txBody>
      </p:sp>
      <p:sp>
        <p:nvSpPr>
          <p:cNvPr id="4" name="Content Placeholder 3"/>
          <p:cNvSpPr>
            <a:spLocks noGrp="1"/>
          </p:cNvSpPr>
          <p:nvPr>
            <p:ph sz="quarter" idx="14"/>
          </p:nvPr>
        </p:nvSpPr>
        <p:spPr/>
        <p:txBody>
          <a:bodyPr/>
          <a:lstStyle/>
          <a:p>
            <a:r>
              <a:rPr lang="en-US" dirty="0"/>
              <a:t>Cycling through sleep stages is like being </a:t>
            </a:r>
          </a:p>
          <a:p>
            <a:r>
              <a:rPr lang="en-US" dirty="0"/>
              <a:t>on a roller coaster.</a:t>
            </a:r>
          </a:p>
        </p:txBody>
      </p:sp>
      <p:pic>
        <p:nvPicPr>
          <p:cNvPr id="5" name="Content Placeholder 4"/>
          <p:cNvPicPr>
            <a:picLocks noGrp="1" noChangeAspect="1"/>
          </p:cNvPicPr>
          <p:nvPr>
            <p:ph sz="quarter" idx="13"/>
          </p:nvPr>
        </p:nvPicPr>
        <p:blipFill>
          <a:blip r:embed="rId2"/>
          <a:stretch>
            <a:fillRect/>
          </a:stretch>
        </p:blipFill>
        <p:spPr>
          <a:xfrm>
            <a:off x="857522" y="2088107"/>
            <a:ext cx="7604090" cy="2756482"/>
          </a:xfrm>
          <a:prstGeom prst="rect">
            <a:avLst/>
          </a:prstGeom>
        </p:spPr>
      </p:pic>
    </p:spTree>
    <p:extLst>
      <p:ext uri="{BB962C8B-B14F-4D97-AF65-F5344CB8AC3E}">
        <p14:creationId xmlns:p14="http://schemas.microsoft.com/office/powerpoint/2010/main" val="4202299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4381377" cy="1600200"/>
          </a:xfrm>
        </p:spPr>
        <p:txBody>
          <a:bodyPr/>
          <a:lstStyle/>
          <a:p>
            <a:r>
              <a:rPr lang="en-US" dirty="0"/>
              <a:t>What is </a:t>
            </a:r>
            <a:r>
              <a:rPr lang="en-US" b="1" i="1" dirty="0" smtClean="0"/>
              <a:t>____ </a:t>
            </a:r>
            <a:r>
              <a:rPr lang="en-US" b="1" i="1" dirty="0"/>
              <a:t>sleep</a:t>
            </a:r>
            <a:r>
              <a:rPr lang="en-US" dirty="0"/>
              <a:t>?</a:t>
            </a:r>
          </a:p>
        </p:txBody>
      </p:sp>
      <p:sp>
        <p:nvSpPr>
          <p:cNvPr id="4" name="Text Placeholder 3"/>
          <p:cNvSpPr>
            <a:spLocks noGrp="1"/>
          </p:cNvSpPr>
          <p:nvPr>
            <p:ph type="body" sz="half" idx="2"/>
          </p:nvPr>
        </p:nvSpPr>
        <p:spPr>
          <a:xfrm>
            <a:off x="630238" y="2238233"/>
            <a:ext cx="4381377" cy="4285397"/>
          </a:xfrm>
        </p:spPr>
        <p:txBody>
          <a:bodyPr>
            <a:normAutofit lnSpcReduction="10000"/>
          </a:bodyPr>
          <a:lstStyle/>
          <a:p>
            <a:r>
              <a:rPr lang="en-US" dirty="0"/>
              <a:t>rapid eye movement</a:t>
            </a:r>
          </a:p>
          <a:p>
            <a:r>
              <a:rPr lang="en-US" dirty="0"/>
              <a:t>sleep; a recurring sleep stage during which vivid dreams commonly occur</a:t>
            </a:r>
          </a:p>
          <a:p>
            <a:endParaRPr lang="en-US" dirty="0"/>
          </a:p>
          <a:p>
            <a:r>
              <a:rPr lang="en-US" dirty="0"/>
              <a:t>REM is known as </a:t>
            </a:r>
            <a:r>
              <a:rPr lang="en-US" i="1" dirty="0"/>
              <a:t>paradoxical sleep, </a:t>
            </a:r>
            <a:r>
              <a:rPr lang="en-US" dirty="0"/>
              <a:t>because the muscles are relaxed (except for minor twitches) but other body systems are active.</a:t>
            </a:r>
          </a:p>
        </p:txBody>
      </p:sp>
      <p:pic>
        <p:nvPicPr>
          <p:cNvPr id="5" name="Content Placeholder 4"/>
          <p:cNvPicPr>
            <a:picLocks noGrp="1" noChangeAspect="1"/>
          </p:cNvPicPr>
          <p:nvPr>
            <p:ph idx="1"/>
          </p:nvPr>
        </p:nvPicPr>
        <p:blipFill>
          <a:blip r:embed="rId2"/>
          <a:stretch>
            <a:fillRect/>
          </a:stretch>
        </p:blipFill>
        <p:spPr>
          <a:xfrm>
            <a:off x="5273570" y="2386652"/>
            <a:ext cx="3465798" cy="3627286"/>
          </a:xfrm>
          <a:prstGeom prst="rect">
            <a:avLst/>
          </a:prstGeom>
        </p:spPr>
      </p:pic>
    </p:spTree>
    <p:extLst>
      <p:ext uri="{BB962C8B-B14F-4D97-AF65-F5344CB8AC3E}">
        <p14:creationId xmlns:p14="http://schemas.microsoft.com/office/powerpoint/2010/main" val="165142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researchers study REM?</a:t>
            </a:r>
          </a:p>
        </p:txBody>
      </p:sp>
      <p:sp>
        <p:nvSpPr>
          <p:cNvPr id="4" name="Content Placeholder 3"/>
          <p:cNvSpPr>
            <a:spLocks noGrp="1"/>
          </p:cNvSpPr>
          <p:nvPr>
            <p:ph sz="quarter" idx="14"/>
          </p:nvPr>
        </p:nvSpPr>
        <p:spPr>
          <a:xfrm>
            <a:off x="628650" y="4894048"/>
            <a:ext cx="8101013" cy="1506751"/>
          </a:xfrm>
        </p:spPr>
        <p:txBody>
          <a:bodyPr/>
          <a:lstStyle/>
          <a:p>
            <a:r>
              <a:rPr lang="en-US" dirty="0"/>
              <a:t>Using an </a:t>
            </a:r>
            <a:r>
              <a:rPr lang="en-US" dirty="0" smtClean="0"/>
              <a:t>_______, </a:t>
            </a:r>
            <a:r>
              <a:rPr lang="en-US" dirty="0"/>
              <a:t>researchers were able to see that the sleeper’s eyes moved rapidly from left to right </a:t>
            </a:r>
          </a:p>
          <a:p>
            <a:r>
              <a:rPr lang="en-US" dirty="0"/>
              <a:t>while emitting rapid, saw-toothed brain waves.</a:t>
            </a:r>
          </a:p>
        </p:txBody>
      </p:sp>
      <p:pic>
        <p:nvPicPr>
          <p:cNvPr id="5" name="Content Placeholder 4"/>
          <p:cNvPicPr>
            <a:picLocks noGrp="1" noChangeAspect="1"/>
          </p:cNvPicPr>
          <p:nvPr>
            <p:ph sz="quarter" idx="13"/>
          </p:nvPr>
        </p:nvPicPr>
        <p:blipFill>
          <a:blip r:embed="rId2"/>
          <a:stretch>
            <a:fillRect/>
          </a:stretch>
        </p:blipFill>
        <p:spPr>
          <a:xfrm>
            <a:off x="736978" y="2251879"/>
            <a:ext cx="7992685" cy="2311317"/>
          </a:xfrm>
          <a:prstGeom prst="rect">
            <a:avLst/>
          </a:prstGeom>
        </p:spPr>
      </p:pic>
    </p:spTree>
    <p:extLst>
      <p:ext uri="{BB962C8B-B14F-4D97-AF65-F5344CB8AC3E}">
        <p14:creationId xmlns:p14="http://schemas.microsoft.com/office/powerpoint/2010/main" val="3691976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sleep change as we age?</a:t>
            </a:r>
          </a:p>
        </p:txBody>
      </p:sp>
      <p:sp>
        <p:nvSpPr>
          <p:cNvPr id="4" name="TextBox 3"/>
          <p:cNvSpPr txBox="1"/>
          <p:nvPr/>
        </p:nvSpPr>
        <p:spPr>
          <a:xfrm>
            <a:off x="6650922" y="2031324"/>
            <a:ext cx="2303584" cy="4339650"/>
          </a:xfrm>
          <a:prstGeom prst="rect">
            <a:avLst/>
          </a:prstGeom>
          <a:solidFill>
            <a:srgbClr val="E7D9B1"/>
          </a:solidFill>
          <a:ln w="76200">
            <a:solidFill>
              <a:schemeClr val="accent4"/>
            </a:solidFill>
          </a:ln>
        </p:spPr>
        <p:txBody>
          <a:bodyPr wrap="square" rtlCol="0">
            <a:spAutoFit/>
          </a:bodyPr>
          <a:lstStyle/>
          <a:p>
            <a:pPr algn="ctr"/>
            <a:r>
              <a:rPr lang="en-US" sz="2400" dirty="0"/>
              <a:t>As people age, sleep becomes</a:t>
            </a:r>
          </a:p>
          <a:p>
            <a:pPr algn="ctr"/>
            <a:r>
              <a:rPr lang="en-US" sz="2400" dirty="0"/>
              <a:t>more fragile, with awakenings</a:t>
            </a:r>
          </a:p>
          <a:p>
            <a:pPr algn="ctr"/>
            <a:r>
              <a:rPr lang="en-US" sz="2400" dirty="0"/>
              <a:t>common among older adults.</a:t>
            </a:r>
          </a:p>
          <a:p>
            <a:pPr algn="ctr"/>
            <a:endParaRPr lang="en-US" sz="2400" dirty="0"/>
          </a:p>
          <a:p>
            <a:pPr algn="ctr"/>
            <a:r>
              <a:rPr lang="en-US" sz="2000" i="1" dirty="0"/>
              <a:t>(</a:t>
            </a:r>
            <a:r>
              <a:rPr lang="en-US" sz="2000" i="1" dirty="0" err="1"/>
              <a:t>Kamel</a:t>
            </a:r>
            <a:r>
              <a:rPr lang="en-US" sz="2000" i="1" dirty="0"/>
              <a:t> &amp; </a:t>
            </a:r>
            <a:r>
              <a:rPr lang="en-US" sz="2000" i="1" dirty="0" err="1"/>
              <a:t>Gammack</a:t>
            </a:r>
            <a:r>
              <a:rPr lang="en-US" sz="2000" i="1" dirty="0"/>
              <a:t>, 2006;</a:t>
            </a:r>
          </a:p>
          <a:p>
            <a:pPr algn="ctr"/>
            <a:r>
              <a:rPr lang="en-US" sz="2000" i="1" dirty="0" err="1"/>
              <a:t>Neubauer</a:t>
            </a:r>
            <a:r>
              <a:rPr lang="en-US" sz="2000" i="1" dirty="0"/>
              <a:t>, 1999).</a:t>
            </a:r>
          </a:p>
        </p:txBody>
      </p:sp>
      <p:pic>
        <p:nvPicPr>
          <p:cNvPr id="3" name="Picture 2"/>
          <p:cNvPicPr>
            <a:picLocks noChangeAspect="1"/>
          </p:cNvPicPr>
          <p:nvPr/>
        </p:nvPicPr>
        <p:blipFill>
          <a:blip r:embed="rId2"/>
          <a:stretch>
            <a:fillRect/>
          </a:stretch>
        </p:blipFill>
        <p:spPr>
          <a:xfrm>
            <a:off x="764542" y="2010673"/>
            <a:ext cx="5504762" cy="4380952"/>
          </a:xfrm>
          <a:prstGeom prst="rect">
            <a:avLst/>
          </a:prstGeom>
          <a:ln w="76200">
            <a:solidFill>
              <a:schemeClr val="accent3"/>
            </a:solidFill>
          </a:ln>
        </p:spPr>
      </p:pic>
    </p:spTree>
    <p:extLst>
      <p:ext uri="{BB962C8B-B14F-4D97-AF65-F5344CB8AC3E}">
        <p14:creationId xmlns:p14="http://schemas.microsoft.com/office/powerpoint/2010/main" val="4039825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three environmental factors play a role in our biological ability to sleep?</a:t>
            </a:r>
          </a:p>
        </p:txBody>
      </p:sp>
      <p:sp>
        <p:nvSpPr>
          <p:cNvPr id="3" name="Text Placeholder 2"/>
          <p:cNvSpPr>
            <a:spLocks noGrp="1"/>
          </p:cNvSpPr>
          <p:nvPr>
            <p:ph type="body" sz="quarter" idx="16"/>
          </p:nvPr>
        </p:nvSpPr>
        <p:spPr/>
        <p:txBody>
          <a:bodyPr/>
          <a:lstStyle/>
          <a:p>
            <a:r>
              <a:rPr lang="en-US" dirty="0"/>
              <a:t>modern electric lighting</a:t>
            </a:r>
          </a:p>
        </p:txBody>
      </p:sp>
      <p:sp>
        <p:nvSpPr>
          <p:cNvPr id="4" name="Text Placeholder 3"/>
          <p:cNvSpPr>
            <a:spLocks noGrp="1"/>
          </p:cNvSpPr>
          <p:nvPr>
            <p:ph type="body" sz="quarter" idx="17"/>
          </p:nvPr>
        </p:nvSpPr>
        <p:spPr/>
        <p:txBody>
          <a:bodyPr/>
          <a:lstStyle/>
          <a:p>
            <a:r>
              <a:rPr lang="en-US" dirty="0"/>
              <a:t>shift work</a:t>
            </a:r>
          </a:p>
        </p:txBody>
      </p:sp>
      <p:sp>
        <p:nvSpPr>
          <p:cNvPr id="5" name="Text Placeholder 4"/>
          <p:cNvSpPr>
            <a:spLocks noGrp="1"/>
          </p:cNvSpPr>
          <p:nvPr>
            <p:ph type="body" sz="quarter" idx="18"/>
          </p:nvPr>
        </p:nvSpPr>
        <p:spPr/>
        <p:txBody>
          <a:bodyPr/>
          <a:lstStyle/>
          <a:p>
            <a:r>
              <a:rPr lang="en-US" dirty="0"/>
              <a:t>social-media diversions</a:t>
            </a:r>
          </a:p>
        </p:txBody>
      </p:sp>
    </p:spTree>
    <p:extLst>
      <p:ext uri="{BB962C8B-B14F-4D97-AF65-F5344CB8AC3E}">
        <p14:creationId xmlns:p14="http://schemas.microsoft.com/office/powerpoint/2010/main" val="502624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sleep’s functions?</a:t>
            </a:r>
          </a:p>
        </p:txBody>
      </p:sp>
      <p:sp>
        <p:nvSpPr>
          <p:cNvPr id="3" name="Text Placeholder 2"/>
          <p:cNvSpPr>
            <a:spLocks noGrp="1"/>
          </p:cNvSpPr>
          <p:nvPr>
            <p:ph type="body" idx="1"/>
          </p:nvPr>
        </p:nvSpPr>
        <p:spPr/>
        <p:txBody>
          <a:bodyPr/>
          <a:lstStyle/>
          <a:p>
            <a:r>
              <a:rPr lang="en-US" dirty="0" smtClean="0"/>
              <a:t>_____________</a:t>
            </a:r>
            <a:endParaRPr lang="en-US" dirty="0"/>
          </a:p>
        </p:txBody>
      </p:sp>
      <p:sp>
        <p:nvSpPr>
          <p:cNvPr id="4" name="Content Placeholder 3"/>
          <p:cNvSpPr>
            <a:spLocks noGrp="1"/>
          </p:cNvSpPr>
          <p:nvPr>
            <p:ph sz="half" idx="2"/>
          </p:nvPr>
        </p:nvSpPr>
        <p:spPr>
          <a:xfrm>
            <a:off x="628650" y="2832099"/>
            <a:ext cx="3868340" cy="3850055"/>
          </a:xfrm>
        </p:spPr>
        <p:txBody>
          <a:bodyPr/>
          <a:lstStyle/>
          <a:p>
            <a:r>
              <a:rPr lang="en-US" dirty="0"/>
              <a:t>At the end of the day’s hunting, gathering, and travel, our ancestors were better off asleep in a cave, out of harm’s way. </a:t>
            </a:r>
          </a:p>
          <a:p>
            <a:r>
              <a:rPr lang="en-US" dirty="0"/>
              <a:t>Those who didn’t wander around dark cliffs were more likely to leave descendants; natural selection!</a:t>
            </a:r>
          </a:p>
        </p:txBody>
      </p:sp>
      <p:sp>
        <p:nvSpPr>
          <p:cNvPr id="5" name="Text Placeholder 4"/>
          <p:cNvSpPr>
            <a:spLocks noGrp="1"/>
          </p:cNvSpPr>
          <p:nvPr>
            <p:ph type="body" sz="quarter" idx="3"/>
          </p:nvPr>
        </p:nvSpPr>
        <p:spPr/>
        <p:txBody>
          <a:bodyPr/>
          <a:lstStyle/>
          <a:p>
            <a:r>
              <a:rPr lang="en-US" dirty="0" smtClean="0"/>
              <a:t>____________</a:t>
            </a:r>
            <a:endParaRPr lang="en-US" dirty="0"/>
          </a:p>
        </p:txBody>
      </p:sp>
      <p:sp>
        <p:nvSpPr>
          <p:cNvPr id="6" name="Content Placeholder 5"/>
          <p:cNvSpPr>
            <a:spLocks noGrp="1"/>
          </p:cNvSpPr>
          <p:nvPr>
            <p:ph sz="quarter" idx="4"/>
          </p:nvPr>
        </p:nvSpPr>
        <p:spPr>
          <a:xfrm>
            <a:off x="4844033" y="2832098"/>
            <a:ext cx="3887391" cy="3850055"/>
          </a:xfrm>
        </p:spPr>
        <p:txBody>
          <a:bodyPr/>
          <a:lstStyle/>
          <a:p>
            <a:r>
              <a:rPr lang="en-US" dirty="0"/>
              <a:t>Sleep helps restore the immune system and repair brain tissue. </a:t>
            </a:r>
          </a:p>
          <a:p>
            <a:r>
              <a:rPr lang="en-US" dirty="0"/>
              <a:t>Sleep gives resting neurons time to repair themselves, while pruning or weakening</a:t>
            </a:r>
          </a:p>
          <a:p>
            <a:r>
              <a:rPr lang="en-US" dirty="0"/>
              <a:t>unused connections</a:t>
            </a:r>
          </a:p>
        </p:txBody>
      </p:sp>
      <p:pic>
        <p:nvPicPr>
          <p:cNvPr id="7" name="Picture 6" descr="decorative&#10;"/>
          <p:cNvPicPr>
            <a:picLocks noChangeAspect="1"/>
          </p:cNvPicPr>
          <p:nvPr/>
        </p:nvPicPr>
        <p:blipFill>
          <a:blip r:embed="rId2"/>
          <a:stretch>
            <a:fillRect/>
          </a:stretch>
        </p:blipFill>
        <p:spPr>
          <a:xfrm>
            <a:off x="695965" y="423231"/>
            <a:ext cx="688908" cy="688908"/>
          </a:xfrm>
          <a:prstGeom prst="rect">
            <a:avLst/>
          </a:prstGeom>
        </p:spPr>
      </p:pic>
    </p:spTree>
    <p:extLst>
      <p:ext uri="{BB962C8B-B14F-4D97-AF65-F5344CB8AC3E}">
        <p14:creationId xmlns:p14="http://schemas.microsoft.com/office/powerpoint/2010/main" val="1875964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more of sleep’s functions?</a:t>
            </a:r>
          </a:p>
        </p:txBody>
      </p:sp>
      <p:sp>
        <p:nvSpPr>
          <p:cNvPr id="3" name="Text Placeholder 2"/>
          <p:cNvSpPr>
            <a:spLocks noGrp="1"/>
          </p:cNvSpPr>
          <p:nvPr>
            <p:ph type="body" idx="1"/>
          </p:nvPr>
        </p:nvSpPr>
        <p:spPr/>
        <p:txBody>
          <a:bodyPr>
            <a:normAutofit lnSpcReduction="10000"/>
          </a:bodyPr>
          <a:lstStyle/>
          <a:p>
            <a:r>
              <a:rPr lang="en-US" dirty="0" smtClean="0"/>
              <a:t>_________  and ____________________</a:t>
            </a:r>
            <a:endParaRPr lang="en-US" dirty="0"/>
          </a:p>
        </p:txBody>
      </p:sp>
      <p:sp>
        <p:nvSpPr>
          <p:cNvPr id="4" name="Content Placeholder 3"/>
          <p:cNvSpPr>
            <a:spLocks noGrp="1"/>
          </p:cNvSpPr>
          <p:nvPr>
            <p:ph sz="half" idx="2"/>
          </p:nvPr>
        </p:nvSpPr>
        <p:spPr/>
        <p:txBody>
          <a:bodyPr/>
          <a:lstStyle/>
          <a:p>
            <a:r>
              <a:rPr lang="en-US" dirty="0"/>
              <a:t>Sleep </a:t>
            </a:r>
            <a:r>
              <a:rPr lang="en-US" i="1" dirty="0"/>
              <a:t>consolidates </a:t>
            </a:r>
            <a:r>
              <a:rPr lang="en-US" dirty="0"/>
              <a:t>our memories by replaying recent learning</a:t>
            </a:r>
          </a:p>
          <a:p>
            <a:r>
              <a:rPr lang="en-US" dirty="0"/>
              <a:t>and strengthening neural connections.</a:t>
            </a:r>
          </a:p>
        </p:txBody>
      </p:sp>
      <p:sp>
        <p:nvSpPr>
          <p:cNvPr id="5" name="Text Placeholder 4"/>
          <p:cNvSpPr>
            <a:spLocks noGrp="1"/>
          </p:cNvSpPr>
          <p:nvPr>
            <p:ph type="body" sz="quarter" idx="3"/>
          </p:nvPr>
        </p:nvSpPr>
        <p:spPr/>
        <p:txBody>
          <a:bodyPr>
            <a:normAutofit/>
          </a:bodyPr>
          <a:lstStyle/>
          <a:p>
            <a:r>
              <a:rPr lang="en-US" dirty="0" smtClean="0"/>
              <a:t>_________________</a:t>
            </a:r>
            <a:endParaRPr lang="en-US" dirty="0"/>
          </a:p>
        </p:txBody>
      </p:sp>
      <p:sp>
        <p:nvSpPr>
          <p:cNvPr id="6" name="Content Placeholder 5"/>
          <p:cNvSpPr>
            <a:spLocks noGrp="1"/>
          </p:cNvSpPr>
          <p:nvPr>
            <p:ph sz="quarter" idx="4"/>
          </p:nvPr>
        </p:nvSpPr>
        <p:spPr/>
        <p:txBody>
          <a:bodyPr/>
          <a:lstStyle/>
          <a:p>
            <a:r>
              <a:rPr lang="en-US" dirty="0"/>
              <a:t>Dreams can inspire noteworthy artistic and scientific achievements.</a:t>
            </a:r>
          </a:p>
          <a:p>
            <a:r>
              <a:rPr lang="en-US" dirty="0"/>
              <a:t>A complete night’s sleep gives a boost to </a:t>
            </a:r>
          </a:p>
          <a:p>
            <a:r>
              <a:rPr lang="en-US" dirty="0"/>
              <a:t>our thinking and learning.</a:t>
            </a:r>
          </a:p>
        </p:txBody>
      </p:sp>
      <p:pic>
        <p:nvPicPr>
          <p:cNvPr id="7" name="Picture 6" descr="decorative"/>
          <p:cNvPicPr>
            <a:picLocks noChangeAspect="1"/>
          </p:cNvPicPr>
          <p:nvPr/>
        </p:nvPicPr>
        <p:blipFill>
          <a:blip r:embed="rId2"/>
          <a:stretch>
            <a:fillRect/>
          </a:stretch>
        </p:blipFill>
        <p:spPr>
          <a:xfrm>
            <a:off x="695965" y="423231"/>
            <a:ext cx="688908" cy="688908"/>
          </a:xfrm>
          <a:prstGeom prst="rect">
            <a:avLst/>
          </a:prstGeom>
        </p:spPr>
      </p:pic>
    </p:spTree>
    <p:extLst>
      <p:ext uri="{BB962C8B-B14F-4D97-AF65-F5344CB8AC3E}">
        <p14:creationId xmlns:p14="http://schemas.microsoft.com/office/powerpoint/2010/main" val="1365941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sleep’s other functions?</a:t>
            </a:r>
          </a:p>
        </p:txBody>
      </p:sp>
      <p:sp>
        <p:nvSpPr>
          <p:cNvPr id="3" name="Text Placeholder 2"/>
          <p:cNvSpPr>
            <a:spLocks noGrp="1"/>
          </p:cNvSpPr>
          <p:nvPr>
            <p:ph type="body" idx="1"/>
          </p:nvPr>
        </p:nvSpPr>
        <p:spPr>
          <a:xfrm>
            <a:off x="628650" y="1849438"/>
            <a:ext cx="8102774" cy="823912"/>
          </a:xfrm>
        </p:spPr>
        <p:txBody>
          <a:bodyPr/>
          <a:lstStyle/>
          <a:p>
            <a:r>
              <a:rPr lang="en-US" dirty="0" smtClean="0"/>
              <a:t>__________ _____________</a:t>
            </a:r>
            <a:endParaRPr lang="en-US" dirty="0"/>
          </a:p>
        </p:txBody>
      </p:sp>
      <p:sp>
        <p:nvSpPr>
          <p:cNvPr id="4" name="Content Placeholder 3"/>
          <p:cNvSpPr>
            <a:spLocks noGrp="1"/>
          </p:cNvSpPr>
          <p:nvPr>
            <p:ph sz="half" idx="2"/>
          </p:nvPr>
        </p:nvSpPr>
        <p:spPr>
          <a:xfrm>
            <a:off x="628649" y="2832099"/>
            <a:ext cx="8102775" cy="3440907"/>
          </a:xfrm>
        </p:spPr>
        <p:txBody>
          <a:bodyPr/>
          <a:lstStyle/>
          <a:p>
            <a:r>
              <a:rPr lang="en-US" dirty="0"/>
              <a:t>During slow-wave sleep, which occurs mostly in the first half of a night’s sleep, the pituitary gland releases human growth hormone, which is necessary for muscle development.</a:t>
            </a:r>
          </a:p>
          <a:p>
            <a:endParaRPr lang="en-US" dirty="0"/>
          </a:p>
          <a:p>
            <a:endParaRPr lang="en-US" dirty="0"/>
          </a:p>
        </p:txBody>
      </p:sp>
      <p:pic>
        <p:nvPicPr>
          <p:cNvPr id="7" name="Picture 6" descr="decorative"/>
          <p:cNvPicPr>
            <a:picLocks noChangeAspect="1"/>
          </p:cNvPicPr>
          <p:nvPr/>
        </p:nvPicPr>
        <p:blipFill>
          <a:blip r:embed="rId2"/>
          <a:stretch>
            <a:fillRect/>
          </a:stretch>
        </p:blipFill>
        <p:spPr>
          <a:xfrm>
            <a:off x="695965" y="423231"/>
            <a:ext cx="688908" cy="688908"/>
          </a:xfrm>
          <a:prstGeom prst="rect">
            <a:avLst/>
          </a:prstGeom>
        </p:spPr>
      </p:pic>
    </p:spTree>
    <p:extLst>
      <p:ext uri="{BB962C8B-B14F-4D97-AF65-F5344CB8AC3E}">
        <p14:creationId xmlns:p14="http://schemas.microsoft.com/office/powerpoint/2010/main" val="3803634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place of </a:t>
            </a:r>
            <a:r>
              <a:rPr lang="en-US" i="1" dirty="0"/>
              <a:t>consciousness</a:t>
            </a:r>
            <a:r>
              <a:rPr lang="en-US" dirty="0"/>
              <a:t> in psychology’s history?</a:t>
            </a:r>
          </a:p>
        </p:txBody>
      </p:sp>
      <p:sp>
        <p:nvSpPr>
          <p:cNvPr id="3" name="Content Placeholder 2"/>
          <p:cNvSpPr>
            <a:spLocks noGrp="1"/>
          </p:cNvSpPr>
          <p:nvPr>
            <p:ph idx="1"/>
          </p:nvPr>
        </p:nvSpPr>
        <p:spPr/>
        <p:txBody>
          <a:bodyPr/>
          <a:lstStyle/>
          <a:p>
            <a:r>
              <a:rPr lang="en-US" dirty="0"/>
              <a:t>In the early half of the twentieth century, the study of consciousness was abandoned for behaviorism.  Psychologists wanted to talk about what could be seen.</a:t>
            </a:r>
          </a:p>
          <a:p>
            <a:r>
              <a:rPr lang="en-US" dirty="0"/>
              <a:t>After 1960, the study of mental process rebounded.  </a:t>
            </a:r>
          </a:p>
          <a:p>
            <a:r>
              <a:rPr lang="en-US" dirty="0"/>
              <a:t>Neuroscience linked brain activity to consciousness.</a:t>
            </a:r>
          </a:p>
          <a:p>
            <a:r>
              <a:rPr lang="en-US" dirty="0"/>
              <a:t>The study of cognition and how it is altered is now a large field of study.</a:t>
            </a:r>
          </a:p>
        </p:txBody>
      </p:sp>
      <p:pic>
        <p:nvPicPr>
          <p:cNvPr id="4" name="Picture 3" descr="decorative"/>
          <p:cNvPicPr>
            <a:picLocks noChangeAspect="1"/>
          </p:cNvPicPr>
          <p:nvPr/>
        </p:nvPicPr>
        <p:blipFill>
          <a:blip r:embed="rId2"/>
          <a:stretch>
            <a:fillRect/>
          </a:stretch>
        </p:blipFill>
        <p:spPr>
          <a:xfrm>
            <a:off x="695455" y="413066"/>
            <a:ext cx="688908" cy="688908"/>
          </a:xfrm>
          <a:prstGeom prst="rect">
            <a:avLst/>
          </a:prstGeom>
        </p:spPr>
      </p:pic>
    </p:spTree>
    <p:extLst>
      <p:ext uri="{BB962C8B-B14F-4D97-AF65-F5344CB8AC3E}">
        <p14:creationId xmlns:p14="http://schemas.microsoft.com/office/powerpoint/2010/main" val="3263948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t>
            </a:r>
            <a:r>
              <a:rPr lang="en-US" dirty="0" smtClean="0"/>
              <a:t>______ __________ </a:t>
            </a:r>
            <a:r>
              <a:rPr lang="en-US" dirty="0"/>
              <a:t>impacts us.</a:t>
            </a:r>
          </a:p>
        </p:txBody>
      </p:sp>
      <p:pic>
        <p:nvPicPr>
          <p:cNvPr id="3" name="Picture 2"/>
          <p:cNvPicPr>
            <a:picLocks noChangeAspect="1"/>
          </p:cNvPicPr>
          <p:nvPr/>
        </p:nvPicPr>
        <p:blipFill>
          <a:blip r:embed="rId2"/>
          <a:stretch>
            <a:fillRect/>
          </a:stretch>
        </p:blipFill>
        <p:spPr>
          <a:xfrm>
            <a:off x="1648577" y="1883204"/>
            <a:ext cx="5846845" cy="4729239"/>
          </a:xfrm>
          <a:prstGeom prst="rect">
            <a:avLst/>
          </a:prstGeom>
          <a:ln w="76200">
            <a:solidFill>
              <a:schemeClr val="accent3"/>
            </a:solidFill>
          </a:ln>
        </p:spPr>
      </p:pic>
      <p:pic>
        <p:nvPicPr>
          <p:cNvPr id="4" name="Picture 3" descr="decorative"/>
          <p:cNvPicPr>
            <a:picLocks noChangeAspect="1"/>
          </p:cNvPicPr>
          <p:nvPr/>
        </p:nvPicPr>
        <p:blipFill>
          <a:blip r:embed="rId3"/>
          <a:stretch>
            <a:fillRect/>
          </a:stretch>
        </p:blipFill>
        <p:spPr>
          <a:xfrm>
            <a:off x="683242" y="409584"/>
            <a:ext cx="688908" cy="688908"/>
          </a:xfrm>
          <a:prstGeom prst="rect">
            <a:avLst/>
          </a:prstGeom>
        </p:spPr>
      </p:pic>
    </p:spTree>
    <p:extLst>
      <p:ext uri="{BB962C8B-B14F-4D97-AF65-F5344CB8AC3E}">
        <p14:creationId xmlns:p14="http://schemas.microsoft.com/office/powerpoint/2010/main" val="2889431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most common </a:t>
            </a:r>
            <a:br>
              <a:rPr lang="en-US" dirty="0"/>
            </a:br>
            <a:r>
              <a:rPr lang="en-US" dirty="0"/>
              <a:t>sleep-wake disorders?</a:t>
            </a:r>
          </a:p>
        </p:txBody>
      </p:sp>
      <p:pic>
        <p:nvPicPr>
          <p:cNvPr id="3" name="Picture 2"/>
          <p:cNvPicPr>
            <a:picLocks noChangeAspect="1"/>
          </p:cNvPicPr>
          <p:nvPr/>
        </p:nvPicPr>
        <p:blipFill>
          <a:blip r:embed="rId2"/>
          <a:stretch>
            <a:fillRect/>
          </a:stretch>
        </p:blipFill>
        <p:spPr>
          <a:xfrm>
            <a:off x="943428" y="1874199"/>
            <a:ext cx="6972273" cy="4748831"/>
          </a:xfrm>
          <a:prstGeom prst="rect">
            <a:avLst/>
          </a:prstGeom>
          <a:ln w="76200">
            <a:solidFill>
              <a:schemeClr val="accent3"/>
            </a:solidFill>
          </a:ln>
        </p:spPr>
      </p:pic>
      <p:pic>
        <p:nvPicPr>
          <p:cNvPr id="4" name="Picture 3" descr="decorative"/>
          <p:cNvPicPr>
            <a:picLocks noChangeAspect="1"/>
          </p:cNvPicPr>
          <p:nvPr/>
        </p:nvPicPr>
        <p:blipFill>
          <a:blip r:embed="rId3"/>
          <a:stretch>
            <a:fillRect/>
          </a:stretch>
        </p:blipFill>
        <p:spPr>
          <a:xfrm>
            <a:off x="692773" y="423232"/>
            <a:ext cx="688908" cy="688908"/>
          </a:xfrm>
          <a:prstGeom prst="rect">
            <a:avLst/>
          </a:prstGeom>
        </p:spPr>
      </p:pic>
    </p:spTree>
    <p:extLst>
      <p:ext uri="{BB962C8B-B14F-4D97-AF65-F5344CB8AC3E}">
        <p14:creationId xmlns:p14="http://schemas.microsoft.com/office/powerpoint/2010/main" val="2269037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smtClean="0"/>
              <a:t>_____</a:t>
            </a:r>
            <a:r>
              <a:rPr lang="en-US" dirty="0" smtClean="0"/>
              <a:t>?</a:t>
            </a:r>
            <a:endParaRPr lang="en-US" dirty="0"/>
          </a:p>
        </p:txBody>
      </p:sp>
      <p:sp>
        <p:nvSpPr>
          <p:cNvPr id="3" name="Content Placeholder 2"/>
          <p:cNvSpPr>
            <a:spLocks noGrp="1"/>
          </p:cNvSpPr>
          <p:nvPr>
            <p:ph idx="1"/>
          </p:nvPr>
        </p:nvSpPr>
        <p:spPr>
          <a:xfrm>
            <a:off x="628650" y="1825625"/>
            <a:ext cx="8101584" cy="4715852"/>
          </a:xfrm>
        </p:spPr>
        <p:txBody>
          <a:bodyPr/>
          <a:lstStyle/>
          <a:p>
            <a:r>
              <a:rPr lang="en-US" sz="2400" dirty="0"/>
              <a:t>About 1 in 10 adults, and 1 in 4 older adults, complain of</a:t>
            </a:r>
          </a:p>
          <a:p>
            <a:r>
              <a:rPr lang="en-US" sz="2400" b="1" i="1" dirty="0"/>
              <a:t>insomnia</a:t>
            </a:r>
            <a:r>
              <a:rPr lang="en-US" sz="2400" b="1" dirty="0"/>
              <a:t> — </a:t>
            </a:r>
            <a:r>
              <a:rPr lang="en-US" sz="2400" dirty="0"/>
              <a:t>persistent problems in either </a:t>
            </a:r>
          </a:p>
          <a:p>
            <a:r>
              <a:rPr lang="en-US" sz="2400" dirty="0"/>
              <a:t>falling or staying asleep </a:t>
            </a:r>
          </a:p>
          <a:p>
            <a:r>
              <a:rPr lang="en-US" sz="2000" i="1" dirty="0"/>
              <a:t>(Irwin et al., 2006). </a:t>
            </a:r>
          </a:p>
          <a:p>
            <a:endParaRPr lang="en-US" sz="2000" dirty="0"/>
          </a:p>
          <a:p>
            <a:r>
              <a:rPr lang="en-US" sz="2400" dirty="0"/>
              <a:t>The result is tiredness and increased risk of depression. </a:t>
            </a:r>
          </a:p>
          <a:p>
            <a:r>
              <a:rPr lang="en-US" sz="2400" dirty="0"/>
              <a:t>From middle age on, awakening occasionally during the night becomes the norm, not something to fret over or treat with medication. </a:t>
            </a:r>
          </a:p>
          <a:p>
            <a:r>
              <a:rPr lang="en-US" sz="2000" i="1" dirty="0"/>
              <a:t>(</a:t>
            </a:r>
            <a:r>
              <a:rPr lang="en-US" sz="2000" i="1" dirty="0" err="1"/>
              <a:t>Vitiello</a:t>
            </a:r>
            <a:r>
              <a:rPr lang="en-US" sz="2000" i="1" dirty="0"/>
              <a:t>, 2009)</a:t>
            </a:r>
          </a:p>
          <a:p>
            <a:endParaRPr lang="en-US" sz="2000" dirty="0"/>
          </a:p>
          <a:p>
            <a:r>
              <a:rPr lang="en-US" sz="2400" dirty="0"/>
              <a:t>Insomnia tends to becomes worse when we worry about it.</a:t>
            </a:r>
            <a:endParaRPr lang="en-US" sz="2400" i="1" dirty="0"/>
          </a:p>
        </p:txBody>
      </p:sp>
      <p:pic>
        <p:nvPicPr>
          <p:cNvPr id="4" name="Picture 3" descr="decorative"/>
          <p:cNvPicPr>
            <a:picLocks noChangeAspect="1"/>
          </p:cNvPicPr>
          <p:nvPr/>
        </p:nvPicPr>
        <p:blipFill>
          <a:blip r:embed="rId2"/>
          <a:stretch>
            <a:fillRect/>
          </a:stretch>
        </p:blipFill>
        <p:spPr>
          <a:xfrm>
            <a:off x="679126" y="423232"/>
            <a:ext cx="688908" cy="688908"/>
          </a:xfrm>
          <a:prstGeom prst="rect">
            <a:avLst/>
          </a:prstGeom>
        </p:spPr>
      </p:pic>
    </p:spTree>
    <p:extLst>
      <p:ext uri="{BB962C8B-B14F-4D97-AF65-F5344CB8AC3E}">
        <p14:creationId xmlns:p14="http://schemas.microsoft.com/office/powerpoint/2010/main" val="1308309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5944"/>
            <a:ext cx="8101584" cy="1325563"/>
          </a:xfrm>
        </p:spPr>
        <p:txBody>
          <a:bodyPr/>
          <a:lstStyle/>
          <a:p>
            <a:r>
              <a:rPr lang="en-US" dirty="0"/>
              <a:t>What is </a:t>
            </a:r>
            <a:r>
              <a:rPr lang="en-US" dirty="0" smtClean="0"/>
              <a:t>__________?</a:t>
            </a:r>
            <a:endParaRPr lang="en-US" dirty="0"/>
          </a:p>
        </p:txBody>
      </p:sp>
      <p:sp>
        <p:nvSpPr>
          <p:cNvPr id="3" name="Content Placeholder 2"/>
          <p:cNvSpPr>
            <a:spLocks noGrp="1"/>
          </p:cNvSpPr>
          <p:nvPr>
            <p:ph idx="1"/>
          </p:nvPr>
        </p:nvSpPr>
        <p:spPr>
          <a:xfrm>
            <a:off x="628650" y="1825624"/>
            <a:ext cx="8101584" cy="4711653"/>
          </a:xfrm>
        </p:spPr>
        <p:txBody>
          <a:bodyPr/>
          <a:lstStyle/>
          <a:p>
            <a:r>
              <a:rPr lang="en-US" dirty="0"/>
              <a:t>People with </a:t>
            </a:r>
            <a:r>
              <a:rPr lang="en-US" b="1" i="1" dirty="0"/>
              <a:t>narcolepsy</a:t>
            </a:r>
            <a:r>
              <a:rPr lang="en-US" dirty="0"/>
              <a:t> — 1 in 2000 of us, (from the Greek </a:t>
            </a:r>
            <a:r>
              <a:rPr lang="en-US" i="1" dirty="0" err="1"/>
              <a:t>narke</a:t>
            </a:r>
            <a:r>
              <a:rPr lang="en-US" dirty="0"/>
              <a:t>, “numbness,” and </a:t>
            </a:r>
            <a:r>
              <a:rPr lang="en-US" i="1" dirty="0" err="1"/>
              <a:t>lepsis</a:t>
            </a:r>
            <a:r>
              <a:rPr lang="en-US" dirty="0"/>
              <a:t>, “seizure”), have sudden attacks of overwhelming sleepiness, usually lasting less than 5 minutes.</a:t>
            </a:r>
          </a:p>
          <a:p>
            <a:endParaRPr lang="en-US" dirty="0"/>
          </a:p>
          <a:p>
            <a:r>
              <a:rPr lang="en-US" dirty="0"/>
              <a:t>Narcolepsy attacks can occur at the most inopportune times, often triggered by strong emotions.</a:t>
            </a:r>
          </a:p>
          <a:p>
            <a:endParaRPr lang="en-US" dirty="0"/>
          </a:p>
          <a:p>
            <a:r>
              <a:rPr lang="en-US" dirty="0"/>
              <a:t>In severe cases, the person collapses directly</a:t>
            </a:r>
          </a:p>
          <a:p>
            <a:r>
              <a:rPr lang="en-US" dirty="0"/>
              <a:t>into a brief period of REM sleep, with loss </a:t>
            </a:r>
          </a:p>
          <a:p>
            <a:r>
              <a:rPr lang="en-US" dirty="0"/>
              <a:t>of muscular tension. </a:t>
            </a:r>
          </a:p>
        </p:txBody>
      </p:sp>
      <p:pic>
        <p:nvPicPr>
          <p:cNvPr id="4" name="Picture 3" descr="decorative"/>
          <p:cNvPicPr>
            <a:picLocks noChangeAspect="1"/>
          </p:cNvPicPr>
          <p:nvPr/>
        </p:nvPicPr>
        <p:blipFill>
          <a:blip r:embed="rId2"/>
          <a:stretch>
            <a:fillRect/>
          </a:stretch>
        </p:blipFill>
        <p:spPr>
          <a:xfrm>
            <a:off x="679127" y="300402"/>
            <a:ext cx="688908" cy="688908"/>
          </a:xfrm>
          <a:prstGeom prst="rect">
            <a:avLst/>
          </a:prstGeom>
        </p:spPr>
      </p:pic>
    </p:spTree>
    <p:extLst>
      <p:ext uri="{BB962C8B-B14F-4D97-AF65-F5344CB8AC3E}">
        <p14:creationId xmlns:p14="http://schemas.microsoft.com/office/powerpoint/2010/main" val="67793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5944"/>
            <a:ext cx="8101584" cy="1325563"/>
          </a:xfrm>
        </p:spPr>
        <p:txBody>
          <a:bodyPr/>
          <a:lstStyle/>
          <a:p>
            <a:r>
              <a:rPr lang="en-US" dirty="0"/>
              <a:t>What is </a:t>
            </a:r>
            <a:r>
              <a:rPr lang="en-US" i="1" dirty="0" smtClean="0"/>
              <a:t>______ _______</a:t>
            </a:r>
            <a:r>
              <a:rPr lang="en-US" dirty="0" smtClean="0"/>
              <a:t>?</a:t>
            </a:r>
            <a:endParaRPr lang="en-US" dirty="0"/>
          </a:p>
        </p:txBody>
      </p:sp>
      <p:sp>
        <p:nvSpPr>
          <p:cNvPr id="3" name="Content Placeholder 2"/>
          <p:cNvSpPr>
            <a:spLocks noGrp="1"/>
          </p:cNvSpPr>
          <p:nvPr>
            <p:ph idx="1"/>
          </p:nvPr>
        </p:nvSpPr>
        <p:spPr>
          <a:xfrm>
            <a:off x="628650" y="1825624"/>
            <a:ext cx="8101584" cy="4711653"/>
          </a:xfrm>
        </p:spPr>
        <p:txBody>
          <a:bodyPr/>
          <a:lstStyle/>
          <a:p>
            <a:r>
              <a:rPr lang="en-US" dirty="0"/>
              <a:t>About 1 in 20 people have </a:t>
            </a:r>
            <a:r>
              <a:rPr lang="en-US" b="1" i="1" dirty="0"/>
              <a:t>sleep apnea</a:t>
            </a:r>
            <a:r>
              <a:rPr lang="en-US" dirty="0"/>
              <a:t>, (</a:t>
            </a:r>
            <a:r>
              <a:rPr lang="en-US" i="1" dirty="0"/>
              <a:t>apnea </a:t>
            </a:r>
            <a:r>
              <a:rPr lang="en-US" dirty="0"/>
              <a:t>means “with no breath,”) and intermittently stop breathing during sleep. </a:t>
            </a:r>
          </a:p>
          <a:p>
            <a:endParaRPr lang="en-US" dirty="0"/>
          </a:p>
          <a:p>
            <a:r>
              <a:rPr lang="en-US" dirty="0"/>
              <a:t>After an airless minute or so, decreased blood oxygen arouses them enough to snort in air for a few seconds, in a process that repeats hundreds of</a:t>
            </a:r>
          </a:p>
          <a:p>
            <a:r>
              <a:rPr lang="en-US" dirty="0"/>
              <a:t>times each night, depriving them of slow-wave sleep. </a:t>
            </a:r>
          </a:p>
          <a:p>
            <a:endParaRPr lang="en-US" dirty="0"/>
          </a:p>
          <a:p>
            <a:r>
              <a:rPr lang="en-US" dirty="0"/>
              <a:t>Sleep apnea sufferers don’t recall these episodes </a:t>
            </a:r>
          </a:p>
          <a:p>
            <a:r>
              <a:rPr lang="en-US" dirty="0"/>
              <a:t>the next day.</a:t>
            </a:r>
          </a:p>
        </p:txBody>
      </p:sp>
      <p:pic>
        <p:nvPicPr>
          <p:cNvPr id="4" name="Picture 3" descr="decorative"/>
          <p:cNvPicPr>
            <a:picLocks noChangeAspect="1"/>
          </p:cNvPicPr>
          <p:nvPr/>
        </p:nvPicPr>
        <p:blipFill>
          <a:blip r:embed="rId2"/>
          <a:stretch>
            <a:fillRect/>
          </a:stretch>
        </p:blipFill>
        <p:spPr>
          <a:xfrm>
            <a:off x="679127" y="300402"/>
            <a:ext cx="688908" cy="688908"/>
          </a:xfrm>
          <a:prstGeom prst="rect">
            <a:avLst/>
          </a:prstGeom>
        </p:spPr>
      </p:pic>
    </p:spTree>
    <p:extLst>
      <p:ext uri="{BB962C8B-B14F-4D97-AF65-F5344CB8AC3E}">
        <p14:creationId xmlns:p14="http://schemas.microsoft.com/office/powerpoint/2010/main" val="764647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3818932" cy="1600200"/>
          </a:xfrm>
        </p:spPr>
        <p:txBody>
          <a:bodyPr>
            <a:normAutofit/>
          </a:bodyPr>
          <a:lstStyle/>
          <a:p>
            <a:r>
              <a:rPr lang="en-US" dirty="0"/>
              <a:t>What is a possible treatment for sleep apnea?</a:t>
            </a:r>
          </a:p>
        </p:txBody>
      </p:sp>
      <p:sp>
        <p:nvSpPr>
          <p:cNvPr id="4" name="Text Placeholder 3"/>
          <p:cNvSpPr>
            <a:spLocks noGrp="1"/>
          </p:cNvSpPr>
          <p:nvPr>
            <p:ph type="body" sz="half" idx="2"/>
          </p:nvPr>
        </p:nvSpPr>
        <p:spPr>
          <a:xfrm>
            <a:off x="630238" y="2425699"/>
            <a:ext cx="3818932" cy="4234407"/>
          </a:xfrm>
        </p:spPr>
        <p:txBody>
          <a:bodyPr/>
          <a:lstStyle/>
          <a:p>
            <a:r>
              <a:rPr lang="en-US" dirty="0"/>
              <a:t>For many with sleep apnea, a continuous positive airway pressure </a:t>
            </a:r>
            <a:r>
              <a:rPr lang="en-US" dirty="0" smtClean="0"/>
              <a:t>__________</a:t>
            </a:r>
            <a:endParaRPr lang="en-US" dirty="0"/>
          </a:p>
          <a:p>
            <a:r>
              <a:rPr lang="en-US" dirty="0"/>
              <a:t>machine applies mild air pressure to keep the airways open, making for sounder sleeping and better </a:t>
            </a:r>
          </a:p>
          <a:p>
            <a:r>
              <a:rPr lang="en-US" dirty="0"/>
              <a:t>quality of life.</a:t>
            </a:r>
          </a:p>
        </p:txBody>
      </p:sp>
      <p:pic>
        <p:nvPicPr>
          <p:cNvPr id="5" name="Content Placeholder 4"/>
          <p:cNvPicPr>
            <a:picLocks noGrp="1" noChangeAspect="1"/>
          </p:cNvPicPr>
          <p:nvPr>
            <p:ph idx="1"/>
          </p:nvPr>
        </p:nvPicPr>
        <p:blipFill>
          <a:blip r:embed="rId2"/>
          <a:stretch>
            <a:fillRect/>
          </a:stretch>
        </p:blipFill>
        <p:spPr>
          <a:xfrm>
            <a:off x="4899547" y="3001567"/>
            <a:ext cx="3861168" cy="2532473"/>
          </a:xfrm>
          <a:prstGeom prst="rect">
            <a:avLst/>
          </a:prstGeom>
        </p:spPr>
      </p:pic>
    </p:spTree>
    <p:extLst>
      <p:ext uri="{BB962C8B-B14F-4D97-AF65-F5344CB8AC3E}">
        <p14:creationId xmlns:p14="http://schemas.microsoft.com/office/powerpoint/2010/main" val="2987253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5944"/>
            <a:ext cx="8101584" cy="1325563"/>
          </a:xfrm>
        </p:spPr>
        <p:txBody>
          <a:bodyPr/>
          <a:lstStyle/>
          <a:p>
            <a:r>
              <a:rPr lang="en-US" dirty="0"/>
              <a:t>What are </a:t>
            </a:r>
            <a:r>
              <a:rPr lang="en-US" dirty="0" smtClean="0"/>
              <a:t>______ __________?</a:t>
            </a:r>
            <a:endParaRPr lang="en-US" dirty="0"/>
          </a:p>
        </p:txBody>
      </p:sp>
      <p:sp>
        <p:nvSpPr>
          <p:cNvPr id="3" name="Content Placeholder 2"/>
          <p:cNvSpPr>
            <a:spLocks noGrp="1"/>
          </p:cNvSpPr>
          <p:nvPr>
            <p:ph idx="1"/>
          </p:nvPr>
        </p:nvSpPr>
        <p:spPr>
          <a:xfrm>
            <a:off x="628650" y="1825624"/>
            <a:ext cx="8101584" cy="4793540"/>
          </a:xfrm>
        </p:spPr>
        <p:txBody>
          <a:bodyPr>
            <a:noAutofit/>
          </a:bodyPr>
          <a:lstStyle/>
          <a:p>
            <a:r>
              <a:rPr lang="en-US" sz="2400" b="1" i="1" dirty="0"/>
              <a:t>Night terrors </a:t>
            </a:r>
            <a:r>
              <a:rPr lang="en-US" sz="2400" dirty="0"/>
              <a:t>target mostly children, who may sit up or walk around, talk incoherently, experience doubled heart and breathing rates, and appear terrified</a:t>
            </a:r>
          </a:p>
          <a:p>
            <a:r>
              <a:rPr lang="en-US" sz="2400" dirty="0"/>
              <a:t>while asleep </a:t>
            </a:r>
          </a:p>
          <a:p>
            <a:r>
              <a:rPr lang="en-US" sz="2000" i="1" dirty="0"/>
              <a:t>(Hartmann, 1981). </a:t>
            </a:r>
          </a:p>
          <a:p>
            <a:endParaRPr lang="en-US" sz="2400" i="1" dirty="0"/>
          </a:p>
          <a:p>
            <a:r>
              <a:rPr lang="en-US" sz="2400" dirty="0"/>
              <a:t>They seldom wake up fully during an episode and recall little or nothing the next morning — at most, a fleeting, frightening image.  </a:t>
            </a:r>
          </a:p>
          <a:p>
            <a:endParaRPr lang="en-US" sz="2400" dirty="0"/>
          </a:p>
          <a:p>
            <a:r>
              <a:rPr lang="en-US" sz="2400" dirty="0"/>
              <a:t>Unlike nightmares which are bad dreams typically occurring in REM, night terrors usually occur during the first few hours of NREM-3.</a:t>
            </a:r>
          </a:p>
        </p:txBody>
      </p:sp>
      <p:pic>
        <p:nvPicPr>
          <p:cNvPr id="4" name="Picture 3" descr="decorative"/>
          <p:cNvPicPr>
            <a:picLocks noChangeAspect="1"/>
          </p:cNvPicPr>
          <p:nvPr/>
        </p:nvPicPr>
        <p:blipFill>
          <a:blip r:embed="rId2"/>
          <a:stretch>
            <a:fillRect/>
          </a:stretch>
        </p:blipFill>
        <p:spPr>
          <a:xfrm>
            <a:off x="679127" y="300402"/>
            <a:ext cx="688908" cy="688908"/>
          </a:xfrm>
          <a:prstGeom prst="rect">
            <a:avLst/>
          </a:prstGeom>
        </p:spPr>
      </p:pic>
    </p:spTree>
    <p:extLst>
      <p:ext uri="{BB962C8B-B14F-4D97-AF65-F5344CB8AC3E}">
        <p14:creationId xmlns:p14="http://schemas.microsoft.com/office/powerpoint/2010/main" val="4085622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sleepwalking and </a:t>
            </a:r>
            <a:br>
              <a:rPr lang="en-US" dirty="0"/>
            </a:br>
            <a:r>
              <a:rPr lang="en-US" dirty="0" err="1"/>
              <a:t>sleeptalking</a:t>
            </a:r>
            <a:r>
              <a:rPr lang="en-US" dirty="0"/>
              <a:t>?</a:t>
            </a:r>
          </a:p>
        </p:txBody>
      </p:sp>
      <p:sp>
        <p:nvSpPr>
          <p:cNvPr id="3" name="Text Placeholder 2"/>
          <p:cNvSpPr>
            <a:spLocks noGrp="1"/>
          </p:cNvSpPr>
          <p:nvPr>
            <p:ph type="body" idx="1"/>
          </p:nvPr>
        </p:nvSpPr>
        <p:spPr/>
        <p:txBody>
          <a:bodyPr>
            <a:normAutofit lnSpcReduction="10000"/>
          </a:bodyPr>
          <a:lstStyle/>
          <a:p>
            <a:r>
              <a:rPr lang="en-US" dirty="0" smtClean="0"/>
              <a:t>_________________ (</a:t>
            </a:r>
            <a:r>
              <a:rPr lang="en-US" dirty="0"/>
              <a:t>somnambulism)</a:t>
            </a:r>
          </a:p>
        </p:txBody>
      </p:sp>
      <p:sp>
        <p:nvSpPr>
          <p:cNvPr id="4" name="Content Placeholder 3"/>
          <p:cNvSpPr>
            <a:spLocks noGrp="1"/>
          </p:cNvSpPr>
          <p:nvPr>
            <p:ph sz="half" idx="2"/>
          </p:nvPr>
        </p:nvSpPr>
        <p:spPr/>
        <p:txBody>
          <a:bodyPr/>
          <a:lstStyle/>
          <a:p>
            <a:r>
              <a:rPr lang="en-US" dirty="0"/>
              <a:t>A childhood disorder that runs in families.</a:t>
            </a:r>
          </a:p>
          <a:p>
            <a:endParaRPr lang="en-US" dirty="0"/>
          </a:p>
          <a:p>
            <a:r>
              <a:rPr lang="en-US" dirty="0"/>
              <a:t>Somnambulism occurs during NREM-3 sleep and is usually harmless.</a:t>
            </a:r>
          </a:p>
          <a:p>
            <a:r>
              <a:rPr lang="en-US" dirty="0"/>
              <a:t>Few sleepwalkers recall the nighttime trips.</a:t>
            </a:r>
          </a:p>
          <a:p>
            <a:endParaRPr lang="en-US" dirty="0"/>
          </a:p>
        </p:txBody>
      </p:sp>
      <p:sp>
        <p:nvSpPr>
          <p:cNvPr id="5" name="Text Placeholder 4"/>
          <p:cNvSpPr>
            <a:spLocks noGrp="1"/>
          </p:cNvSpPr>
          <p:nvPr>
            <p:ph type="body" sz="quarter" idx="3"/>
          </p:nvPr>
        </p:nvSpPr>
        <p:spPr/>
        <p:txBody>
          <a:bodyPr>
            <a:normAutofit/>
          </a:bodyPr>
          <a:lstStyle/>
          <a:p>
            <a:r>
              <a:rPr lang="en-US" dirty="0" smtClean="0"/>
              <a:t>___________</a:t>
            </a:r>
            <a:endParaRPr lang="en-US" dirty="0"/>
          </a:p>
        </p:txBody>
      </p:sp>
      <p:sp>
        <p:nvSpPr>
          <p:cNvPr id="6" name="Content Placeholder 5"/>
          <p:cNvSpPr>
            <a:spLocks noGrp="1"/>
          </p:cNvSpPr>
          <p:nvPr>
            <p:ph sz="quarter" idx="4"/>
          </p:nvPr>
        </p:nvSpPr>
        <p:spPr/>
        <p:txBody>
          <a:bodyPr/>
          <a:lstStyle/>
          <a:p>
            <a:r>
              <a:rPr lang="en-US" dirty="0"/>
              <a:t>A childhood disorders that runs in families.</a:t>
            </a:r>
          </a:p>
          <a:p>
            <a:endParaRPr lang="en-US" dirty="0"/>
          </a:p>
          <a:p>
            <a:r>
              <a:rPr lang="en-US" dirty="0" err="1"/>
              <a:t>Sleeptalking</a:t>
            </a:r>
            <a:r>
              <a:rPr lang="en-US" dirty="0"/>
              <a:t> can occur in any sleep stage.</a:t>
            </a:r>
          </a:p>
        </p:txBody>
      </p:sp>
      <p:pic>
        <p:nvPicPr>
          <p:cNvPr id="7" name="Picture 6" descr="decorative"/>
          <p:cNvPicPr>
            <a:picLocks noChangeAspect="1"/>
          </p:cNvPicPr>
          <p:nvPr/>
        </p:nvPicPr>
        <p:blipFill>
          <a:blip r:embed="rId2"/>
          <a:stretch>
            <a:fillRect/>
          </a:stretch>
        </p:blipFill>
        <p:spPr>
          <a:xfrm>
            <a:off x="587877" y="422921"/>
            <a:ext cx="688908" cy="688908"/>
          </a:xfrm>
          <a:prstGeom prst="rect">
            <a:avLst/>
          </a:prstGeom>
        </p:spPr>
      </p:pic>
    </p:spTree>
    <p:extLst>
      <p:ext uri="{BB962C8B-B14F-4D97-AF65-F5344CB8AC3E}">
        <p14:creationId xmlns:p14="http://schemas.microsoft.com/office/powerpoint/2010/main" val="3041289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5944"/>
            <a:ext cx="8101584" cy="1325563"/>
          </a:xfrm>
        </p:spPr>
        <p:txBody>
          <a:bodyPr/>
          <a:lstStyle/>
          <a:p>
            <a:r>
              <a:rPr lang="en-US" dirty="0"/>
              <a:t>What is the Freudian </a:t>
            </a:r>
            <a:br>
              <a:rPr lang="en-US" dirty="0"/>
            </a:br>
            <a:r>
              <a:rPr lang="en-US" dirty="0"/>
              <a:t>theory of dreams?</a:t>
            </a:r>
          </a:p>
        </p:txBody>
      </p:sp>
      <p:sp>
        <p:nvSpPr>
          <p:cNvPr id="3" name="Content Placeholder 2"/>
          <p:cNvSpPr>
            <a:spLocks noGrp="1"/>
          </p:cNvSpPr>
          <p:nvPr>
            <p:ph idx="1"/>
          </p:nvPr>
        </p:nvSpPr>
        <p:spPr>
          <a:xfrm>
            <a:off x="628650" y="1825624"/>
            <a:ext cx="8101584" cy="4793540"/>
          </a:xfrm>
        </p:spPr>
        <p:txBody>
          <a:bodyPr>
            <a:normAutofit lnSpcReduction="10000"/>
          </a:bodyPr>
          <a:lstStyle/>
          <a:p>
            <a:r>
              <a:rPr lang="en-US" dirty="0"/>
              <a:t>Freud believed dreams existed to satisfy our own unconscious wishes.  He thought dreams provided a safe place to discharge feelings and urges that would be unacceptable to express in society.</a:t>
            </a:r>
          </a:p>
          <a:p>
            <a:endParaRPr lang="en-US" dirty="0"/>
          </a:p>
          <a:p>
            <a:r>
              <a:rPr lang="en-US" dirty="0"/>
              <a:t>He viewed a dream’s </a:t>
            </a:r>
            <a:r>
              <a:rPr lang="en-US" b="1" dirty="0" smtClean="0"/>
              <a:t>____________ </a:t>
            </a:r>
            <a:r>
              <a:rPr lang="en-US" b="1" dirty="0"/>
              <a:t>content </a:t>
            </a:r>
            <a:r>
              <a:rPr lang="en-US" dirty="0"/>
              <a:t>(what we remember we dreamed) as a censored, symbolic version of its </a:t>
            </a:r>
            <a:r>
              <a:rPr lang="en-US" b="1" dirty="0" smtClean="0"/>
              <a:t>_______ </a:t>
            </a:r>
            <a:r>
              <a:rPr lang="en-US" b="1" dirty="0"/>
              <a:t>content</a:t>
            </a:r>
            <a:r>
              <a:rPr lang="en-US" dirty="0"/>
              <a:t>, the unconscious drives and wishes (often erotic) that would be threatening if</a:t>
            </a:r>
          </a:p>
          <a:p>
            <a:r>
              <a:rPr lang="en-US" dirty="0"/>
              <a:t>expressed directly. </a:t>
            </a:r>
          </a:p>
          <a:p>
            <a:r>
              <a:rPr lang="en-US" i="1" dirty="0"/>
              <a:t>Thus, a gun might be a disguised </a:t>
            </a:r>
          </a:p>
          <a:p>
            <a:r>
              <a:rPr lang="en-US" i="1" dirty="0"/>
              <a:t>representation of a penis.</a:t>
            </a:r>
          </a:p>
        </p:txBody>
      </p:sp>
      <p:pic>
        <p:nvPicPr>
          <p:cNvPr id="4" name="Picture 3" descr="decorative"/>
          <p:cNvPicPr>
            <a:picLocks noChangeAspect="1"/>
          </p:cNvPicPr>
          <p:nvPr/>
        </p:nvPicPr>
        <p:blipFill>
          <a:blip r:embed="rId2"/>
          <a:stretch>
            <a:fillRect/>
          </a:stretch>
        </p:blipFill>
        <p:spPr>
          <a:xfrm>
            <a:off x="679127" y="300402"/>
            <a:ext cx="688908" cy="688908"/>
          </a:xfrm>
          <a:prstGeom prst="rect">
            <a:avLst/>
          </a:prstGeom>
        </p:spPr>
      </p:pic>
    </p:spTree>
    <p:extLst>
      <p:ext uri="{BB962C8B-B14F-4D97-AF65-F5344CB8AC3E}">
        <p14:creationId xmlns:p14="http://schemas.microsoft.com/office/powerpoint/2010/main" val="463869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5944"/>
            <a:ext cx="8101584" cy="1325563"/>
          </a:xfrm>
        </p:spPr>
        <p:txBody>
          <a:bodyPr/>
          <a:lstStyle/>
          <a:p>
            <a:r>
              <a:rPr lang="en-US" dirty="0"/>
              <a:t>What is </a:t>
            </a:r>
            <a:r>
              <a:rPr lang="en-US" dirty="0" smtClean="0"/>
              <a:t>the_________-_____________</a:t>
            </a:r>
            <a:r>
              <a:rPr lang="en-US" dirty="0"/>
              <a:t/>
            </a:r>
            <a:br>
              <a:rPr lang="en-US" dirty="0"/>
            </a:br>
            <a:r>
              <a:rPr lang="en-US" dirty="0"/>
              <a:t>theory of dreams?</a:t>
            </a:r>
          </a:p>
        </p:txBody>
      </p:sp>
      <p:sp>
        <p:nvSpPr>
          <p:cNvPr id="3" name="Content Placeholder 2"/>
          <p:cNvSpPr>
            <a:spLocks noGrp="1"/>
          </p:cNvSpPr>
          <p:nvPr>
            <p:ph idx="1"/>
          </p:nvPr>
        </p:nvSpPr>
        <p:spPr>
          <a:xfrm>
            <a:off x="628650" y="1825624"/>
            <a:ext cx="8101584" cy="4793540"/>
          </a:xfrm>
        </p:spPr>
        <p:txBody>
          <a:bodyPr/>
          <a:lstStyle/>
          <a:p>
            <a:r>
              <a:rPr lang="en-US" dirty="0"/>
              <a:t>The </a:t>
            </a:r>
            <a:r>
              <a:rPr lang="en-US" i="1" dirty="0" smtClean="0"/>
              <a:t>__________-___________</a:t>
            </a:r>
            <a:r>
              <a:rPr lang="en-US" dirty="0" smtClean="0"/>
              <a:t>perspective </a:t>
            </a:r>
            <a:r>
              <a:rPr lang="en-US" dirty="0"/>
              <a:t>proposes that dreams may help sift, sort, and fix the day’s experiences in our memory.</a:t>
            </a:r>
          </a:p>
          <a:p>
            <a:endParaRPr lang="en-US" i="1" dirty="0"/>
          </a:p>
          <a:p>
            <a:r>
              <a:rPr lang="en-US" dirty="0"/>
              <a:t>Brain scans confirm the link between </a:t>
            </a:r>
          </a:p>
          <a:p>
            <a:r>
              <a:rPr lang="en-US" dirty="0"/>
              <a:t>REM sleep and memory.</a:t>
            </a:r>
            <a:endParaRPr lang="en-US" i="1" dirty="0"/>
          </a:p>
        </p:txBody>
      </p:sp>
      <p:pic>
        <p:nvPicPr>
          <p:cNvPr id="4" name="Picture 3" descr="decorative"/>
          <p:cNvPicPr>
            <a:picLocks noChangeAspect="1"/>
          </p:cNvPicPr>
          <p:nvPr/>
        </p:nvPicPr>
        <p:blipFill>
          <a:blip r:embed="rId2"/>
          <a:stretch>
            <a:fillRect/>
          </a:stretch>
        </p:blipFill>
        <p:spPr>
          <a:xfrm>
            <a:off x="679127" y="300402"/>
            <a:ext cx="688908" cy="688908"/>
          </a:xfrm>
          <a:prstGeom prst="rect">
            <a:avLst/>
          </a:prstGeom>
        </p:spPr>
      </p:pic>
    </p:spTree>
    <p:extLst>
      <p:ext uri="{BB962C8B-B14F-4D97-AF65-F5344CB8AC3E}">
        <p14:creationId xmlns:p14="http://schemas.microsoft.com/office/powerpoint/2010/main" val="590201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smtClean="0"/>
              <a:t>__________________</a:t>
            </a:r>
            <a:r>
              <a:rPr lang="en-US" dirty="0" smtClean="0"/>
              <a:t> </a:t>
            </a:r>
            <a:r>
              <a:rPr lang="en-US" dirty="0"/>
              <a:t>and what are some aspects of it?</a:t>
            </a:r>
          </a:p>
        </p:txBody>
      </p:sp>
      <p:sp>
        <p:nvSpPr>
          <p:cNvPr id="3" name="Content Placeholder 2"/>
          <p:cNvSpPr>
            <a:spLocks noGrp="1"/>
          </p:cNvSpPr>
          <p:nvPr>
            <p:ph idx="1"/>
          </p:nvPr>
        </p:nvSpPr>
        <p:spPr/>
        <p:txBody>
          <a:bodyPr/>
          <a:lstStyle/>
          <a:p>
            <a:r>
              <a:rPr lang="en-US" b="1" i="1" dirty="0"/>
              <a:t>Consciousness</a:t>
            </a:r>
            <a:r>
              <a:rPr lang="en-US" dirty="0"/>
              <a:t> is our subjective awareness of ourselves and our environment.</a:t>
            </a:r>
          </a:p>
          <a:p>
            <a:r>
              <a:rPr lang="en-US" dirty="0"/>
              <a:t>Our conscious awareness</a:t>
            </a:r>
          </a:p>
          <a:p>
            <a:r>
              <a:rPr lang="en-US" dirty="0"/>
              <a:t>is one part of the </a:t>
            </a:r>
            <a:r>
              <a:rPr lang="en-US" i="1" dirty="0"/>
              <a:t>dual processing </a:t>
            </a:r>
            <a:r>
              <a:rPr lang="en-US" dirty="0"/>
              <a:t>of our two-track minds. </a:t>
            </a:r>
          </a:p>
          <a:p>
            <a:r>
              <a:rPr lang="en-US" dirty="0"/>
              <a:t>Although much of our information</a:t>
            </a:r>
          </a:p>
          <a:p>
            <a:r>
              <a:rPr lang="en-US" dirty="0"/>
              <a:t>processing is conscious, more is unconscious and automatic — outside our awareness.</a:t>
            </a:r>
          </a:p>
        </p:txBody>
      </p:sp>
    </p:spTree>
    <p:extLst>
      <p:ext uri="{BB962C8B-B14F-4D97-AF65-F5344CB8AC3E}">
        <p14:creationId xmlns:p14="http://schemas.microsoft.com/office/powerpoint/2010/main" val="3440016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Sleep increases learning.</a:t>
            </a:r>
          </a:p>
        </p:txBody>
      </p:sp>
      <p:sp>
        <p:nvSpPr>
          <p:cNvPr id="4" name="Content Placeholder 3"/>
          <p:cNvSpPr>
            <a:spLocks noGrp="1"/>
          </p:cNvSpPr>
          <p:nvPr>
            <p:ph sz="quarter" idx="13"/>
          </p:nvPr>
        </p:nvSpPr>
        <p:spPr>
          <a:xfrm>
            <a:off x="528638" y="4035222"/>
            <a:ext cx="8101012" cy="2570294"/>
          </a:xfrm>
        </p:spPr>
        <p:txBody>
          <a:bodyPr/>
          <a:lstStyle/>
          <a:p>
            <a:r>
              <a:rPr lang="en-US" dirty="0"/>
              <a:t>Researcher Robert </a:t>
            </a:r>
            <a:r>
              <a:rPr lang="en-US" dirty="0" err="1"/>
              <a:t>Stickgold</a:t>
            </a:r>
            <a:r>
              <a:rPr lang="en-US" dirty="0"/>
              <a:t> states “If you don’t get good sleep and enough sleep after you learn new stuff, you won’t integrate it effectively into your memories,” he warned. That helps explain why high school students with high grades slept about 25 minutes longer each night than their lower-achieving classmates.</a:t>
            </a:r>
          </a:p>
        </p:txBody>
      </p:sp>
      <p:pic>
        <p:nvPicPr>
          <p:cNvPr id="5" name="Content Placeholder 4"/>
          <p:cNvPicPr>
            <a:picLocks noGrp="1" noChangeAspect="1"/>
          </p:cNvPicPr>
          <p:nvPr>
            <p:ph idx="1"/>
          </p:nvPr>
        </p:nvPicPr>
        <p:blipFill>
          <a:blip r:embed="rId2"/>
          <a:stretch>
            <a:fillRect/>
          </a:stretch>
        </p:blipFill>
        <p:spPr>
          <a:xfrm>
            <a:off x="1869334" y="1899855"/>
            <a:ext cx="5419048" cy="1857143"/>
          </a:xfrm>
          <a:prstGeom prst="rect">
            <a:avLst/>
          </a:prstGeom>
        </p:spPr>
      </p:pic>
    </p:spTree>
    <p:extLst>
      <p:ext uri="{BB962C8B-B14F-4D97-AF65-F5344CB8AC3E}">
        <p14:creationId xmlns:p14="http://schemas.microsoft.com/office/powerpoint/2010/main" val="439543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sleep and dreaming </a:t>
            </a:r>
            <a:br>
              <a:rPr lang="en-US" dirty="0"/>
            </a:br>
            <a:r>
              <a:rPr lang="en-US" dirty="0"/>
              <a:t>change as we age?</a:t>
            </a:r>
          </a:p>
        </p:txBody>
      </p:sp>
      <p:sp>
        <p:nvSpPr>
          <p:cNvPr id="4" name="Content Placeholder 3"/>
          <p:cNvSpPr>
            <a:spLocks noGrp="1"/>
          </p:cNvSpPr>
          <p:nvPr>
            <p:ph sz="quarter" idx="13"/>
          </p:nvPr>
        </p:nvSpPr>
        <p:spPr>
          <a:xfrm>
            <a:off x="528638" y="5117910"/>
            <a:ext cx="8101012" cy="1596789"/>
          </a:xfrm>
        </p:spPr>
        <p:txBody>
          <a:bodyPr/>
          <a:lstStyle/>
          <a:p>
            <a:r>
              <a:rPr lang="en-US" dirty="0"/>
              <a:t>During our first few months, we spend progressively</a:t>
            </a:r>
          </a:p>
          <a:p>
            <a:r>
              <a:rPr lang="en-US" dirty="0" smtClean="0"/>
              <a:t>__________ </a:t>
            </a:r>
            <a:r>
              <a:rPr lang="en-US" dirty="0"/>
              <a:t>time in REM sleep. During our first 20 years, we spend progressively less time asleep.</a:t>
            </a:r>
          </a:p>
          <a:p>
            <a:r>
              <a:rPr lang="en-US" sz="2000" i="1" dirty="0"/>
              <a:t>(Data from Snyder &amp; Scott, 1972.)</a:t>
            </a:r>
          </a:p>
        </p:txBody>
      </p:sp>
      <p:pic>
        <p:nvPicPr>
          <p:cNvPr id="7" name="Content Placeholder 6"/>
          <p:cNvPicPr>
            <a:picLocks noGrp="1" noChangeAspect="1"/>
          </p:cNvPicPr>
          <p:nvPr>
            <p:ph idx="1"/>
          </p:nvPr>
        </p:nvPicPr>
        <p:blipFill>
          <a:blip r:embed="rId2"/>
          <a:stretch>
            <a:fillRect/>
          </a:stretch>
        </p:blipFill>
        <p:spPr>
          <a:xfrm>
            <a:off x="2251880" y="1836789"/>
            <a:ext cx="4576621" cy="2993514"/>
          </a:xfrm>
          <a:prstGeom prst="rect">
            <a:avLst/>
          </a:prstGeom>
        </p:spPr>
      </p:pic>
    </p:spTree>
    <p:extLst>
      <p:ext uri="{BB962C8B-B14F-4D97-AF65-F5344CB8AC3E}">
        <p14:creationId xmlns:p14="http://schemas.microsoft.com/office/powerpoint/2010/main" val="2046507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5944"/>
            <a:ext cx="8101584" cy="1325563"/>
          </a:xfrm>
        </p:spPr>
        <p:txBody>
          <a:bodyPr/>
          <a:lstStyle/>
          <a:p>
            <a:r>
              <a:rPr lang="en-US" dirty="0"/>
              <a:t>What is the </a:t>
            </a:r>
            <a:r>
              <a:rPr lang="en-US" dirty="0" smtClean="0"/>
              <a:t>_______ ____________</a:t>
            </a:r>
            <a:r>
              <a:rPr lang="en-US" dirty="0"/>
              <a:t/>
            </a:r>
            <a:br>
              <a:rPr lang="en-US" dirty="0"/>
            </a:br>
            <a:r>
              <a:rPr lang="en-US" dirty="0"/>
              <a:t>theory of dreams?</a:t>
            </a:r>
          </a:p>
        </p:txBody>
      </p:sp>
      <p:sp>
        <p:nvSpPr>
          <p:cNvPr id="3" name="Content Placeholder 2"/>
          <p:cNvSpPr>
            <a:spLocks noGrp="1"/>
          </p:cNvSpPr>
          <p:nvPr>
            <p:ph idx="1"/>
          </p:nvPr>
        </p:nvSpPr>
        <p:spPr>
          <a:xfrm>
            <a:off x="628650" y="1825624"/>
            <a:ext cx="8101584" cy="4793540"/>
          </a:xfrm>
        </p:spPr>
        <p:txBody>
          <a:bodyPr/>
          <a:lstStyle/>
          <a:p>
            <a:r>
              <a:rPr lang="en-US" dirty="0"/>
              <a:t>According to </a:t>
            </a:r>
            <a:r>
              <a:rPr lang="en-US" i="1" dirty="0"/>
              <a:t>activation-synthesis theory, </a:t>
            </a:r>
            <a:r>
              <a:rPr lang="en-US" dirty="0"/>
              <a:t>dreams are the brain’s attempt to synthesize random</a:t>
            </a:r>
          </a:p>
          <a:p>
            <a:r>
              <a:rPr lang="en-US" dirty="0"/>
              <a:t>neural activity.</a:t>
            </a:r>
          </a:p>
          <a:p>
            <a:endParaRPr lang="en-US" i="1" dirty="0"/>
          </a:p>
          <a:p>
            <a:r>
              <a:rPr lang="en-US" dirty="0"/>
              <a:t>Dreams erupt from neural activation spreading upward from the brainstem.</a:t>
            </a:r>
          </a:p>
          <a:p>
            <a:endParaRPr lang="en-US" dirty="0"/>
          </a:p>
          <a:p>
            <a:r>
              <a:rPr lang="en-US" sz="2000" i="1" dirty="0"/>
              <a:t>(</a:t>
            </a:r>
            <a:r>
              <a:rPr lang="en-US" sz="2000" i="1" dirty="0" err="1"/>
              <a:t>Antrobus</a:t>
            </a:r>
            <a:r>
              <a:rPr lang="en-US" sz="2000" i="1" dirty="0"/>
              <a:t>, 1991; Hobson, 2003, 2004, 2009)</a:t>
            </a:r>
          </a:p>
          <a:p>
            <a:endParaRPr lang="en-US" dirty="0"/>
          </a:p>
        </p:txBody>
      </p:sp>
      <p:pic>
        <p:nvPicPr>
          <p:cNvPr id="4" name="Picture 3" descr="decorative"/>
          <p:cNvPicPr>
            <a:picLocks noChangeAspect="1"/>
          </p:cNvPicPr>
          <p:nvPr/>
        </p:nvPicPr>
        <p:blipFill>
          <a:blip r:embed="rId2"/>
          <a:stretch>
            <a:fillRect/>
          </a:stretch>
        </p:blipFill>
        <p:spPr>
          <a:xfrm>
            <a:off x="679127" y="300402"/>
            <a:ext cx="688908" cy="688908"/>
          </a:xfrm>
          <a:prstGeom prst="rect">
            <a:avLst/>
          </a:prstGeom>
        </p:spPr>
      </p:pic>
    </p:spTree>
    <p:extLst>
      <p:ext uri="{BB962C8B-B14F-4D97-AF65-F5344CB8AC3E}">
        <p14:creationId xmlns:p14="http://schemas.microsoft.com/office/powerpoint/2010/main" val="2623661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5944"/>
            <a:ext cx="8101584" cy="1325563"/>
          </a:xfrm>
        </p:spPr>
        <p:txBody>
          <a:bodyPr/>
          <a:lstStyle/>
          <a:p>
            <a:r>
              <a:rPr lang="en-US" dirty="0"/>
              <a:t>What is the cognitive development</a:t>
            </a:r>
            <a:br>
              <a:rPr lang="en-US" dirty="0"/>
            </a:br>
            <a:r>
              <a:rPr lang="en-US" dirty="0"/>
              <a:t>theory of dreams?</a:t>
            </a:r>
          </a:p>
        </p:txBody>
      </p:sp>
      <p:sp>
        <p:nvSpPr>
          <p:cNvPr id="3" name="Content Placeholder 2"/>
          <p:cNvSpPr>
            <a:spLocks noGrp="1"/>
          </p:cNvSpPr>
          <p:nvPr>
            <p:ph idx="1"/>
          </p:nvPr>
        </p:nvSpPr>
        <p:spPr>
          <a:xfrm>
            <a:off x="628650" y="1825624"/>
            <a:ext cx="8101584" cy="4793540"/>
          </a:xfrm>
        </p:spPr>
        <p:txBody>
          <a:bodyPr/>
          <a:lstStyle/>
          <a:p>
            <a:r>
              <a:rPr lang="en-US" dirty="0"/>
              <a:t>Some dream researchers prefer to see dreams as</a:t>
            </a:r>
          </a:p>
          <a:p>
            <a:r>
              <a:rPr lang="en-US" dirty="0"/>
              <a:t>part of brain maturation and cognitive development. </a:t>
            </a:r>
            <a:r>
              <a:rPr lang="en-US" sz="2000" i="1" dirty="0"/>
              <a:t>(</a:t>
            </a:r>
            <a:r>
              <a:rPr lang="en-US" sz="2000" i="1" dirty="0" err="1"/>
              <a:t>Domhoff</a:t>
            </a:r>
            <a:r>
              <a:rPr lang="en-US" sz="2000" i="1" dirty="0"/>
              <a:t>, 2010, 2011; Foulkes, 1999)</a:t>
            </a:r>
          </a:p>
          <a:p>
            <a:endParaRPr lang="en-US" sz="2000" i="1" dirty="0"/>
          </a:p>
          <a:p>
            <a:r>
              <a:rPr lang="en-US" dirty="0"/>
              <a:t>Dreams overlap with waking cognition and feature</a:t>
            </a:r>
          </a:p>
          <a:p>
            <a:r>
              <a:rPr lang="en-US" dirty="0"/>
              <a:t>coherent speech. They </a:t>
            </a:r>
            <a:r>
              <a:rPr lang="en-US" i="1" dirty="0"/>
              <a:t>simulate reality </a:t>
            </a:r>
            <a:r>
              <a:rPr lang="en-US" dirty="0"/>
              <a:t>by drawing on our concepts and knowledge. </a:t>
            </a:r>
          </a:p>
          <a:p>
            <a:r>
              <a:rPr lang="en-US" dirty="0"/>
              <a:t>Dreams engage brain networks that also are active during daydreaming — and so may be viewed as</a:t>
            </a:r>
          </a:p>
          <a:p>
            <a:r>
              <a:rPr lang="en-US" dirty="0"/>
              <a:t>intensified mind wandering, enhanced by </a:t>
            </a:r>
          </a:p>
          <a:p>
            <a:r>
              <a:rPr lang="en-US" dirty="0"/>
              <a:t>visual imagery.</a:t>
            </a:r>
          </a:p>
          <a:p>
            <a:r>
              <a:rPr lang="en-US" sz="2000" i="1" dirty="0"/>
              <a:t>(Fox et al., 2013)</a:t>
            </a:r>
          </a:p>
        </p:txBody>
      </p:sp>
      <p:pic>
        <p:nvPicPr>
          <p:cNvPr id="4" name="Picture 3" descr="decorative"/>
          <p:cNvPicPr>
            <a:picLocks noChangeAspect="1"/>
          </p:cNvPicPr>
          <p:nvPr/>
        </p:nvPicPr>
        <p:blipFill>
          <a:blip r:embed="rId2"/>
          <a:stretch>
            <a:fillRect/>
          </a:stretch>
        </p:blipFill>
        <p:spPr>
          <a:xfrm>
            <a:off x="679127" y="300402"/>
            <a:ext cx="688908" cy="688908"/>
          </a:xfrm>
          <a:prstGeom prst="rect">
            <a:avLst/>
          </a:prstGeom>
        </p:spPr>
      </p:pic>
    </p:spTree>
    <p:extLst>
      <p:ext uri="{BB962C8B-B14F-4D97-AF65-F5344CB8AC3E}">
        <p14:creationId xmlns:p14="http://schemas.microsoft.com/office/powerpoint/2010/main" val="4029648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smtClean="0"/>
              <a:t>_____ __________?</a:t>
            </a:r>
            <a:endParaRPr lang="en-US" dirty="0"/>
          </a:p>
        </p:txBody>
      </p:sp>
      <p:sp>
        <p:nvSpPr>
          <p:cNvPr id="3" name="Content Placeholder 2"/>
          <p:cNvSpPr>
            <a:spLocks noGrp="1"/>
          </p:cNvSpPr>
          <p:nvPr>
            <p:ph idx="1"/>
          </p:nvPr>
        </p:nvSpPr>
        <p:spPr/>
        <p:txBody>
          <a:bodyPr/>
          <a:lstStyle/>
          <a:p>
            <a:r>
              <a:rPr lang="en-US" sz="2000" dirty="0"/>
              <a:t>REM rebound is the tendency for REM sleep to increase </a:t>
            </a:r>
          </a:p>
          <a:p>
            <a:r>
              <a:rPr lang="en-US" sz="2000" dirty="0"/>
              <a:t>Following REM sleep deprivation.</a:t>
            </a:r>
          </a:p>
          <a:p>
            <a:endParaRPr lang="en-US" sz="2000" dirty="0"/>
          </a:p>
          <a:p>
            <a:r>
              <a:rPr lang="en-US" sz="2000" dirty="0"/>
              <a:t>Most other mammals also experience REM</a:t>
            </a:r>
          </a:p>
          <a:p>
            <a:r>
              <a:rPr lang="en-US" sz="2000" dirty="0"/>
              <a:t>rebound, suggesting that the causes and functions of REM sleep are deeply biological. </a:t>
            </a:r>
          </a:p>
          <a:p>
            <a:endParaRPr lang="en-US" sz="2000" dirty="0"/>
          </a:p>
          <a:p>
            <a:r>
              <a:rPr lang="en-US" sz="2000" dirty="0"/>
              <a:t>That REM sleep occurs in mammals — and not in animals such as fish, whose behavior is less influenced by learning — fits the information-processing theory of dreams.</a:t>
            </a:r>
            <a:endParaRPr lang="en-US" sz="2000" i="1" dirty="0"/>
          </a:p>
        </p:txBody>
      </p:sp>
      <p:pic>
        <p:nvPicPr>
          <p:cNvPr id="4" name="Picture 3" descr="decorative"/>
          <p:cNvPicPr>
            <a:picLocks noChangeAspect="1"/>
          </p:cNvPicPr>
          <p:nvPr/>
        </p:nvPicPr>
        <p:blipFill>
          <a:blip r:embed="rId2"/>
          <a:stretch>
            <a:fillRect/>
          </a:stretch>
        </p:blipFill>
        <p:spPr>
          <a:xfrm>
            <a:off x="679126" y="423232"/>
            <a:ext cx="688908" cy="688908"/>
          </a:xfrm>
          <a:prstGeom prst="rect">
            <a:avLst/>
          </a:prstGeom>
        </p:spPr>
      </p:pic>
    </p:spTree>
    <p:extLst>
      <p:ext uri="{BB962C8B-B14F-4D97-AF65-F5344CB8AC3E}">
        <p14:creationId xmlns:p14="http://schemas.microsoft.com/office/powerpoint/2010/main" val="3637876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psychoactive drugs and </a:t>
            </a:r>
            <a:br>
              <a:rPr lang="en-US" dirty="0"/>
            </a:br>
            <a:r>
              <a:rPr lang="en-US" dirty="0"/>
              <a:t>what is a substance abuse disorder?</a:t>
            </a:r>
          </a:p>
        </p:txBody>
      </p:sp>
      <p:sp>
        <p:nvSpPr>
          <p:cNvPr id="3" name="Text Placeholder 2"/>
          <p:cNvSpPr>
            <a:spLocks noGrp="1"/>
          </p:cNvSpPr>
          <p:nvPr>
            <p:ph type="body" idx="1"/>
          </p:nvPr>
        </p:nvSpPr>
        <p:spPr/>
        <p:txBody>
          <a:bodyPr>
            <a:normAutofit/>
          </a:bodyPr>
          <a:lstStyle/>
          <a:p>
            <a:r>
              <a:rPr lang="en-US" dirty="0" smtClean="0"/>
              <a:t>________ </a:t>
            </a:r>
            <a:r>
              <a:rPr lang="en-US" dirty="0"/>
              <a:t>drugs</a:t>
            </a:r>
          </a:p>
        </p:txBody>
      </p:sp>
      <p:sp>
        <p:nvSpPr>
          <p:cNvPr id="4" name="Content Placeholder 3"/>
          <p:cNvSpPr>
            <a:spLocks noGrp="1"/>
          </p:cNvSpPr>
          <p:nvPr>
            <p:ph sz="half" idx="2"/>
          </p:nvPr>
        </p:nvSpPr>
        <p:spPr/>
        <p:txBody>
          <a:bodyPr/>
          <a:lstStyle/>
          <a:p>
            <a:r>
              <a:rPr lang="en-US" dirty="0"/>
              <a:t>chemical substances that alter perceptions and moods</a:t>
            </a:r>
          </a:p>
          <a:p>
            <a:endParaRPr lang="en-US" dirty="0"/>
          </a:p>
        </p:txBody>
      </p:sp>
      <p:sp>
        <p:nvSpPr>
          <p:cNvPr id="5" name="Text Placeholder 4"/>
          <p:cNvSpPr>
            <a:spLocks noGrp="1"/>
          </p:cNvSpPr>
          <p:nvPr>
            <p:ph type="body" sz="quarter" idx="3"/>
          </p:nvPr>
        </p:nvSpPr>
        <p:spPr/>
        <p:txBody>
          <a:bodyPr>
            <a:normAutofit lnSpcReduction="10000"/>
          </a:bodyPr>
          <a:lstStyle/>
          <a:p>
            <a:r>
              <a:rPr lang="en-US" dirty="0"/>
              <a:t>substance abuse disorder</a:t>
            </a:r>
          </a:p>
        </p:txBody>
      </p:sp>
      <p:sp>
        <p:nvSpPr>
          <p:cNvPr id="6" name="Content Placeholder 5"/>
          <p:cNvSpPr>
            <a:spLocks noGrp="1"/>
          </p:cNvSpPr>
          <p:nvPr>
            <p:ph sz="quarter" idx="4"/>
          </p:nvPr>
        </p:nvSpPr>
        <p:spPr/>
        <p:txBody>
          <a:bodyPr/>
          <a:lstStyle/>
          <a:p>
            <a:r>
              <a:rPr lang="en-US" dirty="0"/>
              <a:t>a disorder characterized by continued substance craving and use despite significant life disruption and/or physical risk</a:t>
            </a:r>
          </a:p>
        </p:txBody>
      </p:sp>
      <p:pic>
        <p:nvPicPr>
          <p:cNvPr id="7" name="Picture 6" descr="decorative"/>
          <p:cNvPicPr>
            <a:picLocks noChangeAspect="1"/>
          </p:cNvPicPr>
          <p:nvPr/>
        </p:nvPicPr>
        <p:blipFill>
          <a:blip r:embed="rId2"/>
          <a:stretch>
            <a:fillRect/>
          </a:stretch>
        </p:blipFill>
        <p:spPr>
          <a:xfrm>
            <a:off x="587878" y="413066"/>
            <a:ext cx="688908" cy="688908"/>
          </a:xfrm>
          <a:prstGeom prst="rect">
            <a:avLst/>
          </a:prstGeom>
        </p:spPr>
      </p:pic>
    </p:spTree>
    <p:extLst>
      <p:ext uri="{BB962C8B-B14F-4D97-AF65-F5344CB8AC3E}">
        <p14:creationId xmlns:p14="http://schemas.microsoft.com/office/powerpoint/2010/main" val="5454497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tolerance and addiction?</a:t>
            </a:r>
          </a:p>
        </p:txBody>
      </p:sp>
      <p:sp>
        <p:nvSpPr>
          <p:cNvPr id="3" name="Text Placeholder 2"/>
          <p:cNvSpPr>
            <a:spLocks noGrp="1"/>
          </p:cNvSpPr>
          <p:nvPr>
            <p:ph type="body" idx="1"/>
          </p:nvPr>
        </p:nvSpPr>
        <p:spPr/>
        <p:txBody>
          <a:bodyPr/>
          <a:lstStyle/>
          <a:p>
            <a:r>
              <a:rPr lang="en-US" dirty="0" smtClean="0"/>
              <a:t>____________</a:t>
            </a:r>
            <a:endParaRPr lang="en-US" dirty="0"/>
          </a:p>
        </p:txBody>
      </p:sp>
      <p:sp>
        <p:nvSpPr>
          <p:cNvPr id="4" name="Content Placeholder 3"/>
          <p:cNvSpPr>
            <a:spLocks noGrp="1"/>
          </p:cNvSpPr>
          <p:nvPr>
            <p:ph sz="half" idx="2"/>
          </p:nvPr>
        </p:nvSpPr>
        <p:spPr/>
        <p:txBody>
          <a:bodyPr/>
          <a:lstStyle/>
          <a:p>
            <a:r>
              <a:rPr lang="en-US" dirty="0"/>
              <a:t>the diminishing effect</a:t>
            </a:r>
          </a:p>
          <a:p>
            <a:r>
              <a:rPr lang="en-US" dirty="0"/>
              <a:t>with regular use of the same dose of a drug, requiring the user to</a:t>
            </a:r>
          </a:p>
          <a:p>
            <a:r>
              <a:rPr lang="en-US" dirty="0"/>
              <a:t>take larger and larger doses before experiencing the drug’s effect</a:t>
            </a:r>
          </a:p>
        </p:txBody>
      </p:sp>
      <p:sp>
        <p:nvSpPr>
          <p:cNvPr id="5" name="Text Placeholder 4"/>
          <p:cNvSpPr>
            <a:spLocks noGrp="1"/>
          </p:cNvSpPr>
          <p:nvPr>
            <p:ph type="body" sz="quarter" idx="3"/>
          </p:nvPr>
        </p:nvSpPr>
        <p:spPr/>
        <p:txBody>
          <a:bodyPr/>
          <a:lstStyle/>
          <a:p>
            <a:r>
              <a:rPr lang="en-US" dirty="0" smtClean="0"/>
              <a:t>_____________</a:t>
            </a:r>
            <a:endParaRPr lang="en-US" dirty="0"/>
          </a:p>
        </p:txBody>
      </p:sp>
      <p:sp>
        <p:nvSpPr>
          <p:cNvPr id="6" name="Content Placeholder 5"/>
          <p:cNvSpPr>
            <a:spLocks noGrp="1"/>
          </p:cNvSpPr>
          <p:nvPr>
            <p:ph sz="quarter" idx="4"/>
          </p:nvPr>
        </p:nvSpPr>
        <p:spPr/>
        <p:txBody>
          <a:bodyPr/>
          <a:lstStyle/>
          <a:p>
            <a:r>
              <a:rPr lang="en-US" dirty="0"/>
              <a:t>a primary, chronic disease of brain reward, motivation, memory and related circuitry</a:t>
            </a:r>
          </a:p>
        </p:txBody>
      </p:sp>
      <p:pic>
        <p:nvPicPr>
          <p:cNvPr id="7" name="Picture 6" descr="decorative"/>
          <p:cNvPicPr>
            <a:picLocks noChangeAspect="1"/>
          </p:cNvPicPr>
          <p:nvPr/>
        </p:nvPicPr>
        <p:blipFill>
          <a:blip r:embed="rId2"/>
          <a:stretch>
            <a:fillRect/>
          </a:stretch>
        </p:blipFill>
        <p:spPr>
          <a:xfrm>
            <a:off x="576636" y="391458"/>
            <a:ext cx="688908" cy="688908"/>
          </a:xfrm>
          <a:prstGeom prst="rect">
            <a:avLst/>
          </a:prstGeom>
        </p:spPr>
      </p:pic>
    </p:spTree>
    <p:extLst>
      <p:ext uri="{BB962C8B-B14F-4D97-AF65-F5344CB8AC3E}">
        <p14:creationId xmlns:p14="http://schemas.microsoft.com/office/powerpoint/2010/main" val="996835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tolerance lead to a </a:t>
            </a:r>
            <a:br>
              <a:rPr lang="en-US" dirty="0"/>
            </a:br>
            <a:r>
              <a:rPr lang="en-US" dirty="0"/>
              <a:t>substance abuse disorder?</a:t>
            </a:r>
          </a:p>
        </p:txBody>
      </p:sp>
      <p:sp>
        <p:nvSpPr>
          <p:cNvPr id="4" name="Content Placeholder 3"/>
          <p:cNvSpPr>
            <a:spLocks noGrp="1"/>
          </p:cNvSpPr>
          <p:nvPr>
            <p:ph sz="quarter" idx="14"/>
          </p:nvPr>
        </p:nvSpPr>
        <p:spPr>
          <a:xfrm>
            <a:off x="628650" y="5194300"/>
            <a:ext cx="8101013" cy="1511300"/>
          </a:xfrm>
        </p:spPr>
        <p:txBody>
          <a:bodyPr>
            <a:normAutofit lnSpcReduction="10000"/>
          </a:bodyPr>
          <a:lstStyle/>
          <a:p>
            <a:r>
              <a:rPr lang="en-US" dirty="0"/>
              <a:t>Due to neuroadaptation, brain chemistry changes to offset the effects of the drug.  Users require larger and larger doses which increases the risk of becoming addicted and developing a substance abuse disorder.</a:t>
            </a:r>
          </a:p>
        </p:txBody>
      </p:sp>
      <p:pic>
        <p:nvPicPr>
          <p:cNvPr id="5" name="Content Placeholder 4"/>
          <p:cNvPicPr>
            <a:picLocks noGrp="1" noChangeAspect="1"/>
          </p:cNvPicPr>
          <p:nvPr>
            <p:ph sz="quarter" idx="13"/>
          </p:nvPr>
        </p:nvPicPr>
        <p:blipFill>
          <a:blip r:embed="rId2"/>
          <a:stretch>
            <a:fillRect/>
          </a:stretch>
        </p:blipFill>
        <p:spPr>
          <a:xfrm>
            <a:off x="1739153" y="1849398"/>
            <a:ext cx="6078069" cy="2992519"/>
          </a:xfrm>
          <a:prstGeom prst="rect">
            <a:avLst/>
          </a:prstGeom>
        </p:spPr>
      </p:pic>
      <p:pic>
        <p:nvPicPr>
          <p:cNvPr id="6" name="Picture 5" descr="decorative"/>
          <p:cNvPicPr>
            <a:picLocks noChangeAspect="1"/>
          </p:cNvPicPr>
          <p:nvPr/>
        </p:nvPicPr>
        <p:blipFill>
          <a:blip r:embed="rId3"/>
          <a:stretch>
            <a:fillRect/>
          </a:stretch>
        </p:blipFill>
        <p:spPr>
          <a:xfrm>
            <a:off x="682437" y="418912"/>
            <a:ext cx="688908" cy="688908"/>
          </a:xfrm>
          <a:prstGeom prst="rect">
            <a:avLst/>
          </a:prstGeom>
        </p:spPr>
      </p:pic>
    </p:spTree>
    <p:extLst>
      <p:ext uri="{BB962C8B-B14F-4D97-AF65-F5344CB8AC3E}">
        <p14:creationId xmlns:p14="http://schemas.microsoft.com/office/powerpoint/2010/main" val="13433890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smtClean="0"/>
              <a:t>__________?</a:t>
            </a:r>
            <a:endParaRPr lang="en-US" dirty="0"/>
          </a:p>
        </p:txBody>
      </p:sp>
      <p:sp>
        <p:nvSpPr>
          <p:cNvPr id="4" name="Text Placeholder 3"/>
          <p:cNvSpPr>
            <a:spLocks noGrp="1"/>
          </p:cNvSpPr>
          <p:nvPr>
            <p:ph type="body" sz="half" idx="2"/>
          </p:nvPr>
        </p:nvSpPr>
        <p:spPr/>
        <p:txBody>
          <a:bodyPr/>
          <a:lstStyle/>
          <a:p>
            <a:r>
              <a:rPr lang="en-US" dirty="0"/>
              <a:t>the discomfort and</a:t>
            </a:r>
          </a:p>
          <a:p>
            <a:r>
              <a:rPr lang="en-US" dirty="0"/>
              <a:t>distress that follow discontinuing</a:t>
            </a:r>
          </a:p>
          <a:p>
            <a:r>
              <a:rPr lang="en-US" dirty="0"/>
              <a:t>an addictive drug or behavior</a:t>
            </a:r>
          </a:p>
        </p:txBody>
      </p:sp>
      <p:pic>
        <p:nvPicPr>
          <p:cNvPr id="6" name="Picture 5"/>
          <p:cNvPicPr>
            <a:picLocks noChangeAspect="1"/>
          </p:cNvPicPr>
          <p:nvPr/>
        </p:nvPicPr>
        <p:blipFill>
          <a:blip r:embed="rId2"/>
          <a:stretch>
            <a:fillRect/>
          </a:stretch>
        </p:blipFill>
        <p:spPr>
          <a:xfrm>
            <a:off x="3819558" y="2266174"/>
            <a:ext cx="4921922" cy="2915771"/>
          </a:xfrm>
          <a:prstGeom prst="rect">
            <a:avLst/>
          </a:prstGeom>
          <a:ln w="76200">
            <a:solidFill>
              <a:schemeClr val="accent3"/>
            </a:solidFill>
          </a:ln>
        </p:spPr>
      </p:pic>
      <p:sp>
        <p:nvSpPr>
          <p:cNvPr id="7" name="TextBox 6"/>
          <p:cNvSpPr txBox="1"/>
          <p:nvPr/>
        </p:nvSpPr>
        <p:spPr>
          <a:xfrm>
            <a:off x="4629149" y="5340545"/>
            <a:ext cx="4194219" cy="1138773"/>
          </a:xfrm>
          <a:prstGeom prst="rect">
            <a:avLst/>
          </a:prstGeom>
          <a:solidFill>
            <a:srgbClr val="E7D9B1"/>
          </a:solidFill>
        </p:spPr>
        <p:txBody>
          <a:bodyPr wrap="square" rtlCol="0">
            <a:spAutoFit/>
          </a:bodyPr>
          <a:lstStyle/>
          <a:p>
            <a:r>
              <a:rPr lang="en-US" sz="2400" dirty="0"/>
              <a:t>Most ex-smokers have kicked the habit on their own.</a:t>
            </a:r>
          </a:p>
          <a:p>
            <a:pPr algn="r"/>
            <a:r>
              <a:rPr lang="en-US" sz="2000" i="1" dirty="0"/>
              <a:t>Newport, 2013.</a:t>
            </a:r>
          </a:p>
        </p:txBody>
      </p:sp>
      <p:pic>
        <p:nvPicPr>
          <p:cNvPr id="5" name="Content Placeholder 4"/>
          <p:cNvPicPr>
            <a:picLocks noGrp="1" noChangeAspect="1"/>
          </p:cNvPicPr>
          <p:nvPr>
            <p:ph idx="1"/>
          </p:nvPr>
        </p:nvPicPr>
        <p:blipFill>
          <a:blip r:embed="rId3"/>
          <a:stretch>
            <a:fillRect/>
          </a:stretch>
        </p:blipFill>
        <p:spPr>
          <a:xfrm>
            <a:off x="3257357" y="5610449"/>
            <a:ext cx="1124401" cy="788894"/>
          </a:xfrm>
          <a:prstGeom prst="rect">
            <a:avLst/>
          </a:prstGeom>
        </p:spPr>
      </p:pic>
    </p:spTree>
    <p:extLst>
      <p:ext uri="{BB962C8B-B14F-4D97-AF65-F5344CB8AC3E}">
        <p14:creationId xmlns:p14="http://schemas.microsoft.com/office/powerpoint/2010/main" val="27686887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0" y="457200"/>
            <a:ext cx="4891729" cy="1600200"/>
          </a:xfrm>
        </p:spPr>
        <p:txBody>
          <a:bodyPr>
            <a:normAutofit/>
          </a:bodyPr>
          <a:lstStyle/>
          <a:p>
            <a:r>
              <a:rPr lang="en-US" dirty="0"/>
              <a:t>How has the concept of addiction changed?</a:t>
            </a:r>
          </a:p>
        </p:txBody>
      </p:sp>
      <p:sp>
        <p:nvSpPr>
          <p:cNvPr id="4" name="Text Placeholder 3"/>
          <p:cNvSpPr>
            <a:spLocks noGrp="1"/>
          </p:cNvSpPr>
          <p:nvPr>
            <p:ph type="body" sz="half" idx="2"/>
          </p:nvPr>
        </p:nvSpPr>
        <p:spPr>
          <a:xfrm>
            <a:off x="629841" y="2247900"/>
            <a:ext cx="4891728" cy="4507742"/>
          </a:xfrm>
        </p:spPr>
        <p:txBody>
          <a:bodyPr/>
          <a:lstStyle/>
          <a:p>
            <a:r>
              <a:rPr lang="en-US" dirty="0"/>
              <a:t>Some behaviors can become compulsive and dysfunctional—</a:t>
            </a:r>
          </a:p>
          <a:p>
            <a:r>
              <a:rPr lang="en-US" dirty="0"/>
              <a:t>similar to problematic alcohol and drug use.</a:t>
            </a:r>
          </a:p>
          <a:p>
            <a:r>
              <a:rPr lang="en-US" dirty="0"/>
              <a:t>The DSM5 classifies gambling disorder but </a:t>
            </a:r>
          </a:p>
          <a:p>
            <a:r>
              <a:rPr lang="en-US" dirty="0"/>
              <a:t>some behavior addictions require more study, such as internet gaming disorder,</a:t>
            </a:r>
          </a:p>
          <a:p>
            <a:r>
              <a:rPr lang="en-US" dirty="0"/>
              <a:t>and internet use addictions</a:t>
            </a:r>
            <a:r>
              <a:rPr lang="en-US" i="1" dirty="0"/>
              <a:t>.</a:t>
            </a:r>
            <a:endParaRPr lang="en-US" dirty="0"/>
          </a:p>
        </p:txBody>
      </p:sp>
      <p:pic>
        <p:nvPicPr>
          <p:cNvPr id="5" name="Content Placeholder 4"/>
          <p:cNvPicPr>
            <a:picLocks noGrp="1" noChangeAspect="1"/>
          </p:cNvPicPr>
          <p:nvPr>
            <p:ph idx="1"/>
          </p:nvPr>
        </p:nvPicPr>
        <p:blipFill>
          <a:blip r:embed="rId2"/>
          <a:stretch>
            <a:fillRect/>
          </a:stretch>
        </p:blipFill>
        <p:spPr>
          <a:xfrm>
            <a:off x="5745232" y="2519474"/>
            <a:ext cx="3043370" cy="2650403"/>
          </a:xfrm>
          <a:prstGeom prst="rect">
            <a:avLst/>
          </a:prstGeom>
        </p:spPr>
      </p:pic>
    </p:spTree>
    <p:extLst>
      <p:ext uri="{BB962C8B-B14F-4D97-AF65-F5344CB8AC3E}">
        <p14:creationId xmlns:p14="http://schemas.microsoft.com/office/powerpoint/2010/main" val="2481001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Altered states of consciousness</a:t>
            </a:r>
          </a:p>
        </p:txBody>
      </p:sp>
      <p:pic>
        <p:nvPicPr>
          <p:cNvPr id="5" name="Content Placeholder 4"/>
          <p:cNvPicPr>
            <a:picLocks noGrp="1" noChangeAspect="1"/>
          </p:cNvPicPr>
          <p:nvPr>
            <p:ph idx="1"/>
          </p:nvPr>
        </p:nvPicPr>
        <p:blipFill>
          <a:blip r:embed="rId2"/>
          <a:stretch>
            <a:fillRect/>
          </a:stretch>
        </p:blipFill>
        <p:spPr>
          <a:xfrm>
            <a:off x="528066" y="1987061"/>
            <a:ext cx="8101584" cy="2616464"/>
          </a:xfrm>
          <a:prstGeom prst="rect">
            <a:avLst/>
          </a:prstGeom>
        </p:spPr>
      </p:pic>
      <p:sp>
        <p:nvSpPr>
          <p:cNvPr id="4" name="Content Placeholder 3"/>
          <p:cNvSpPr>
            <a:spLocks noGrp="1"/>
          </p:cNvSpPr>
          <p:nvPr>
            <p:ph sz="quarter" idx="13"/>
          </p:nvPr>
        </p:nvSpPr>
        <p:spPr/>
        <p:txBody>
          <a:bodyPr/>
          <a:lstStyle/>
          <a:p>
            <a:r>
              <a:rPr lang="en-US" dirty="0"/>
              <a:t>In addition to normal, waking awareness, consciousness</a:t>
            </a:r>
          </a:p>
          <a:p>
            <a:r>
              <a:rPr lang="en-US" dirty="0"/>
              <a:t>comes to us in altered states, including daydreaming, sleeping, drug-induced hallucinating, and meditating.</a:t>
            </a:r>
          </a:p>
        </p:txBody>
      </p:sp>
    </p:spTree>
    <p:extLst>
      <p:ext uri="{BB962C8B-B14F-4D97-AF65-F5344CB8AC3E}">
        <p14:creationId xmlns:p14="http://schemas.microsoft.com/office/powerpoint/2010/main" val="23759011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three major categories of psychoactive drugs?</a:t>
            </a:r>
          </a:p>
        </p:txBody>
      </p:sp>
      <p:sp>
        <p:nvSpPr>
          <p:cNvPr id="3" name="Text Placeholder 2"/>
          <p:cNvSpPr>
            <a:spLocks noGrp="1"/>
          </p:cNvSpPr>
          <p:nvPr>
            <p:ph type="body" sz="quarter" idx="13"/>
          </p:nvPr>
        </p:nvSpPr>
        <p:spPr/>
        <p:txBody>
          <a:bodyPr/>
          <a:lstStyle/>
          <a:p>
            <a:r>
              <a:rPr lang="en-US" dirty="0"/>
              <a:t>1</a:t>
            </a:r>
          </a:p>
        </p:txBody>
      </p:sp>
      <p:sp>
        <p:nvSpPr>
          <p:cNvPr id="6" name="Text Placeholder 5"/>
          <p:cNvSpPr>
            <a:spLocks noGrp="1"/>
          </p:cNvSpPr>
          <p:nvPr>
            <p:ph type="body" sz="quarter" idx="16"/>
          </p:nvPr>
        </p:nvSpPr>
        <p:spPr/>
        <p:txBody>
          <a:bodyPr/>
          <a:lstStyle/>
          <a:p>
            <a:r>
              <a:rPr lang="en-US" dirty="0" smtClean="0"/>
              <a:t>____________________</a:t>
            </a:r>
            <a:endParaRPr lang="en-US" dirty="0"/>
          </a:p>
        </p:txBody>
      </p:sp>
      <p:sp>
        <p:nvSpPr>
          <p:cNvPr id="4" name="Text Placeholder 3"/>
          <p:cNvSpPr>
            <a:spLocks noGrp="1"/>
          </p:cNvSpPr>
          <p:nvPr>
            <p:ph type="body" sz="quarter" idx="14"/>
          </p:nvPr>
        </p:nvSpPr>
        <p:spPr/>
        <p:txBody>
          <a:bodyPr/>
          <a:lstStyle/>
          <a:p>
            <a:r>
              <a:rPr lang="en-US" dirty="0"/>
              <a:t>2</a:t>
            </a:r>
          </a:p>
        </p:txBody>
      </p:sp>
      <p:sp>
        <p:nvSpPr>
          <p:cNvPr id="7" name="Text Placeholder 6"/>
          <p:cNvSpPr>
            <a:spLocks noGrp="1"/>
          </p:cNvSpPr>
          <p:nvPr>
            <p:ph type="body" sz="quarter" idx="17"/>
          </p:nvPr>
        </p:nvSpPr>
        <p:spPr/>
        <p:txBody>
          <a:bodyPr/>
          <a:lstStyle/>
          <a:p>
            <a:r>
              <a:rPr lang="en-US" dirty="0" smtClean="0"/>
              <a:t>____________________</a:t>
            </a:r>
            <a:endParaRPr lang="en-US" dirty="0"/>
          </a:p>
        </p:txBody>
      </p:sp>
      <p:sp>
        <p:nvSpPr>
          <p:cNvPr id="5" name="Text Placeholder 4"/>
          <p:cNvSpPr>
            <a:spLocks noGrp="1"/>
          </p:cNvSpPr>
          <p:nvPr>
            <p:ph type="body" sz="quarter" idx="15"/>
          </p:nvPr>
        </p:nvSpPr>
        <p:spPr/>
        <p:txBody>
          <a:bodyPr/>
          <a:lstStyle/>
          <a:p>
            <a:r>
              <a:rPr lang="en-US" dirty="0"/>
              <a:t>3</a:t>
            </a:r>
          </a:p>
        </p:txBody>
      </p:sp>
      <p:sp>
        <p:nvSpPr>
          <p:cNvPr id="8" name="Text Placeholder 7"/>
          <p:cNvSpPr>
            <a:spLocks noGrp="1"/>
          </p:cNvSpPr>
          <p:nvPr>
            <p:ph type="body" sz="quarter" idx="18"/>
          </p:nvPr>
        </p:nvSpPr>
        <p:spPr/>
        <p:txBody>
          <a:bodyPr/>
          <a:lstStyle/>
          <a:p>
            <a:r>
              <a:rPr lang="en-US" dirty="0" smtClean="0"/>
              <a:t>____________________</a:t>
            </a:r>
            <a:endParaRPr lang="en-US" dirty="0"/>
          </a:p>
        </p:txBody>
      </p:sp>
    </p:spTree>
    <p:extLst>
      <p:ext uri="{BB962C8B-B14F-4D97-AF65-F5344CB8AC3E}">
        <p14:creationId xmlns:p14="http://schemas.microsoft.com/office/powerpoint/2010/main" val="24743087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a:t>
            </a:r>
            <a:r>
              <a:rPr lang="en-US" dirty="0" smtClean="0"/>
              <a:t>__________________ </a:t>
            </a:r>
            <a:r>
              <a:rPr lang="en-US" dirty="0"/>
              <a:t>and </a:t>
            </a:r>
            <a:br>
              <a:rPr lang="en-US" dirty="0"/>
            </a:br>
            <a:r>
              <a:rPr lang="en-US" dirty="0"/>
              <a:t>what are their effects?</a:t>
            </a:r>
          </a:p>
        </p:txBody>
      </p:sp>
      <p:sp>
        <p:nvSpPr>
          <p:cNvPr id="3" name="Content Placeholder 2"/>
          <p:cNvSpPr>
            <a:spLocks noGrp="1"/>
          </p:cNvSpPr>
          <p:nvPr>
            <p:ph idx="1"/>
          </p:nvPr>
        </p:nvSpPr>
        <p:spPr/>
        <p:txBody>
          <a:bodyPr/>
          <a:lstStyle/>
          <a:p>
            <a:r>
              <a:rPr lang="en-US" dirty="0"/>
              <a:t>drugs (such as alcohol, barbiturates, and opiates)</a:t>
            </a:r>
          </a:p>
          <a:p>
            <a:r>
              <a:rPr lang="en-US" dirty="0"/>
              <a:t>that reduce neural activity and</a:t>
            </a:r>
          </a:p>
          <a:p>
            <a:r>
              <a:rPr lang="en-US" dirty="0"/>
              <a:t>slow body functions</a:t>
            </a:r>
          </a:p>
        </p:txBody>
      </p:sp>
      <p:pic>
        <p:nvPicPr>
          <p:cNvPr id="4" name="Picture 3" descr="decorative"/>
          <p:cNvPicPr>
            <a:picLocks noChangeAspect="1"/>
          </p:cNvPicPr>
          <p:nvPr/>
        </p:nvPicPr>
        <p:blipFill>
          <a:blip r:embed="rId2"/>
          <a:stretch>
            <a:fillRect/>
          </a:stretch>
        </p:blipFill>
        <p:spPr>
          <a:xfrm>
            <a:off x="669594" y="406069"/>
            <a:ext cx="688908" cy="688908"/>
          </a:xfrm>
          <a:prstGeom prst="rect">
            <a:avLst/>
          </a:prstGeom>
        </p:spPr>
      </p:pic>
    </p:spTree>
    <p:extLst>
      <p:ext uri="{BB962C8B-B14F-4D97-AF65-F5344CB8AC3E}">
        <p14:creationId xmlns:p14="http://schemas.microsoft.com/office/powerpoint/2010/main" val="14290373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____________</a:t>
            </a:r>
            <a:endParaRPr lang="en-US" dirty="0"/>
          </a:p>
        </p:txBody>
      </p:sp>
      <p:sp>
        <p:nvSpPr>
          <p:cNvPr id="4" name="Text Placeholder 3"/>
          <p:cNvSpPr>
            <a:spLocks noGrp="1"/>
          </p:cNvSpPr>
          <p:nvPr>
            <p:ph type="body" sz="half" idx="2"/>
          </p:nvPr>
        </p:nvSpPr>
        <p:spPr/>
        <p:txBody>
          <a:bodyPr/>
          <a:lstStyle/>
          <a:p>
            <a:r>
              <a:rPr lang="en-US" dirty="0"/>
              <a:t>Alcohol is a central nervous system (CNS) depressant meaning it slows neural activity in the brain and spinal cord.</a:t>
            </a:r>
          </a:p>
        </p:txBody>
      </p:sp>
      <p:pic>
        <p:nvPicPr>
          <p:cNvPr id="5" name="Content Placeholder 4"/>
          <p:cNvPicPr>
            <a:picLocks noGrp="1" noChangeAspect="1"/>
          </p:cNvPicPr>
          <p:nvPr>
            <p:ph idx="1"/>
          </p:nvPr>
        </p:nvPicPr>
        <p:blipFill>
          <a:blip r:embed="rId2"/>
          <a:stretch>
            <a:fillRect/>
          </a:stretch>
        </p:blipFill>
        <p:spPr>
          <a:xfrm>
            <a:off x="4549298" y="2202321"/>
            <a:ext cx="3742857" cy="3666667"/>
          </a:xfrm>
          <a:prstGeom prst="rect">
            <a:avLst/>
          </a:prstGeom>
        </p:spPr>
      </p:pic>
    </p:spTree>
    <p:extLst>
      <p:ext uri="{BB962C8B-B14F-4D97-AF65-F5344CB8AC3E}">
        <p14:creationId xmlns:p14="http://schemas.microsoft.com/office/powerpoint/2010/main" val="34085734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3668807" cy="1600200"/>
          </a:xfrm>
        </p:spPr>
        <p:txBody>
          <a:bodyPr>
            <a:normAutofit fontScale="90000"/>
          </a:bodyPr>
          <a:lstStyle/>
          <a:p>
            <a:r>
              <a:rPr lang="en-US" dirty="0"/>
              <a:t>How does </a:t>
            </a:r>
            <a:r>
              <a:rPr lang="en-US" dirty="0" smtClean="0"/>
              <a:t>__________ </a:t>
            </a:r>
            <a:r>
              <a:rPr lang="en-US" dirty="0"/>
              <a:t>interact with neurotransmitters?</a:t>
            </a:r>
          </a:p>
        </p:txBody>
      </p:sp>
      <p:sp>
        <p:nvSpPr>
          <p:cNvPr id="4" name="Text Placeholder 3"/>
          <p:cNvSpPr>
            <a:spLocks noGrp="1"/>
          </p:cNvSpPr>
          <p:nvPr>
            <p:ph type="body" sz="half" idx="2"/>
          </p:nvPr>
        </p:nvSpPr>
        <p:spPr>
          <a:xfrm>
            <a:off x="630237" y="2302868"/>
            <a:ext cx="3668807" cy="4275351"/>
          </a:xfrm>
        </p:spPr>
        <p:txBody>
          <a:bodyPr/>
          <a:lstStyle/>
          <a:p>
            <a:r>
              <a:rPr lang="en-US" dirty="0"/>
              <a:t>GABA, an inhibitory neurotransmitter, and glutamate, an excitatory neurotransmitter, both interact with alcohol to produce the effects we associate with drinking.</a:t>
            </a:r>
          </a:p>
        </p:txBody>
      </p:sp>
      <p:pic>
        <p:nvPicPr>
          <p:cNvPr id="8" name="Content Placeholder 7"/>
          <p:cNvPicPr>
            <a:picLocks noGrp="1" noChangeAspect="1"/>
          </p:cNvPicPr>
          <p:nvPr>
            <p:ph idx="1"/>
          </p:nvPr>
        </p:nvPicPr>
        <p:blipFill>
          <a:blip r:embed="rId2"/>
          <a:stretch>
            <a:fillRect/>
          </a:stretch>
        </p:blipFill>
        <p:spPr>
          <a:xfrm>
            <a:off x="4515357" y="2302868"/>
            <a:ext cx="4421765" cy="3644403"/>
          </a:xfrm>
          <a:prstGeom prst="rect">
            <a:avLst/>
          </a:prstGeom>
        </p:spPr>
      </p:pic>
    </p:spTree>
    <p:extLst>
      <p:ext uri="{BB962C8B-B14F-4D97-AF65-F5344CB8AC3E}">
        <p14:creationId xmlns:p14="http://schemas.microsoft.com/office/powerpoint/2010/main" val="19150784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3484562" cy="1600200"/>
          </a:xfrm>
        </p:spPr>
        <p:txBody>
          <a:bodyPr/>
          <a:lstStyle/>
          <a:p>
            <a:r>
              <a:rPr lang="en-US" dirty="0"/>
              <a:t>Alcohol and GABA</a:t>
            </a:r>
          </a:p>
        </p:txBody>
      </p:sp>
      <p:sp>
        <p:nvSpPr>
          <p:cNvPr id="4" name="Text Placeholder 3"/>
          <p:cNvSpPr>
            <a:spLocks noGrp="1"/>
          </p:cNvSpPr>
          <p:nvPr>
            <p:ph type="body" sz="half" idx="2"/>
          </p:nvPr>
        </p:nvSpPr>
        <p:spPr>
          <a:xfrm>
            <a:off x="630238" y="2425700"/>
            <a:ext cx="3484562" cy="4098192"/>
          </a:xfrm>
        </p:spPr>
        <p:txBody>
          <a:bodyPr/>
          <a:lstStyle/>
          <a:p>
            <a:r>
              <a:rPr lang="en-US" dirty="0"/>
              <a:t>When alcohol enters the body, it acts as an agonist with inhibitory GABA receptors making them more inhibitory.</a:t>
            </a:r>
          </a:p>
        </p:txBody>
      </p:sp>
      <p:pic>
        <p:nvPicPr>
          <p:cNvPr id="5" name="Content Placeholder 4"/>
          <p:cNvPicPr>
            <a:picLocks noGrp="1" noChangeAspect="1"/>
          </p:cNvPicPr>
          <p:nvPr>
            <p:ph idx="1"/>
          </p:nvPr>
        </p:nvPicPr>
        <p:blipFill>
          <a:blip r:embed="rId2"/>
          <a:stretch>
            <a:fillRect/>
          </a:stretch>
        </p:blipFill>
        <p:spPr>
          <a:xfrm>
            <a:off x="4549298" y="2202321"/>
            <a:ext cx="3742857" cy="3666667"/>
          </a:xfrm>
          <a:prstGeom prst="rect">
            <a:avLst/>
          </a:prstGeom>
        </p:spPr>
      </p:pic>
    </p:spTree>
    <p:extLst>
      <p:ext uri="{BB962C8B-B14F-4D97-AF65-F5344CB8AC3E}">
        <p14:creationId xmlns:p14="http://schemas.microsoft.com/office/powerpoint/2010/main" val="24834931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Alcohol and glutamate</a:t>
            </a:r>
          </a:p>
        </p:txBody>
      </p:sp>
      <p:sp>
        <p:nvSpPr>
          <p:cNvPr id="4" name="Text Placeholder 3"/>
          <p:cNvSpPr>
            <a:spLocks noGrp="1"/>
          </p:cNvSpPr>
          <p:nvPr>
            <p:ph type="body" sz="half" idx="2"/>
          </p:nvPr>
        </p:nvSpPr>
        <p:spPr/>
        <p:txBody>
          <a:bodyPr/>
          <a:lstStyle/>
          <a:p>
            <a:r>
              <a:rPr lang="en-US" dirty="0"/>
              <a:t>Alcohol acts as an antagonist to glutamate receptors and prevents glutamate from exciting the cell.</a:t>
            </a:r>
          </a:p>
        </p:txBody>
      </p:sp>
      <p:pic>
        <p:nvPicPr>
          <p:cNvPr id="5" name="Content Placeholder 4"/>
          <p:cNvPicPr>
            <a:picLocks noGrp="1" noChangeAspect="1"/>
          </p:cNvPicPr>
          <p:nvPr>
            <p:ph idx="1"/>
          </p:nvPr>
        </p:nvPicPr>
        <p:blipFill>
          <a:blip r:embed="rId2"/>
          <a:stretch>
            <a:fillRect/>
          </a:stretch>
        </p:blipFill>
        <p:spPr>
          <a:xfrm>
            <a:off x="4549298" y="2202321"/>
            <a:ext cx="3742857" cy="3666667"/>
          </a:xfrm>
          <a:prstGeom prst="rect">
            <a:avLst/>
          </a:prstGeom>
        </p:spPr>
      </p:pic>
    </p:spTree>
    <p:extLst>
      <p:ext uri="{BB962C8B-B14F-4D97-AF65-F5344CB8AC3E}">
        <p14:creationId xmlns:p14="http://schemas.microsoft.com/office/powerpoint/2010/main" val="18542153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alcohol impair memory and self-awareness?</a:t>
            </a:r>
          </a:p>
        </p:txBody>
      </p:sp>
      <p:sp>
        <p:nvSpPr>
          <p:cNvPr id="3" name="Text Placeholder 2"/>
          <p:cNvSpPr>
            <a:spLocks noGrp="1"/>
          </p:cNvSpPr>
          <p:nvPr>
            <p:ph type="body" idx="1"/>
          </p:nvPr>
        </p:nvSpPr>
        <p:spPr/>
        <p:txBody>
          <a:bodyPr/>
          <a:lstStyle/>
          <a:p>
            <a:r>
              <a:rPr lang="en-US" dirty="0" smtClean="0"/>
              <a:t>___________ </a:t>
            </a:r>
            <a:r>
              <a:rPr lang="en-US" dirty="0"/>
              <a:t>disruption</a:t>
            </a:r>
          </a:p>
        </p:txBody>
      </p:sp>
      <p:sp>
        <p:nvSpPr>
          <p:cNvPr id="4" name="Content Placeholder 3"/>
          <p:cNvSpPr>
            <a:spLocks noGrp="1"/>
          </p:cNvSpPr>
          <p:nvPr>
            <p:ph sz="half" idx="2"/>
          </p:nvPr>
        </p:nvSpPr>
        <p:spPr>
          <a:xfrm>
            <a:off x="521208" y="2857499"/>
            <a:ext cx="3868737" cy="3704665"/>
          </a:xfrm>
        </p:spPr>
        <p:txBody>
          <a:bodyPr/>
          <a:lstStyle/>
          <a:p>
            <a:r>
              <a:rPr lang="en-US" dirty="0"/>
              <a:t>Alcohol can disrupt memory formation, and heavy drinking can also</a:t>
            </a:r>
          </a:p>
          <a:p>
            <a:r>
              <a:rPr lang="en-US" dirty="0"/>
              <a:t>have long-term effects on the brain and cognition.</a:t>
            </a:r>
          </a:p>
          <a:p>
            <a:endParaRPr lang="en-US" dirty="0"/>
          </a:p>
          <a:p>
            <a:r>
              <a:rPr lang="en-US" dirty="0"/>
              <a:t>Alcohol suppresses REM sleep, which is needed for memory consolidation.</a:t>
            </a:r>
          </a:p>
        </p:txBody>
      </p:sp>
      <p:sp>
        <p:nvSpPr>
          <p:cNvPr id="5" name="Text Placeholder 4"/>
          <p:cNvSpPr>
            <a:spLocks noGrp="1"/>
          </p:cNvSpPr>
          <p:nvPr>
            <p:ph type="body" sz="quarter" idx="3"/>
          </p:nvPr>
        </p:nvSpPr>
        <p:spPr/>
        <p:txBody>
          <a:bodyPr>
            <a:normAutofit/>
          </a:bodyPr>
          <a:lstStyle/>
          <a:p>
            <a:r>
              <a:rPr lang="en-US" dirty="0" smtClean="0"/>
              <a:t>_______ </a:t>
            </a:r>
            <a:r>
              <a:rPr lang="en-US" dirty="0"/>
              <a:t>self-awareness</a:t>
            </a:r>
          </a:p>
        </p:txBody>
      </p:sp>
      <p:sp>
        <p:nvSpPr>
          <p:cNvPr id="6" name="Content Placeholder 5"/>
          <p:cNvSpPr>
            <a:spLocks noGrp="1"/>
          </p:cNvSpPr>
          <p:nvPr>
            <p:ph sz="quarter" idx="4"/>
          </p:nvPr>
        </p:nvSpPr>
        <p:spPr>
          <a:xfrm>
            <a:off x="4735004" y="2857499"/>
            <a:ext cx="3887788" cy="3704666"/>
          </a:xfrm>
        </p:spPr>
        <p:txBody>
          <a:bodyPr/>
          <a:lstStyle/>
          <a:p>
            <a:r>
              <a:rPr lang="en-US" dirty="0"/>
              <a:t>Those who consume alcohol are more likely to be caught mind-wandering yet not realize they had. </a:t>
            </a:r>
          </a:p>
          <a:p>
            <a:endParaRPr lang="en-US" dirty="0"/>
          </a:p>
          <a:p>
            <a:r>
              <a:rPr lang="en-US" dirty="0"/>
              <a:t>People who want to suppress their awareness of failures or shortcomings are more likely to drink.</a:t>
            </a:r>
          </a:p>
        </p:txBody>
      </p:sp>
    </p:spTree>
    <p:extLst>
      <p:ext uri="{BB962C8B-B14F-4D97-AF65-F5344CB8AC3E}">
        <p14:creationId xmlns:p14="http://schemas.microsoft.com/office/powerpoint/2010/main" val="10705901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a:t>
            </a:r>
            <a:r>
              <a:rPr lang="en-US" dirty="0" smtClean="0"/>
              <a:t>___________ </a:t>
            </a:r>
            <a:r>
              <a:rPr lang="en-US" dirty="0"/>
              <a:t>effects?</a:t>
            </a:r>
          </a:p>
        </p:txBody>
      </p:sp>
      <p:sp>
        <p:nvSpPr>
          <p:cNvPr id="3" name="Content Placeholder 2"/>
          <p:cNvSpPr>
            <a:spLocks noGrp="1"/>
          </p:cNvSpPr>
          <p:nvPr>
            <p:ph idx="1"/>
          </p:nvPr>
        </p:nvSpPr>
        <p:spPr/>
        <p:txBody>
          <a:bodyPr/>
          <a:lstStyle/>
          <a:p>
            <a:r>
              <a:rPr lang="en-US" dirty="0"/>
              <a:t>Expectations influence behavior.</a:t>
            </a:r>
          </a:p>
          <a:p>
            <a:endParaRPr lang="en-US" dirty="0"/>
          </a:p>
          <a:p>
            <a:r>
              <a:rPr lang="en-US" dirty="0"/>
              <a:t>Simply </a:t>
            </a:r>
            <a:r>
              <a:rPr lang="en-US" i="1" dirty="0"/>
              <a:t>believing </a:t>
            </a:r>
            <a:r>
              <a:rPr lang="en-US" dirty="0"/>
              <a:t>we’re consuming alcohol can cause us to act out alcohol’s presumed influence.</a:t>
            </a:r>
          </a:p>
          <a:p>
            <a:endParaRPr lang="en-US" dirty="0"/>
          </a:p>
          <a:p>
            <a:r>
              <a:rPr lang="en-US" sz="2000" i="1" dirty="0"/>
              <a:t> (Christiansen et al., 2016; Moss &amp; </a:t>
            </a:r>
            <a:r>
              <a:rPr lang="en-US" sz="2000" i="1" dirty="0" err="1"/>
              <a:t>Albery</a:t>
            </a:r>
            <a:r>
              <a:rPr lang="en-US" sz="2000" i="1" dirty="0"/>
              <a:t>, 2009)</a:t>
            </a:r>
          </a:p>
        </p:txBody>
      </p:sp>
    </p:spTree>
    <p:extLst>
      <p:ext uri="{BB962C8B-B14F-4D97-AF65-F5344CB8AC3E}">
        <p14:creationId xmlns:p14="http://schemas.microsoft.com/office/powerpoint/2010/main" val="19976213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a:t>
            </a:r>
            <a:r>
              <a:rPr lang="en-US" dirty="0" smtClean="0"/>
              <a:t>_____________?</a:t>
            </a:r>
            <a:endParaRPr lang="en-US" dirty="0"/>
          </a:p>
        </p:txBody>
      </p:sp>
      <p:sp>
        <p:nvSpPr>
          <p:cNvPr id="3" name="Content Placeholder 2"/>
          <p:cNvSpPr>
            <a:spLocks noGrp="1"/>
          </p:cNvSpPr>
          <p:nvPr>
            <p:ph idx="1"/>
          </p:nvPr>
        </p:nvSpPr>
        <p:spPr>
          <a:xfrm>
            <a:off x="628650" y="1863969"/>
            <a:ext cx="8101584" cy="4642339"/>
          </a:xfrm>
        </p:spPr>
        <p:txBody>
          <a:bodyPr/>
          <a:lstStyle/>
          <a:p>
            <a:r>
              <a:rPr lang="en-US" dirty="0"/>
              <a:t>drugs that depress</a:t>
            </a:r>
          </a:p>
          <a:p>
            <a:r>
              <a:rPr lang="en-US" dirty="0"/>
              <a:t>central nervous system activity, reducing anxiety but impairing memory and judgment</a:t>
            </a:r>
          </a:p>
          <a:p>
            <a:endParaRPr lang="en-US" dirty="0"/>
          </a:p>
          <a:p>
            <a:r>
              <a:rPr lang="en-US" dirty="0"/>
              <a:t>Barbiturates such as Nembutal, </a:t>
            </a:r>
            <a:r>
              <a:rPr lang="en-US" dirty="0" err="1"/>
              <a:t>Seconal</a:t>
            </a:r>
            <a:r>
              <a:rPr lang="en-US" dirty="0"/>
              <a:t> and Amytal are sometimes prescribed to induce </a:t>
            </a:r>
          </a:p>
          <a:p>
            <a:r>
              <a:rPr lang="en-US" dirty="0"/>
              <a:t>sleep or reduce anxiety.</a:t>
            </a:r>
          </a:p>
          <a:p>
            <a:endParaRPr lang="en-US" dirty="0"/>
          </a:p>
          <a:p>
            <a:r>
              <a:rPr lang="en-US" dirty="0"/>
              <a:t>In larger doses, they can impair memory and judgment. If combined with alcohol, the total depressive effect on body functions can be lethal.</a:t>
            </a:r>
          </a:p>
        </p:txBody>
      </p:sp>
    </p:spTree>
    <p:extLst>
      <p:ext uri="{BB962C8B-B14F-4D97-AF65-F5344CB8AC3E}">
        <p14:creationId xmlns:p14="http://schemas.microsoft.com/office/powerpoint/2010/main" val="24384286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a:t>
            </a:r>
            <a:r>
              <a:rPr lang="en-US" dirty="0" smtClean="0"/>
              <a:t>___________?</a:t>
            </a:r>
            <a:endParaRPr lang="en-US" dirty="0"/>
          </a:p>
        </p:txBody>
      </p:sp>
      <p:sp>
        <p:nvSpPr>
          <p:cNvPr id="3" name="Content Placeholder 2"/>
          <p:cNvSpPr>
            <a:spLocks noGrp="1"/>
          </p:cNvSpPr>
          <p:nvPr>
            <p:ph idx="1"/>
          </p:nvPr>
        </p:nvSpPr>
        <p:spPr>
          <a:xfrm>
            <a:off x="628650" y="1900519"/>
            <a:ext cx="8101584" cy="4787152"/>
          </a:xfrm>
        </p:spPr>
        <p:txBody>
          <a:bodyPr/>
          <a:lstStyle/>
          <a:p>
            <a:r>
              <a:rPr lang="en-US" dirty="0"/>
              <a:t>Opium and its derivatives, such as morphine and heroin; depress neural activity, temporarily</a:t>
            </a:r>
          </a:p>
          <a:p>
            <a:r>
              <a:rPr lang="en-US" dirty="0"/>
              <a:t>lessening pain and anxiety.</a:t>
            </a:r>
          </a:p>
          <a:p>
            <a:r>
              <a:rPr lang="en-US" dirty="0"/>
              <a:t>As blissful pleasure replaces pain and anxiety, the user’s pupils constrict, breathing slows, and</a:t>
            </a:r>
          </a:p>
          <a:p>
            <a:r>
              <a:rPr lang="en-US" dirty="0"/>
              <a:t>the person becomes lethargic.</a:t>
            </a:r>
          </a:p>
          <a:p>
            <a:r>
              <a:rPr lang="en-US" dirty="0"/>
              <a:t>Those who become addicted to this short-term pleasure may pay a long-term price: a gnawing craving for another fix, a need for progressively larger doses (as tolerance develops), and the extreme discomfort of withdrawal.</a:t>
            </a:r>
          </a:p>
        </p:txBody>
      </p:sp>
    </p:spTree>
    <p:extLst>
      <p:ext uri="{BB962C8B-B14F-4D97-AF65-F5344CB8AC3E}">
        <p14:creationId xmlns:p14="http://schemas.microsoft.com/office/powerpoint/2010/main" val="1187329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smtClean="0"/>
              <a:t>___________</a:t>
            </a:r>
            <a:r>
              <a:rPr lang="en-US" dirty="0" smtClean="0"/>
              <a:t>?</a:t>
            </a:r>
            <a:endParaRPr lang="en-US" dirty="0"/>
          </a:p>
        </p:txBody>
      </p:sp>
      <p:sp>
        <p:nvSpPr>
          <p:cNvPr id="3" name="Content Placeholder 2"/>
          <p:cNvSpPr>
            <a:spLocks noGrp="1"/>
          </p:cNvSpPr>
          <p:nvPr>
            <p:ph idx="1"/>
          </p:nvPr>
        </p:nvSpPr>
        <p:spPr/>
        <p:txBody>
          <a:bodyPr/>
          <a:lstStyle/>
          <a:p>
            <a:r>
              <a:rPr lang="en-US" dirty="0"/>
              <a:t>a periodic, natural loss</a:t>
            </a:r>
          </a:p>
          <a:p>
            <a:r>
              <a:rPr lang="en-US" dirty="0"/>
              <a:t>of consciousness — as distinct</a:t>
            </a:r>
          </a:p>
          <a:p>
            <a:r>
              <a:rPr lang="en-US" dirty="0"/>
              <a:t>from unconsciousness resulting</a:t>
            </a:r>
          </a:p>
          <a:p>
            <a:r>
              <a:rPr lang="en-US" dirty="0"/>
              <a:t>from a coma, general anesthesia,</a:t>
            </a:r>
          </a:p>
          <a:p>
            <a:r>
              <a:rPr lang="en-US" dirty="0"/>
              <a:t>or hibernation</a:t>
            </a:r>
          </a:p>
          <a:p>
            <a:endParaRPr lang="en-US" dirty="0"/>
          </a:p>
          <a:p>
            <a:r>
              <a:rPr lang="en-US" sz="2000" i="1" dirty="0"/>
              <a:t>(Adapted from Dement, 1999.)</a:t>
            </a:r>
          </a:p>
        </p:txBody>
      </p:sp>
      <p:pic>
        <p:nvPicPr>
          <p:cNvPr id="4" name="Picture 3" descr="decorative"/>
          <p:cNvPicPr>
            <a:picLocks noChangeAspect="1"/>
          </p:cNvPicPr>
          <p:nvPr/>
        </p:nvPicPr>
        <p:blipFill>
          <a:blip r:embed="rId2"/>
          <a:stretch>
            <a:fillRect/>
          </a:stretch>
        </p:blipFill>
        <p:spPr>
          <a:xfrm>
            <a:off x="679126" y="423232"/>
            <a:ext cx="688908" cy="688908"/>
          </a:xfrm>
          <a:prstGeom prst="rect">
            <a:avLst/>
          </a:prstGeom>
        </p:spPr>
      </p:pic>
    </p:spTree>
    <p:extLst>
      <p:ext uri="{BB962C8B-B14F-4D97-AF65-F5344CB8AC3E}">
        <p14:creationId xmlns:p14="http://schemas.microsoft.com/office/powerpoint/2010/main" val="33542936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a:t>
            </a:r>
            <a:r>
              <a:rPr lang="en-US" dirty="0" err="1" smtClean="0"/>
              <a:t>an_________addiction</a:t>
            </a:r>
            <a:r>
              <a:rPr lang="en-US" dirty="0" smtClean="0"/>
              <a:t> </a:t>
            </a:r>
            <a:r>
              <a:rPr lang="en-US" dirty="0"/>
              <a:t>lead to death?</a:t>
            </a:r>
          </a:p>
        </p:txBody>
      </p:sp>
      <p:sp>
        <p:nvSpPr>
          <p:cNvPr id="3" name="Content Placeholder 2"/>
          <p:cNvSpPr>
            <a:spLocks noGrp="1"/>
          </p:cNvSpPr>
          <p:nvPr>
            <p:ph idx="1"/>
          </p:nvPr>
        </p:nvSpPr>
        <p:spPr>
          <a:xfrm>
            <a:off x="628650" y="1900518"/>
            <a:ext cx="8101584" cy="4733363"/>
          </a:xfrm>
        </p:spPr>
        <p:txBody>
          <a:bodyPr/>
          <a:lstStyle/>
          <a:p>
            <a:r>
              <a:rPr lang="en-US" dirty="0"/>
              <a:t>When repeatedly flooded with an artificial</a:t>
            </a:r>
          </a:p>
          <a:p>
            <a:r>
              <a:rPr lang="en-US" dirty="0"/>
              <a:t>opiate, the brain eventually stops producing  </a:t>
            </a:r>
            <a:r>
              <a:rPr lang="en-US" i="1" dirty="0"/>
              <a:t>endorphins, </a:t>
            </a:r>
            <a:r>
              <a:rPr lang="en-US" dirty="0"/>
              <a:t>its own opiates. If the artificial opiate</a:t>
            </a:r>
          </a:p>
          <a:p>
            <a:r>
              <a:rPr lang="en-US" dirty="0"/>
              <a:t>is then withdrawn, the brain will lack the normal level of these painkilling neurotransmitters.</a:t>
            </a:r>
          </a:p>
          <a:p>
            <a:endParaRPr lang="en-US" dirty="0"/>
          </a:p>
          <a:p>
            <a:r>
              <a:rPr lang="en-US" dirty="0"/>
              <a:t>In recent years, more and more people have been unable or unwilling to tolerate this state and</a:t>
            </a:r>
          </a:p>
          <a:p>
            <a:r>
              <a:rPr lang="en-US" dirty="0"/>
              <a:t>have paid an ultimate price — death by overdose.</a:t>
            </a:r>
          </a:p>
          <a:p>
            <a:r>
              <a:rPr lang="en-US" dirty="0"/>
              <a:t> </a:t>
            </a:r>
            <a:r>
              <a:rPr lang="en-US" sz="2000" i="1" dirty="0"/>
              <a:t>(CDC, 2015)</a:t>
            </a:r>
          </a:p>
        </p:txBody>
      </p:sp>
    </p:spTree>
    <p:extLst>
      <p:ext uri="{BB962C8B-B14F-4D97-AF65-F5344CB8AC3E}">
        <p14:creationId xmlns:p14="http://schemas.microsoft.com/office/powerpoint/2010/main" val="27723209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t>
            </a:r>
            <a:r>
              <a:rPr lang="en-US"/>
              <a:t>are </a:t>
            </a:r>
            <a:r>
              <a:rPr lang="en-US" smtClean="0"/>
              <a:t>___________ </a:t>
            </a:r>
            <a:r>
              <a:rPr lang="en-US" dirty="0"/>
              <a:t>and </a:t>
            </a:r>
            <a:br>
              <a:rPr lang="en-US" dirty="0"/>
            </a:br>
            <a:r>
              <a:rPr lang="en-US" dirty="0"/>
              <a:t>what are their effects?</a:t>
            </a:r>
          </a:p>
        </p:txBody>
      </p:sp>
      <p:sp>
        <p:nvSpPr>
          <p:cNvPr id="3" name="Content Placeholder 2"/>
          <p:cNvSpPr>
            <a:spLocks noGrp="1"/>
          </p:cNvSpPr>
          <p:nvPr>
            <p:ph idx="1"/>
          </p:nvPr>
        </p:nvSpPr>
        <p:spPr/>
        <p:txBody>
          <a:bodyPr/>
          <a:lstStyle/>
          <a:p>
            <a:r>
              <a:rPr lang="en-US" dirty="0"/>
              <a:t>drugs (such as caffeine, nicotine, and the more</a:t>
            </a:r>
          </a:p>
          <a:p>
            <a:r>
              <a:rPr lang="en-US" dirty="0"/>
              <a:t>powerful cocaine, amphetamines, </a:t>
            </a:r>
          </a:p>
          <a:p>
            <a:r>
              <a:rPr lang="en-US" dirty="0"/>
              <a:t>methamphetamine, and Ecstasy)</a:t>
            </a:r>
          </a:p>
          <a:p>
            <a:r>
              <a:rPr lang="en-US" dirty="0"/>
              <a:t>that excite neural activity and speed up body functions</a:t>
            </a:r>
          </a:p>
        </p:txBody>
      </p:sp>
      <p:pic>
        <p:nvPicPr>
          <p:cNvPr id="4" name="Picture 3" descr="decorative&#10;"/>
          <p:cNvPicPr>
            <a:picLocks noChangeAspect="1"/>
          </p:cNvPicPr>
          <p:nvPr/>
        </p:nvPicPr>
        <p:blipFill>
          <a:blip r:embed="rId2"/>
          <a:stretch>
            <a:fillRect/>
          </a:stretch>
        </p:blipFill>
        <p:spPr>
          <a:xfrm>
            <a:off x="669594" y="406069"/>
            <a:ext cx="688908" cy="688908"/>
          </a:xfrm>
          <a:prstGeom prst="rect">
            <a:avLst/>
          </a:prstGeom>
        </p:spPr>
      </p:pic>
    </p:spTree>
    <p:extLst>
      <p:ext uri="{BB962C8B-B14F-4D97-AF65-F5344CB8AC3E}">
        <p14:creationId xmlns:p14="http://schemas.microsoft.com/office/powerpoint/2010/main" val="26956113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use </a:t>
            </a:r>
            <a:r>
              <a:rPr lang="en-US" dirty="0" smtClean="0"/>
              <a:t>__________?</a:t>
            </a:r>
            <a:endParaRPr lang="en-US" dirty="0"/>
          </a:p>
        </p:txBody>
      </p:sp>
      <p:sp>
        <p:nvSpPr>
          <p:cNvPr id="4" name="Text Placeholder 3"/>
          <p:cNvSpPr>
            <a:spLocks noGrp="1"/>
          </p:cNvSpPr>
          <p:nvPr>
            <p:ph type="body" sz="half" idx="2"/>
          </p:nvPr>
        </p:nvSpPr>
        <p:spPr/>
        <p:txBody>
          <a:bodyPr/>
          <a:lstStyle/>
          <a:p>
            <a:r>
              <a:rPr lang="en-US" dirty="0"/>
              <a:t>People use</a:t>
            </a:r>
          </a:p>
          <a:p>
            <a:r>
              <a:rPr lang="en-US" dirty="0"/>
              <a:t>stimulants to feel alert, lose weight, or boost mood or athletic performance.</a:t>
            </a:r>
          </a:p>
        </p:txBody>
      </p:sp>
      <p:pic>
        <p:nvPicPr>
          <p:cNvPr id="5" name="Content Placeholder 4"/>
          <p:cNvPicPr>
            <a:picLocks noGrp="1" noChangeAspect="1"/>
          </p:cNvPicPr>
          <p:nvPr>
            <p:ph idx="1"/>
          </p:nvPr>
        </p:nvPicPr>
        <p:blipFill>
          <a:blip r:embed="rId2"/>
          <a:stretch>
            <a:fillRect/>
          </a:stretch>
        </p:blipFill>
        <p:spPr>
          <a:xfrm>
            <a:off x="4460666" y="1701994"/>
            <a:ext cx="3386797" cy="4173019"/>
          </a:xfrm>
          <a:prstGeom prst="rect">
            <a:avLst/>
          </a:prstGeom>
        </p:spPr>
      </p:pic>
    </p:spTree>
    <p:extLst>
      <p:ext uri="{BB962C8B-B14F-4D97-AF65-F5344CB8AC3E}">
        <p14:creationId xmlns:p14="http://schemas.microsoft.com/office/powerpoint/2010/main" val="19819041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smtClean="0"/>
              <a:t>_________?</a:t>
            </a:r>
            <a:endParaRPr lang="en-US" dirty="0"/>
          </a:p>
        </p:txBody>
      </p:sp>
      <p:sp>
        <p:nvSpPr>
          <p:cNvPr id="3" name="Content Placeholder 2"/>
          <p:cNvSpPr>
            <a:spLocks noGrp="1"/>
          </p:cNvSpPr>
          <p:nvPr>
            <p:ph idx="1"/>
          </p:nvPr>
        </p:nvSpPr>
        <p:spPr/>
        <p:txBody>
          <a:bodyPr/>
          <a:lstStyle/>
          <a:p>
            <a:r>
              <a:rPr lang="en-US" dirty="0"/>
              <a:t>a stimulating and highly</a:t>
            </a:r>
          </a:p>
          <a:p>
            <a:r>
              <a:rPr lang="en-US" dirty="0"/>
              <a:t>addictive psychoactive drug found in tobacco </a:t>
            </a:r>
          </a:p>
          <a:p>
            <a:endParaRPr lang="en-US" dirty="0"/>
          </a:p>
          <a:p>
            <a:r>
              <a:rPr lang="en-US" dirty="0"/>
              <a:t>Tobacco products include cigarettes, cigars, chewing tobacco, pipe tobacco, snuff, and e-cigarettes (vaping).</a:t>
            </a:r>
          </a:p>
        </p:txBody>
      </p:sp>
    </p:spTree>
    <p:extLst>
      <p:ext uri="{BB962C8B-B14F-4D97-AF65-F5344CB8AC3E}">
        <p14:creationId xmlns:p14="http://schemas.microsoft.com/office/powerpoint/2010/main" val="41696654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3423147" cy="1600200"/>
          </a:xfrm>
        </p:spPr>
        <p:txBody>
          <a:bodyPr>
            <a:normAutofit/>
          </a:bodyPr>
          <a:lstStyle/>
          <a:p>
            <a:r>
              <a:rPr lang="en-US" dirty="0"/>
              <a:t>What are the </a:t>
            </a:r>
            <a:r>
              <a:rPr lang="en-US" dirty="0" smtClean="0"/>
              <a:t>_____________ </a:t>
            </a:r>
            <a:r>
              <a:rPr lang="en-US" dirty="0"/>
              <a:t>effects of nicotine?</a:t>
            </a:r>
          </a:p>
        </p:txBody>
      </p:sp>
      <p:sp>
        <p:nvSpPr>
          <p:cNvPr id="4" name="Text Placeholder 3"/>
          <p:cNvSpPr>
            <a:spLocks noGrp="1"/>
          </p:cNvSpPr>
          <p:nvPr>
            <p:ph type="body" sz="half" idx="2"/>
          </p:nvPr>
        </p:nvSpPr>
        <p:spPr>
          <a:xfrm>
            <a:off x="630238" y="2425699"/>
            <a:ext cx="3423147" cy="4056987"/>
          </a:xfrm>
        </p:spPr>
        <p:txBody>
          <a:bodyPr/>
          <a:lstStyle/>
          <a:p>
            <a:r>
              <a:rPr lang="en-US" dirty="0"/>
              <a:t>Nicotine reaches the brain within 7 seconds, twice as fast</a:t>
            </a:r>
          </a:p>
          <a:p>
            <a:r>
              <a:rPr lang="en-US" dirty="0"/>
              <a:t>as intravenous heroin. </a:t>
            </a:r>
          </a:p>
          <a:p>
            <a:endParaRPr lang="en-US" dirty="0"/>
          </a:p>
          <a:p>
            <a:r>
              <a:rPr lang="en-US" dirty="0"/>
              <a:t>Within minutes, the amount in the blood soars.</a:t>
            </a:r>
          </a:p>
        </p:txBody>
      </p:sp>
      <p:pic>
        <p:nvPicPr>
          <p:cNvPr id="5" name="Content Placeholder 4"/>
          <p:cNvPicPr>
            <a:picLocks noGrp="1" noChangeAspect="1"/>
          </p:cNvPicPr>
          <p:nvPr>
            <p:ph idx="1"/>
          </p:nvPr>
        </p:nvPicPr>
        <p:blipFill>
          <a:blip r:embed="rId2"/>
          <a:stretch>
            <a:fillRect/>
          </a:stretch>
        </p:blipFill>
        <p:spPr>
          <a:xfrm>
            <a:off x="4360145" y="2425699"/>
            <a:ext cx="4552577" cy="4016494"/>
          </a:xfrm>
          <a:prstGeom prst="rect">
            <a:avLst/>
          </a:prstGeom>
        </p:spPr>
      </p:pic>
    </p:spTree>
    <p:extLst>
      <p:ext uri="{BB962C8B-B14F-4D97-AF65-F5344CB8AC3E}">
        <p14:creationId xmlns:p14="http://schemas.microsoft.com/office/powerpoint/2010/main" val="40963819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smtClean="0"/>
              <a:t>_________?</a:t>
            </a:r>
            <a:endParaRPr lang="en-US" dirty="0"/>
          </a:p>
        </p:txBody>
      </p:sp>
      <p:sp>
        <p:nvSpPr>
          <p:cNvPr id="3" name="Content Placeholder 2"/>
          <p:cNvSpPr>
            <a:spLocks noGrp="1"/>
          </p:cNvSpPr>
          <p:nvPr>
            <p:ph idx="1"/>
          </p:nvPr>
        </p:nvSpPr>
        <p:spPr>
          <a:xfrm>
            <a:off x="628650" y="2019869"/>
            <a:ext cx="8101584" cy="4599295"/>
          </a:xfrm>
        </p:spPr>
        <p:txBody>
          <a:bodyPr/>
          <a:lstStyle/>
          <a:p>
            <a:r>
              <a:rPr lang="en-US" dirty="0"/>
              <a:t>a powerful and addictive stimulant derived from the coca plant; produces temporarily increased alertness and euphoria</a:t>
            </a:r>
          </a:p>
          <a:p>
            <a:endParaRPr lang="en-US" dirty="0"/>
          </a:p>
          <a:p>
            <a:r>
              <a:rPr lang="en-US" dirty="0"/>
              <a:t>Cocaine is snorted, injected, or smoked. </a:t>
            </a:r>
          </a:p>
          <a:p>
            <a:endParaRPr lang="en-US" dirty="0"/>
          </a:p>
          <a:p>
            <a:r>
              <a:rPr lang="en-US" dirty="0"/>
              <a:t>It enters the bloodstream quickly, producing a rush of euphoria that depletes the brain’s supply of the neurotransmitters dopamine, serotonin, and norepinephrine.</a:t>
            </a:r>
          </a:p>
        </p:txBody>
      </p:sp>
    </p:spTree>
    <p:extLst>
      <p:ext uri="{BB962C8B-B14F-4D97-AF65-F5344CB8AC3E}">
        <p14:creationId xmlns:p14="http://schemas.microsoft.com/office/powerpoint/2010/main" val="16916978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3982705" cy="1600200"/>
          </a:xfrm>
        </p:spPr>
        <p:txBody>
          <a:bodyPr>
            <a:normAutofit/>
          </a:bodyPr>
          <a:lstStyle/>
          <a:p>
            <a:r>
              <a:rPr lang="en-US" dirty="0"/>
              <a:t>How does </a:t>
            </a:r>
            <a:r>
              <a:rPr lang="en-US" dirty="0" smtClean="0"/>
              <a:t>__________ </a:t>
            </a:r>
            <a:r>
              <a:rPr lang="en-US" dirty="0"/>
              <a:t>impact normal neural transmission?</a:t>
            </a:r>
          </a:p>
        </p:txBody>
      </p:sp>
      <p:sp>
        <p:nvSpPr>
          <p:cNvPr id="4" name="Text Placeholder 3"/>
          <p:cNvSpPr>
            <a:spLocks noGrp="1"/>
          </p:cNvSpPr>
          <p:nvPr>
            <p:ph type="body" sz="half" idx="2"/>
          </p:nvPr>
        </p:nvSpPr>
        <p:spPr>
          <a:xfrm>
            <a:off x="630238" y="2296188"/>
            <a:ext cx="3982705" cy="4302646"/>
          </a:xfrm>
        </p:spPr>
        <p:txBody>
          <a:bodyPr/>
          <a:lstStyle/>
          <a:p>
            <a:r>
              <a:rPr lang="en-US" dirty="0"/>
              <a:t>By binding to the sites that normally reabsorb</a:t>
            </a:r>
          </a:p>
          <a:p>
            <a:r>
              <a:rPr lang="en-US" dirty="0"/>
              <a:t>neurotransmitter molecules, cocaine blocks reuptake of dopamine, norepinephrine, and</a:t>
            </a:r>
          </a:p>
          <a:p>
            <a:r>
              <a:rPr lang="en-US" dirty="0"/>
              <a:t>serotonin. </a:t>
            </a:r>
          </a:p>
          <a:p>
            <a:r>
              <a:rPr lang="en-US" sz="2000" i="1" dirty="0"/>
              <a:t>(Ray &amp; </a:t>
            </a:r>
            <a:r>
              <a:rPr lang="en-US" sz="2000" i="1" dirty="0" err="1"/>
              <a:t>Ksir</a:t>
            </a:r>
            <a:r>
              <a:rPr lang="en-US" sz="2000" i="1" dirty="0"/>
              <a:t>, 1990) </a:t>
            </a:r>
          </a:p>
        </p:txBody>
      </p:sp>
      <p:pic>
        <p:nvPicPr>
          <p:cNvPr id="8" name="Content Placeholder 7"/>
          <p:cNvPicPr>
            <a:picLocks noGrp="1" noChangeAspect="1"/>
          </p:cNvPicPr>
          <p:nvPr>
            <p:ph idx="1"/>
          </p:nvPr>
        </p:nvPicPr>
        <p:blipFill>
          <a:blip r:embed="rId2"/>
          <a:stretch>
            <a:fillRect/>
          </a:stretch>
        </p:blipFill>
        <p:spPr>
          <a:xfrm>
            <a:off x="5069030" y="2656088"/>
            <a:ext cx="3567856" cy="3582846"/>
          </a:xfrm>
          <a:prstGeom prst="rect">
            <a:avLst/>
          </a:prstGeom>
        </p:spPr>
      </p:pic>
    </p:spTree>
    <p:extLst>
      <p:ext uri="{BB962C8B-B14F-4D97-AF65-F5344CB8AC3E}">
        <p14:creationId xmlns:p14="http://schemas.microsoft.com/office/powerpoint/2010/main" val="33913428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4733332" cy="1600200"/>
          </a:xfrm>
        </p:spPr>
        <p:txBody>
          <a:bodyPr/>
          <a:lstStyle/>
          <a:p>
            <a:r>
              <a:rPr lang="en-US" dirty="0"/>
              <a:t>How does this produce euphoria?</a:t>
            </a:r>
          </a:p>
        </p:txBody>
      </p:sp>
      <p:pic>
        <p:nvPicPr>
          <p:cNvPr id="5" name="Content Placeholder 4"/>
          <p:cNvPicPr>
            <a:picLocks noGrp="1" noChangeAspect="1"/>
          </p:cNvPicPr>
          <p:nvPr>
            <p:ph idx="1"/>
          </p:nvPr>
        </p:nvPicPr>
        <p:blipFill>
          <a:blip r:embed="rId2"/>
          <a:stretch>
            <a:fillRect/>
          </a:stretch>
        </p:blipFill>
        <p:spPr>
          <a:xfrm>
            <a:off x="5724120" y="2954882"/>
            <a:ext cx="3214050" cy="3227553"/>
          </a:xfrm>
          <a:prstGeom prst="rect">
            <a:avLst/>
          </a:prstGeom>
        </p:spPr>
      </p:pic>
      <p:sp>
        <p:nvSpPr>
          <p:cNvPr id="4" name="Text Placeholder 3"/>
          <p:cNvSpPr>
            <a:spLocks noGrp="1"/>
          </p:cNvSpPr>
          <p:nvPr>
            <p:ph type="body" sz="half" idx="2"/>
          </p:nvPr>
        </p:nvSpPr>
        <p:spPr>
          <a:xfrm>
            <a:off x="630237" y="2425699"/>
            <a:ext cx="4733333" cy="4288999"/>
          </a:xfrm>
        </p:spPr>
        <p:txBody>
          <a:bodyPr/>
          <a:lstStyle/>
          <a:p>
            <a:r>
              <a:rPr lang="en-US" dirty="0"/>
              <a:t>The extra neurotransmitter molecules remain in the synapse, intensifying their normal mood-altering effects and producing a euphoric rush.</a:t>
            </a:r>
          </a:p>
          <a:p>
            <a:r>
              <a:rPr lang="en-US" dirty="0"/>
              <a:t>When the cocaine level drops, the absence of these neurotransmitters produces a crash.</a:t>
            </a:r>
          </a:p>
        </p:txBody>
      </p:sp>
    </p:spTree>
    <p:extLst>
      <p:ext uri="{BB962C8B-B14F-4D97-AF65-F5344CB8AC3E}">
        <p14:creationId xmlns:p14="http://schemas.microsoft.com/office/powerpoint/2010/main" val="30000987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smtClean="0"/>
              <a:t>______________</a:t>
            </a:r>
            <a:r>
              <a:rPr lang="en-US" dirty="0" smtClean="0"/>
              <a:t>?</a:t>
            </a:r>
            <a:endParaRPr lang="en-US" dirty="0"/>
          </a:p>
        </p:txBody>
      </p:sp>
      <p:sp>
        <p:nvSpPr>
          <p:cNvPr id="3" name="Content Placeholder 2"/>
          <p:cNvSpPr>
            <a:spLocks noGrp="1"/>
          </p:cNvSpPr>
          <p:nvPr>
            <p:ph idx="1"/>
          </p:nvPr>
        </p:nvSpPr>
        <p:spPr>
          <a:xfrm>
            <a:off x="628650" y="1978925"/>
            <a:ext cx="8101584" cy="4080681"/>
          </a:xfrm>
        </p:spPr>
        <p:txBody>
          <a:bodyPr/>
          <a:lstStyle/>
          <a:p>
            <a:r>
              <a:rPr lang="en-US" dirty="0"/>
              <a:t>a powerfully addictive drug that stimulates</a:t>
            </a:r>
          </a:p>
          <a:p>
            <a:r>
              <a:rPr lang="en-US" dirty="0"/>
              <a:t>the central nervous system, with accelerated body functions and associated energy and mood</a:t>
            </a:r>
          </a:p>
          <a:p>
            <a:r>
              <a:rPr lang="en-US" dirty="0"/>
              <a:t>changes; over time, appears to reduce baseline dopamine levels</a:t>
            </a:r>
          </a:p>
          <a:p>
            <a:endParaRPr lang="en-US" dirty="0"/>
          </a:p>
          <a:p>
            <a:r>
              <a:rPr lang="en-US" dirty="0"/>
              <a:t>“Meth’s” aftereffects may include irritability, insomnia, hypertension, </a:t>
            </a:r>
            <a:r>
              <a:rPr lang="fr-FR" dirty="0" err="1"/>
              <a:t>seizures</a:t>
            </a:r>
            <a:r>
              <a:rPr lang="fr-FR" dirty="0"/>
              <a:t>, social isolation, </a:t>
            </a:r>
            <a:r>
              <a:rPr lang="fr-FR" dirty="0" err="1"/>
              <a:t>depression</a:t>
            </a:r>
            <a:r>
              <a:rPr lang="fr-FR" dirty="0"/>
              <a:t>, and </a:t>
            </a:r>
            <a:r>
              <a:rPr lang="fr-FR" dirty="0" err="1"/>
              <a:t>occasional</a:t>
            </a:r>
            <a:r>
              <a:rPr lang="fr-FR" dirty="0"/>
              <a:t> violent </a:t>
            </a:r>
            <a:r>
              <a:rPr lang="fr-FR" dirty="0" err="1"/>
              <a:t>outbursts</a:t>
            </a:r>
            <a:r>
              <a:rPr lang="fr-FR" dirty="0"/>
              <a:t>.</a:t>
            </a:r>
            <a:endParaRPr lang="en-US" dirty="0"/>
          </a:p>
        </p:txBody>
      </p:sp>
    </p:spTree>
    <p:extLst>
      <p:ext uri="{BB962C8B-B14F-4D97-AF65-F5344CB8AC3E}">
        <p14:creationId xmlns:p14="http://schemas.microsoft.com/office/powerpoint/2010/main" val="574625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smtClean="0"/>
              <a:t>_______________</a:t>
            </a:r>
            <a:endParaRPr lang="en-US" i="1" dirty="0"/>
          </a:p>
        </p:txBody>
      </p:sp>
      <p:sp>
        <p:nvSpPr>
          <p:cNvPr id="3" name="Content Placeholder 2"/>
          <p:cNvSpPr>
            <a:spLocks noGrp="1"/>
          </p:cNvSpPr>
          <p:nvPr>
            <p:ph idx="1"/>
          </p:nvPr>
        </p:nvSpPr>
        <p:spPr/>
        <p:txBody>
          <a:bodyPr/>
          <a:lstStyle/>
          <a:p>
            <a:r>
              <a:rPr lang="en-US" dirty="0"/>
              <a:t>a synthetic stimulant and mild hallucinogen</a:t>
            </a:r>
          </a:p>
          <a:p>
            <a:endParaRPr lang="en-US" dirty="0"/>
          </a:p>
          <a:p>
            <a:r>
              <a:rPr lang="en-US" dirty="0"/>
              <a:t>produces euphoria and social intimacy, but with short-term health risks and longer-term harm to serotonin-producing neurons and to mood and cognition</a:t>
            </a:r>
          </a:p>
        </p:txBody>
      </p:sp>
    </p:spTree>
    <p:extLst>
      <p:ext uri="{BB962C8B-B14F-4D97-AF65-F5344CB8AC3E}">
        <p14:creationId xmlns:p14="http://schemas.microsoft.com/office/powerpoint/2010/main" val="4222846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t>
            </a:r>
            <a:r>
              <a:rPr lang="en-US" dirty="0" smtClean="0"/>
              <a:t>________ _____________?</a:t>
            </a:r>
            <a:endParaRPr lang="en-US" dirty="0"/>
          </a:p>
        </p:txBody>
      </p:sp>
      <p:sp>
        <p:nvSpPr>
          <p:cNvPr id="3" name="Content Placeholder 2"/>
          <p:cNvSpPr>
            <a:spLocks noGrp="1"/>
          </p:cNvSpPr>
          <p:nvPr>
            <p:ph idx="1"/>
          </p:nvPr>
        </p:nvSpPr>
        <p:spPr/>
        <p:txBody>
          <a:bodyPr/>
          <a:lstStyle/>
          <a:p>
            <a:r>
              <a:rPr lang="en-US" dirty="0"/>
              <a:t>Our bodies roughly</a:t>
            </a:r>
          </a:p>
          <a:p>
            <a:r>
              <a:rPr lang="en-US" dirty="0"/>
              <a:t>synchronize with the 24-hour cycle of day and night thanks to an internal biological clock</a:t>
            </a:r>
          </a:p>
          <a:p>
            <a:r>
              <a:rPr lang="en-US" dirty="0"/>
              <a:t>called the </a:t>
            </a:r>
            <a:r>
              <a:rPr lang="en-US" b="1" i="1" dirty="0"/>
              <a:t>circadian rhythm </a:t>
            </a:r>
            <a:r>
              <a:rPr lang="en-US" dirty="0"/>
              <a:t>(from the Latin </a:t>
            </a:r>
            <a:r>
              <a:rPr lang="en-US" i="1" dirty="0"/>
              <a:t>circa</a:t>
            </a:r>
            <a:r>
              <a:rPr lang="en-US" dirty="0"/>
              <a:t>, “about,” and </a:t>
            </a:r>
            <a:r>
              <a:rPr lang="en-US" i="1" dirty="0"/>
              <a:t>diem</a:t>
            </a:r>
            <a:r>
              <a:rPr lang="en-US" dirty="0"/>
              <a:t>, “day”).</a:t>
            </a:r>
          </a:p>
          <a:p>
            <a:endParaRPr lang="en-US" dirty="0"/>
          </a:p>
          <a:p>
            <a:r>
              <a:rPr lang="en-US" dirty="0"/>
              <a:t>Circadian rhythms impact our sleep-wake cycles, temperature, hormonal and digestive cycles as well.</a:t>
            </a:r>
          </a:p>
        </p:txBody>
      </p:sp>
      <p:pic>
        <p:nvPicPr>
          <p:cNvPr id="4" name="Picture 3" descr="decorative"/>
          <p:cNvPicPr>
            <a:picLocks noChangeAspect="1"/>
          </p:cNvPicPr>
          <p:nvPr/>
        </p:nvPicPr>
        <p:blipFill>
          <a:blip r:embed="rId2"/>
          <a:stretch>
            <a:fillRect/>
          </a:stretch>
        </p:blipFill>
        <p:spPr>
          <a:xfrm>
            <a:off x="679127" y="423232"/>
            <a:ext cx="688908" cy="688908"/>
          </a:xfrm>
          <a:prstGeom prst="rect">
            <a:avLst/>
          </a:prstGeom>
        </p:spPr>
      </p:pic>
    </p:spTree>
    <p:extLst>
      <p:ext uri="{BB962C8B-B14F-4D97-AF65-F5344CB8AC3E}">
        <p14:creationId xmlns:p14="http://schemas.microsoft.com/office/powerpoint/2010/main" val="21404146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3518681" cy="1600200"/>
          </a:xfrm>
        </p:spPr>
        <p:txBody>
          <a:bodyPr/>
          <a:lstStyle/>
          <a:p>
            <a:r>
              <a:rPr lang="en-US" dirty="0"/>
              <a:t>How does </a:t>
            </a:r>
            <a:r>
              <a:rPr lang="en-US" dirty="0" smtClean="0"/>
              <a:t>________________________work</a:t>
            </a:r>
            <a:r>
              <a:rPr lang="en-US" dirty="0"/>
              <a:t>?</a:t>
            </a:r>
          </a:p>
        </p:txBody>
      </p:sp>
      <p:sp>
        <p:nvSpPr>
          <p:cNvPr id="4" name="Text Placeholder 3"/>
          <p:cNvSpPr>
            <a:spLocks noGrp="1"/>
          </p:cNvSpPr>
          <p:nvPr>
            <p:ph type="body" sz="half" idx="2"/>
          </p:nvPr>
        </p:nvSpPr>
        <p:spPr>
          <a:xfrm>
            <a:off x="630238" y="2292825"/>
            <a:ext cx="3518681" cy="4203510"/>
          </a:xfrm>
        </p:spPr>
        <p:txBody>
          <a:bodyPr/>
          <a:lstStyle/>
          <a:p>
            <a:r>
              <a:rPr lang="en-US" dirty="0"/>
              <a:t>As an amphetamine derivative, </a:t>
            </a:r>
            <a:r>
              <a:rPr lang="en-US" b="1" i="1" dirty="0"/>
              <a:t>Ecstasy (MDMA)</a:t>
            </a:r>
            <a:r>
              <a:rPr lang="en-US" dirty="0"/>
              <a:t> triggers dopamine release, but its major effect is releasing stored serotonin and blocking its reuptake, thus prolonging serotonin’s feel-good flood.</a:t>
            </a:r>
          </a:p>
        </p:txBody>
      </p:sp>
      <p:pic>
        <p:nvPicPr>
          <p:cNvPr id="5" name="Content Placeholder 4"/>
          <p:cNvPicPr>
            <a:picLocks noGrp="1" noChangeAspect="1"/>
          </p:cNvPicPr>
          <p:nvPr>
            <p:ph idx="1"/>
          </p:nvPr>
        </p:nvPicPr>
        <p:blipFill>
          <a:blip r:embed="rId2"/>
          <a:stretch>
            <a:fillRect/>
          </a:stretch>
        </p:blipFill>
        <p:spPr>
          <a:xfrm>
            <a:off x="4385524" y="1973042"/>
            <a:ext cx="4617283" cy="4523293"/>
          </a:xfrm>
          <a:prstGeom prst="rect">
            <a:avLst/>
          </a:prstGeom>
        </p:spPr>
      </p:pic>
    </p:spTree>
    <p:extLst>
      <p:ext uri="{BB962C8B-B14F-4D97-AF65-F5344CB8AC3E}">
        <p14:creationId xmlns:p14="http://schemas.microsoft.com/office/powerpoint/2010/main" val="31134434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a:t>
            </a:r>
            <a:r>
              <a:rPr lang="en-US" i="1" dirty="0" smtClean="0"/>
              <a:t>_______________</a:t>
            </a:r>
            <a:r>
              <a:rPr lang="en-US" dirty="0" smtClean="0"/>
              <a:t> </a:t>
            </a:r>
            <a:r>
              <a:rPr lang="en-US" dirty="0"/>
              <a:t>and </a:t>
            </a:r>
            <a:br>
              <a:rPr lang="en-US" dirty="0"/>
            </a:br>
            <a:r>
              <a:rPr lang="en-US" dirty="0"/>
              <a:t>what are their effects?</a:t>
            </a:r>
          </a:p>
        </p:txBody>
      </p:sp>
      <p:sp>
        <p:nvSpPr>
          <p:cNvPr id="3" name="Content Placeholder 2"/>
          <p:cNvSpPr>
            <a:spLocks noGrp="1"/>
          </p:cNvSpPr>
          <p:nvPr>
            <p:ph idx="1"/>
          </p:nvPr>
        </p:nvSpPr>
        <p:spPr/>
        <p:txBody>
          <a:bodyPr/>
          <a:lstStyle/>
          <a:p>
            <a:r>
              <a:rPr lang="en-US" dirty="0"/>
              <a:t>psychedelic (“mind-manifesting”) drugs, such</a:t>
            </a:r>
          </a:p>
          <a:p>
            <a:r>
              <a:rPr lang="en-US" dirty="0"/>
              <a:t>as LSD, that distort perceptions and evoke sensory images in the absence of sensory input</a:t>
            </a:r>
          </a:p>
        </p:txBody>
      </p:sp>
      <p:pic>
        <p:nvPicPr>
          <p:cNvPr id="4" name="Picture 3" descr="decorative"/>
          <p:cNvPicPr>
            <a:picLocks noChangeAspect="1"/>
          </p:cNvPicPr>
          <p:nvPr/>
        </p:nvPicPr>
        <p:blipFill>
          <a:blip r:embed="rId2"/>
          <a:stretch>
            <a:fillRect/>
          </a:stretch>
        </p:blipFill>
        <p:spPr>
          <a:xfrm>
            <a:off x="669594" y="409584"/>
            <a:ext cx="688908" cy="688908"/>
          </a:xfrm>
          <a:prstGeom prst="rect">
            <a:avLst/>
          </a:prstGeom>
        </p:spPr>
      </p:pic>
    </p:spTree>
    <p:extLst>
      <p:ext uri="{BB962C8B-B14F-4D97-AF65-F5344CB8AC3E}">
        <p14:creationId xmlns:p14="http://schemas.microsoft.com/office/powerpoint/2010/main" val="35299717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a:t>
            </a:r>
            <a:r>
              <a:rPr lang="en-US" dirty="0" smtClean="0"/>
              <a:t>______________ </a:t>
            </a:r>
            <a:r>
              <a:rPr lang="en-US" dirty="0"/>
              <a:t>and </a:t>
            </a:r>
            <a:br>
              <a:rPr lang="en-US" dirty="0"/>
            </a:br>
            <a:r>
              <a:rPr lang="en-US" dirty="0" smtClean="0"/>
              <a:t>____________ </a:t>
            </a:r>
            <a:r>
              <a:rPr lang="en-US" dirty="0"/>
              <a:t>experiences?</a:t>
            </a:r>
          </a:p>
        </p:txBody>
      </p:sp>
      <p:sp>
        <p:nvSpPr>
          <p:cNvPr id="3" name="Text Placeholder 2"/>
          <p:cNvSpPr>
            <a:spLocks noGrp="1"/>
          </p:cNvSpPr>
          <p:nvPr>
            <p:ph type="body" idx="1"/>
          </p:nvPr>
        </p:nvSpPr>
        <p:spPr/>
        <p:txBody>
          <a:bodyPr/>
          <a:lstStyle/>
          <a:p>
            <a:r>
              <a:rPr lang="en-US" dirty="0" smtClean="0"/>
              <a:t>_______________</a:t>
            </a:r>
            <a:endParaRPr lang="en-US" dirty="0"/>
          </a:p>
        </p:txBody>
      </p:sp>
      <p:sp>
        <p:nvSpPr>
          <p:cNvPr id="4" name="Content Placeholder 3"/>
          <p:cNvSpPr>
            <a:spLocks noGrp="1"/>
          </p:cNvSpPr>
          <p:nvPr>
            <p:ph sz="half" idx="2"/>
          </p:nvPr>
        </p:nvSpPr>
        <p:spPr/>
        <p:txBody>
          <a:bodyPr/>
          <a:lstStyle/>
          <a:p>
            <a:r>
              <a:rPr lang="en-US" dirty="0"/>
              <a:t>distorted perceptions and sensory images in the absence of sensory</a:t>
            </a:r>
          </a:p>
          <a:p>
            <a:r>
              <a:rPr lang="en-US" dirty="0"/>
              <a:t>input</a:t>
            </a:r>
          </a:p>
        </p:txBody>
      </p:sp>
      <p:sp>
        <p:nvSpPr>
          <p:cNvPr id="5" name="Text Placeholder 4"/>
          <p:cNvSpPr>
            <a:spLocks noGrp="1"/>
          </p:cNvSpPr>
          <p:nvPr>
            <p:ph type="body" sz="quarter" idx="3"/>
          </p:nvPr>
        </p:nvSpPr>
        <p:spPr/>
        <p:txBody>
          <a:bodyPr/>
          <a:lstStyle/>
          <a:p>
            <a:r>
              <a:rPr lang="en-US" b="1" i="1" dirty="0" smtClean="0"/>
              <a:t>___________________</a:t>
            </a:r>
            <a:endParaRPr lang="en-US" b="1" i="1" dirty="0"/>
          </a:p>
        </p:txBody>
      </p:sp>
      <p:sp>
        <p:nvSpPr>
          <p:cNvPr id="6" name="Content Placeholder 5"/>
          <p:cNvSpPr>
            <a:spLocks noGrp="1"/>
          </p:cNvSpPr>
          <p:nvPr>
            <p:ph sz="quarter" idx="4"/>
          </p:nvPr>
        </p:nvSpPr>
        <p:spPr/>
        <p:txBody>
          <a:bodyPr/>
          <a:lstStyle/>
          <a:p>
            <a:r>
              <a:rPr lang="en-US" dirty="0"/>
              <a:t>an altered state of consciousness</a:t>
            </a:r>
          </a:p>
          <a:p>
            <a:r>
              <a:rPr lang="en-US" dirty="0"/>
              <a:t>reported after a close brush with death (such as cardiac arrest);</a:t>
            </a:r>
          </a:p>
          <a:p>
            <a:r>
              <a:rPr lang="en-US" dirty="0"/>
              <a:t>often similar to </a:t>
            </a:r>
          </a:p>
          <a:p>
            <a:r>
              <a:rPr lang="en-US" dirty="0"/>
              <a:t>drug- induced</a:t>
            </a:r>
          </a:p>
          <a:p>
            <a:r>
              <a:rPr lang="en-US" dirty="0"/>
              <a:t>hallucinations</a:t>
            </a:r>
          </a:p>
        </p:txBody>
      </p:sp>
    </p:spTree>
    <p:extLst>
      <p:ext uri="{BB962C8B-B14F-4D97-AF65-F5344CB8AC3E}">
        <p14:creationId xmlns:p14="http://schemas.microsoft.com/office/powerpoint/2010/main" val="14157400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smtClean="0"/>
              <a:t>________?</a:t>
            </a:r>
            <a:endParaRPr lang="en-US" dirty="0"/>
          </a:p>
        </p:txBody>
      </p:sp>
      <p:sp>
        <p:nvSpPr>
          <p:cNvPr id="3" name="Content Placeholder 2"/>
          <p:cNvSpPr>
            <a:spLocks noGrp="1"/>
          </p:cNvSpPr>
          <p:nvPr>
            <p:ph idx="1"/>
          </p:nvPr>
        </p:nvSpPr>
        <p:spPr>
          <a:xfrm>
            <a:off x="628650" y="2088107"/>
            <a:ext cx="8101584" cy="4299045"/>
          </a:xfrm>
        </p:spPr>
        <p:txBody>
          <a:bodyPr/>
          <a:lstStyle/>
          <a:p>
            <a:r>
              <a:rPr lang="en-US" dirty="0"/>
              <a:t>a powerful hallucinogenic drug; also known as acid </a:t>
            </a:r>
            <a:r>
              <a:rPr lang="en-US" i="1" dirty="0"/>
              <a:t>(</a:t>
            </a:r>
            <a:r>
              <a:rPr lang="en-US" b="1" i="1" dirty="0"/>
              <a:t>lysergic acid diethylamide)</a:t>
            </a:r>
          </a:p>
          <a:p>
            <a:endParaRPr lang="en-US" i="1" dirty="0"/>
          </a:p>
          <a:p>
            <a:r>
              <a:rPr lang="en-US" dirty="0"/>
              <a:t>The emotions of an </a:t>
            </a:r>
            <a:r>
              <a:rPr lang="en-US" b="1" i="1" dirty="0"/>
              <a:t>LSD </a:t>
            </a:r>
            <a:r>
              <a:rPr lang="en-US" dirty="0"/>
              <a:t>(or </a:t>
            </a:r>
            <a:r>
              <a:rPr lang="en-US" i="1" dirty="0"/>
              <a:t>acid</a:t>
            </a:r>
            <a:r>
              <a:rPr lang="en-US" dirty="0"/>
              <a:t>) trip vary from euphoria to detachment to panic. Users’</a:t>
            </a:r>
          </a:p>
          <a:p>
            <a:r>
              <a:rPr lang="en-US" dirty="0"/>
              <a:t>mood and expectations (their “high hopes”) influence the emotional experience, but the perceptual distortions and hallucinations have some commonalities.</a:t>
            </a:r>
            <a:endParaRPr lang="en-US" i="1" dirty="0"/>
          </a:p>
        </p:txBody>
      </p:sp>
    </p:spTree>
    <p:extLst>
      <p:ext uri="{BB962C8B-B14F-4D97-AF65-F5344CB8AC3E}">
        <p14:creationId xmlns:p14="http://schemas.microsoft.com/office/powerpoint/2010/main" val="29082208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smtClean="0"/>
              <a:t>_________ </a:t>
            </a:r>
            <a:r>
              <a:rPr lang="en-US" dirty="0"/>
              <a:t>(cannabis) and </a:t>
            </a:r>
            <a:br>
              <a:rPr lang="en-US" dirty="0"/>
            </a:br>
            <a:r>
              <a:rPr lang="en-US" dirty="0"/>
              <a:t>what is </a:t>
            </a:r>
            <a:r>
              <a:rPr lang="en-US" dirty="0" smtClean="0"/>
              <a:t>______?</a:t>
            </a:r>
            <a:endParaRPr lang="en-US" dirty="0"/>
          </a:p>
        </p:txBody>
      </p:sp>
      <p:sp>
        <p:nvSpPr>
          <p:cNvPr id="3" name="Content Placeholder 2"/>
          <p:cNvSpPr>
            <a:spLocks noGrp="1"/>
          </p:cNvSpPr>
          <p:nvPr>
            <p:ph idx="1"/>
          </p:nvPr>
        </p:nvSpPr>
        <p:spPr>
          <a:xfrm>
            <a:off x="628650" y="1937983"/>
            <a:ext cx="8101584" cy="4626590"/>
          </a:xfrm>
        </p:spPr>
        <p:txBody>
          <a:bodyPr/>
          <a:lstStyle/>
          <a:p>
            <a:r>
              <a:rPr lang="en-US" dirty="0"/>
              <a:t>Marijuana (cannabis) is usually classified as a mild hallucinogen because it amplifies sensitivity to colors, sounds, tastes, and smells. </a:t>
            </a:r>
          </a:p>
          <a:p>
            <a:endParaRPr lang="en-US" dirty="0"/>
          </a:p>
          <a:p>
            <a:r>
              <a:rPr lang="en-US" dirty="0"/>
              <a:t>But like alcohol, marijuana also relaxes, disinhibits, and may produce a euphoric high. Marijuana leaves and flowers contain </a:t>
            </a:r>
            <a:r>
              <a:rPr lang="en-US" b="1" i="1" dirty="0"/>
              <a:t>THC </a:t>
            </a:r>
            <a:r>
              <a:rPr lang="en-US" dirty="0"/>
              <a:t>(delta-9-tetrahydrocannabinol), the psychoactive ingredient. </a:t>
            </a:r>
          </a:p>
          <a:p>
            <a:endParaRPr lang="en-US" dirty="0"/>
          </a:p>
          <a:p>
            <a:r>
              <a:rPr lang="en-US" dirty="0"/>
              <a:t>Whether smoked or eaten </a:t>
            </a:r>
            <a:r>
              <a:rPr lang="en-US" b="1" i="1" dirty="0"/>
              <a:t>THC </a:t>
            </a:r>
            <a:r>
              <a:rPr lang="en-US" dirty="0"/>
              <a:t>produces a </a:t>
            </a:r>
          </a:p>
          <a:p>
            <a:r>
              <a:rPr lang="en-US" dirty="0"/>
              <a:t>mix of effects.</a:t>
            </a:r>
          </a:p>
        </p:txBody>
      </p:sp>
    </p:spTree>
    <p:extLst>
      <p:ext uri="{BB962C8B-B14F-4D97-AF65-F5344CB8AC3E}">
        <p14:creationId xmlns:p14="http://schemas.microsoft.com/office/powerpoint/2010/main" val="19560394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D95F69-1B90-4BF3-BFAD-7673B54E27D8}"/>
              </a:ext>
            </a:extLst>
          </p:cNvPr>
          <p:cNvSpPr>
            <a:spLocks noGrp="1"/>
          </p:cNvSpPr>
          <p:nvPr>
            <p:ph type="title"/>
          </p:nvPr>
        </p:nvSpPr>
        <p:spPr>
          <a:xfrm>
            <a:off x="521208" y="5117017"/>
            <a:ext cx="8101584" cy="1325563"/>
          </a:xfrm>
          <a:solidFill>
            <a:srgbClr val="E7D9B1"/>
          </a:solidFill>
          <a:ln w="76200">
            <a:solidFill>
              <a:schemeClr val="accent4"/>
            </a:solidFill>
          </a:ln>
        </p:spPr>
        <p:txBody>
          <a:bodyPr>
            <a:normAutofit/>
          </a:bodyPr>
          <a:lstStyle/>
          <a:p>
            <a:r>
              <a:rPr lang="en-US" dirty="0">
                <a:solidFill>
                  <a:schemeClr val="tx1"/>
                </a:solidFill>
              </a:rPr>
              <a:t>Take a moment to review the psychoactive drugs.</a:t>
            </a:r>
          </a:p>
        </p:txBody>
      </p:sp>
      <p:pic>
        <p:nvPicPr>
          <p:cNvPr id="4" name="Content Placeholder 3"/>
          <p:cNvPicPr>
            <a:picLocks noGrp="1" noChangeAspect="1"/>
          </p:cNvPicPr>
          <p:nvPr>
            <p:ph idx="1"/>
          </p:nvPr>
        </p:nvPicPr>
        <p:blipFill>
          <a:blip r:embed="rId2"/>
          <a:stretch>
            <a:fillRect/>
          </a:stretch>
        </p:blipFill>
        <p:spPr>
          <a:xfrm>
            <a:off x="478039" y="820882"/>
            <a:ext cx="8102906" cy="3865417"/>
          </a:xfrm>
          <a:prstGeom prst="rect">
            <a:avLst/>
          </a:prstGeom>
        </p:spPr>
      </p:pic>
    </p:spTree>
    <p:extLst>
      <p:ext uri="{BB962C8B-B14F-4D97-AF65-F5344CB8AC3E}">
        <p14:creationId xmlns:p14="http://schemas.microsoft.com/office/powerpoint/2010/main" val="3664014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3871424" cy="1600200"/>
          </a:xfrm>
        </p:spPr>
        <p:txBody>
          <a:bodyPr/>
          <a:lstStyle/>
          <a:p>
            <a:r>
              <a:rPr lang="en-US" dirty="0"/>
              <a:t>What are </a:t>
            </a:r>
            <a:r>
              <a:rPr lang="en-US" b="1" i="1" dirty="0" smtClean="0"/>
              <a:t>__________ </a:t>
            </a:r>
            <a:r>
              <a:rPr lang="en-US" b="1" i="1" dirty="0"/>
              <a:t>waves</a:t>
            </a:r>
            <a:r>
              <a:rPr lang="en-US" dirty="0"/>
              <a:t>?</a:t>
            </a:r>
          </a:p>
        </p:txBody>
      </p:sp>
      <p:sp>
        <p:nvSpPr>
          <p:cNvPr id="4" name="Text Placeholder 3"/>
          <p:cNvSpPr>
            <a:spLocks noGrp="1"/>
          </p:cNvSpPr>
          <p:nvPr>
            <p:ph type="body" sz="half" idx="2"/>
          </p:nvPr>
        </p:nvSpPr>
        <p:spPr>
          <a:xfrm>
            <a:off x="630238" y="2425700"/>
            <a:ext cx="3871424" cy="3922346"/>
          </a:xfrm>
        </p:spPr>
        <p:txBody>
          <a:bodyPr/>
          <a:lstStyle/>
          <a:p>
            <a:r>
              <a:rPr lang="en-US" dirty="0"/>
              <a:t>When you are in bed with your eyes closed, the researcher in the next room sees on the</a:t>
            </a:r>
          </a:p>
          <a:p>
            <a:r>
              <a:rPr lang="en-US" dirty="0"/>
              <a:t>EEG the relatively slow </a:t>
            </a:r>
            <a:r>
              <a:rPr lang="en-US" b="1" i="1" dirty="0"/>
              <a:t>alpha waves </a:t>
            </a:r>
            <a:r>
              <a:rPr lang="en-US" dirty="0"/>
              <a:t>of your awake but relaxed state.  Then you slowly enter sleep.</a:t>
            </a:r>
          </a:p>
        </p:txBody>
      </p:sp>
      <p:pic>
        <p:nvPicPr>
          <p:cNvPr id="5" name="Content Placeholder 4"/>
          <p:cNvPicPr>
            <a:picLocks noGrp="1" noChangeAspect="1"/>
          </p:cNvPicPr>
          <p:nvPr>
            <p:ph idx="1"/>
          </p:nvPr>
        </p:nvPicPr>
        <p:blipFill>
          <a:blip r:embed="rId2"/>
          <a:stretch>
            <a:fillRect/>
          </a:stretch>
        </p:blipFill>
        <p:spPr>
          <a:xfrm>
            <a:off x="4677508" y="2886184"/>
            <a:ext cx="4185137" cy="2386566"/>
          </a:xfrm>
          <a:prstGeom prst="rect">
            <a:avLst/>
          </a:prstGeom>
        </p:spPr>
      </p:pic>
    </p:spTree>
    <p:extLst>
      <p:ext uri="{BB962C8B-B14F-4D97-AF65-F5344CB8AC3E}">
        <p14:creationId xmlns:p14="http://schemas.microsoft.com/office/powerpoint/2010/main" val="1836699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two divisions of sleep stages?</a:t>
            </a:r>
          </a:p>
        </p:txBody>
      </p:sp>
      <p:sp>
        <p:nvSpPr>
          <p:cNvPr id="3" name="Text Placeholder 2"/>
          <p:cNvSpPr>
            <a:spLocks noGrp="1"/>
          </p:cNvSpPr>
          <p:nvPr>
            <p:ph type="body" idx="1"/>
          </p:nvPr>
        </p:nvSpPr>
        <p:spPr/>
        <p:txBody>
          <a:bodyPr/>
          <a:lstStyle/>
          <a:p>
            <a:r>
              <a:rPr lang="en-US" b="1" i="1" dirty="0" smtClean="0"/>
              <a:t>________ </a:t>
            </a:r>
            <a:r>
              <a:rPr lang="en-US" b="1" i="1" dirty="0"/>
              <a:t>sleep</a:t>
            </a:r>
          </a:p>
        </p:txBody>
      </p:sp>
      <p:sp>
        <p:nvSpPr>
          <p:cNvPr id="4" name="Content Placeholder 3"/>
          <p:cNvSpPr>
            <a:spLocks noGrp="1"/>
          </p:cNvSpPr>
          <p:nvPr>
            <p:ph sz="half" idx="2"/>
          </p:nvPr>
        </p:nvSpPr>
        <p:spPr/>
        <p:txBody>
          <a:bodyPr/>
          <a:lstStyle/>
          <a:p>
            <a:r>
              <a:rPr lang="en-US" dirty="0"/>
              <a:t>non-rapid eye</a:t>
            </a:r>
          </a:p>
          <a:p>
            <a:r>
              <a:rPr lang="en-US" dirty="0"/>
              <a:t>movement sleep; encompasses all</a:t>
            </a:r>
          </a:p>
          <a:p>
            <a:r>
              <a:rPr lang="en-US" dirty="0"/>
              <a:t>sleep stages except for REM sleep</a:t>
            </a:r>
          </a:p>
        </p:txBody>
      </p:sp>
      <p:sp>
        <p:nvSpPr>
          <p:cNvPr id="5" name="Text Placeholder 4"/>
          <p:cNvSpPr>
            <a:spLocks noGrp="1"/>
          </p:cNvSpPr>
          <p:nvPr>
            <p:ph type="body" sz="quarter" idx="3"/>
          </p:nvPr>
        </p:nvSpPr>
        <p:spPr/>
        <p:txBody>
          <a:bodyPr/>
          <a:lstStyle/>
          <a:p>
            <a:r>
              <a:rPr lang="en-US" b="1" i="1" dirty="0" smtClean="0"/>
              <a:t>_______ </a:t>
            </a:r>
            <a:r>
              <a:rPr lang="en-US" b="1" i="1" dirty="0"/>
              <a:t>sleep</a:t>
            </a:r>
          </a:p>
        </p:txBody>
      </p:sp>
      <p:sp>
        <p:nvSpPr>
          <p:cNvPr id="6" name="Content Placeholder 5"/>
          <p:cNvSpPr>
            <a:spLocks noGrp="1"/>
          </p:cNvSpPr>
          <p:nvPr>
            <p:ph sz="quarter" idx="4"/>
          </p:nvPr>
        </p:nvSpPr>
        <p:spPr/>
        <p:txBody>
          <a:bodyPr/>
          <a:lstStyle/>
          <a:p>
            <a:r>
              <a:rPr lang="en-US" dirty="0"/>
              <a:t>rapid eye movement</a:t>
            </a:r>
          </a:p>
          <a:p>
            <a:r>
              <a:rPr lang="en-US" dirty="0"/>
              <a:t>sleep; a recurring sleep stage during which vivid dreams</a:t>
            </a:r>
          </a:p>
          <a:p>
            <a:r>
              <a:rPr lang="en-US" dirty="0"/>
              <a:t>commonly occur</a:t>
            </a:r>
          </a:p>
        </p:txBody>
      </p:sp>
    </p:spTree>
    <p:extLst>
      <p:ext uri="{BB962C8B-B14F-4D97-AF65-F5344CB8AC3E}">
        <p14:creationId xmlns:p14="http://schemas.microsoft.com/office/powerpoint/2010/main" val="68647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5142765" cy="1600200"/>
          </a:xfrm>
        </p:spPr>
        <p:txBody>
          <a:bodyPr/>
          <a:lstStyle/>
          <a:p>
            <a:r>
              <a:rPr lang="en-US" dirty="0"/>
              <a:t>What is </a:t>
            </a:r>
            <a:r>
              <a:rPr lang="en-US" b="1" i="1" dirty="0" smtClean="0"/>
              <a:t>_______</a:t>
            </a:r>
            <a:r>
              <a:rPr lang="en-US" dirty="0" smtClean="0"/>
              <a:t> </a:t>
            </a:r>
            <a:r>
              <a:rPr lang="en-US" dirty="0"/>
              <a:t>stage sleep?</a:t>
            </a:r>
          </a:p>
        </p:txBody>
      </p:sp>
      <p:sp>
        <p:nvSpPr>
          <p:cNvPr id="4" name="Text Placeholder 3"/>
          <p:cNvSpPr>
            <a:spLocks noGrp="1"/>
          </p:cNvSpPr>
          <p:nvPr>
            <p:ph type="body" sz="half" idx="2"/>
          </p:nvPr>
        </p:nvSpPr>
        <p:spPr>
          <a:xfrm>
            <a:off x="630238" y="2320119"/>
            <a:ext cx="5142765" cy="4408227"/>
          </a:xfrm>
        </p:spPr>
        <p:txBody>
          <a:bodyPr>
            <a:noAutofit/>
          </a:bodyPr>
          <a:lstStyle/>
          <a:p>
            <a:r>
              <a:rPr lang="en-US" sz="2400" dirty="0"/>
              <a:t>During this brief NREM-1 sleep you may experience fantastic images resembling </a:t>
            </a:r>
            <a:r>
              <a:rPr lang="en-US" sz="2400" b="1" dirty="0"/>
              <a:t>hallucinations. </a:t>
            </a:r>
          </a:p>
          <a:p>
            <a:endParaRPr lang="en-US" sz="2400" b="1" dirty="0"/>
          </a:p>
          <a:p>
            <a:r>
              <a:rPr lang="en-US" sz="2400" dirty="0"/>
              <a:t>You may have a sensation of falling or floating weightlessly.  Sometimes a leg or arm may jerk.</a:t>
            </a:r>
          </a:p>
          <a:p>
            <a:endParaRPr lang="en-US" sz="2400" dirty="0"/>
          </a:p>
          <a:p>
            <a:r>
              <a:rPr lang="en-US" sz="2400" dirty="0"/>
              <a:t>These </a:t>
            </a:r>
            <a:r>
              <a:rPr lang="en-US" sz="2400" b="1" dirty="0"/>
              <a:t>hypnagogic sensations </a:t>
            </a:r>
            <a:r>
              <a:rPr lang="en-US" sz="2400" dirty="0"/>
              <a:t>may later be incorporated into your</a:t>
            </a:r>
          </a:p>
          <a:p>
            <a:r>
              <a:rPr lang="en-US" sz="2400" dirty="0"/>
              <a:t>memories.</a:t>
            </a:r>
          </a:p>
        </p:txBody>
      </p:sp>
      <p:pic>
        <p:nvPicPr>
          <p:cNvPr id="5" name="Content Placeholder 4"/>
          <p:cNvPicPr>
            <a:picLocks noGrp="1" noChangeAspect="1"/>
          </p:cNvPicPr>
          <p:nvPr>
            <p:ph idx="1"/>
          </p:nvPr>
        </p:nvPicPr>
        <p:blipFill>
          <a:blip r:embed="rId2"/>
          <a:stretch>
            <a:fillRect/>
          </a:stretch>
        </p:blipFill>
        <p:spPr>
          <a:xfrm>
            <a:off x="6193842" y="1337818"/>
            <a:ext cx="2649908" cy="5247651"/>
          </a:xfrm>
          <a:prstGeom prst="rect">
            <a:avLst/>
          </a:prstGeom>
        </p:spPr>
      </p:pic>
    </p:spTree>
    <p:extLst>
      <p:ext uri="{BB962C8B-B14F-4D97-AF65-F5344CB8AC3E}">
        <p14:creationId xmlns:p14="http://schemas.microsoft.com/office/powerpoint/2010/main" val="3583129607"/>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505046"/>
      </a:dk2>
      <a:lt2>
        <a:srgbClr val="EEECE1"/>
      </a:lt2>
      <a:accent1>
        <a:srgbClr val="E84C22"/>
      </a:accent1>
      <a:accent2>
        <a:srgbClr val="E84C22"/>
      </a:accent2>
      <a:accent3>
        <a:srgbClr val="B64926"/>
      </a:accent3>
      <a:accent4>
        <a:srgbClr val="B64926"/>
      </a:accent4>
      <a:accent5>
        <a:srgbClr val="CC9900"/>
      </a:accent5>
      <a:accent6>
        <a:srgbClr val="B22600"/>
      </a:accent6>
      <a:hlink>
        <a:srgbClr val="CC9900"/>
      </a:hlink>
      <a:folHlink>
        <a:srgbClr val="66669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3">
      <a:dk1>
        <a:sysClr val="windowText" lastClr="000000"/>
      </a:dk1>
      <a:lt1>
        <a:sysClr val="window" lastClr="FFFFFF"/>
      </a:lt1>
      <a:dk2>
        <a:srgbClr val="505046"/>
      </a:dk2>
      <a:lt2>
        <a:srgbClr val="EEECE1"/>
      </a:lt2>
      <a:accent1>
        <a:srgbClr val="E84C22"/>
      </a:accent1>
      <a:accent2>
        <a:srgbClr val="E84C22"/>
      </a:accent2>
      <a:accent3>
        <a:srgbClr val="B64926"/>
      </a:accent3>
      <a:accent4>
        <a:srgbClr val="B64926"/>
      </a:accent4>
      <a:accent5>
        <a:srgbClr val="CC9900"/>
      </a:accent5>
      <a:accent6>
        <a:srgbClr val="B22600"/>
      </a:accent6>
      <a:hlink>
        <a:srgbClr val="CC9900"/>
      </a:hlink>
      <a:folHlink>
        <a:srgbClr val="66669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TM03457510[[fn=Savon]]</Template>
  <TotalTime>6797</TotalTime>
  <Words>2964</Words>
  <Application>Microsoft Office PowerPoint</Application>
  <PresentationFormat>On-screen Show (4:3)</PresentationFormat>
  <Paragraphs>348</Paragraphs>
  <Slides>65</Slides>
  <Notes>0</Notes>
  <HiddenSlides>0</HiddenSlides>
  <MMClips>0</MMClips>
  <ScaleCrop>false</ScaleCrop>
  <HeadingPairs>
    <vt:vector size="4" baseType="variant">
      <vt:variant>
        <vt:lpstr>Theme</vt:lpstr>
      </vt:variant>
      <vt:variant>
        <vt:i4>2</vt:i4>
      </vt:variant>
      <vt:variant>
        <vt:lpstr>Slide Titles</vt:lpstr>
      </vt:variant>
      <vt:variant>
        <vt:i4>65</vt:i4>
      </vt:variant>
    </vt:vector>
  </HeadingPairs>
  <TitlesOfParts>
    <vt:vector size="67" baseType="lpstr">
      <vt:lpstr>Office Theme</vt:lpstr>
      <vt:lpstr>Custom Design</vt:lpstr>
      <vt:lpstr>Unit 5 States of Consciousness </vt:lpstr>
      <vt:lpstr>What is the place of consciousness in psychology’s history?</vt:lpstr>
      <vt:lpstr>What is __________________ and what are some aspects of it?</vt:lpstr>
      <vt:lpstr>Altered states of consciousness</vt:lpstr>
      <vt:lpstr>What is ___________?</vt:lpstr>
      <vt:lpstr>What is the ________ _____________?</vt:lpstr>
      <vt:lpstr>What are __________ waves?</vt:lpstr>
      <vt:lpstr>What are the two divisions of sleep stages?</vt:lpstr>
      <vt:lpstr>What is _______ stage sleep?</vt:lpstr>
      <vt:lpstr>What is ________ stage sleep?</vt:lpstr>
      <vt:lpstr>What is ________ stage sleep?</vt:lpstr>
      <vt:lpstr>How do we move through the stages of sleep in a night?</vt:lpstr>
      <vt:lpstr>What is ____ sleep?</vt:lpstr>
      <vt:lpstr>How do researchers study REM?</vt:lpstr>
      <vt:lpstr>How does sleep change as we age?</vt:lpstr>
      <vt:lpstr>What three environmental factors play a role in our biological ability to sleep?</vt:lpstr>
      <vt:lpstr>What are sleep’s functions?</vt:lpstr>
      <vt:lpstr>What are more of sleep’s functions?</vt:lpstr>
      <vt:lpstr>What are sleep’s other functions?</vt:lpstr>
      <vt:lpstr>How ______ __________ impacts us.</vt:lpstr>
      <vt:lpstr>What are the most common  sleep-wake disorders?</vt:lpstr>
      <vt:lpstr>What is _____?</vt:lpstr>
      <vt:lpstr>What is __________?</vt:lpstr>
      <vt:lpstr>What is ______ _______?</vt:lpstr>
      <vt:lpstr>What is a possible treatment for sleep apnea?</vt:lpstr>
      <vt:lpstr>What are ______ __________?</vt:lpstr>
      <vt:lpstr>What are sleepwalking and  sleeptalking?</vt:lpstr>
      <vt:lpstr>What is the Freudian  theory of dreams?</vt:lpstr>
      <vt:lpstr>What is the_________-_____________ theory of dreams?</vt:lpstr>
      <vt:lpstr>Sleep increases learning.</vt:lpstr>
      <vt:lpstr>How does sleep and dreaming  change as we age?</vt:lpstr>
      <vt:lpstr>What is the _______ ____________ theory of dreams?</vt:lpstr>
      <vt:lpstr>What is the cognitive development theory of dreams?</vt:lpstr>
      <vt:lpstr>What is _____ __________?</vt:lpstr>
      <vt:lpstr>What are psychoactive drugs and  what is a substance abuse disorder?</vt:lpstr>
      <vt:lpstr>What are tolerance and addiction?</vt:lpstr>
      <vt:lpstr>How can tolerance lead to a  substance abuse disorder?</vt:lpstr>
      <vt:lpstr>What is __________?</vt:lpstr>
      <vt:lpstr>How has the concept of addiction changed?</vt:lpstr>
      <vt:lpstr>What are the three major categories of psychoactive drugs?</vt:lpstr>
      <vt:lpstr>What are __________________ and  what are their effects?</vt:lpstr>
      <vt:lpstr>____________</vt:lpstr>
      <vt:lpstr>How does __________ interact with neurotransmitters?</vt:lpstr>
      <vt:lpstr>Alcohol and GABA</vt:lpstr>
      <vt:lpstr>Alcohol and glutamate</vt:lpstr>
      <vt:lpstr>How does alcohol impair memory and self-awareness?</vt:lpstr>
      <vt:lpstr>What are ___________ effects?</vt:lpstr>
      <vt:lpstr>What are _____________?</vt:lpstr>
      <vt:lpstr>What are ___________?</vt:lpstr>
      <vt:lpstr>How can an_________addiction lead to death?</vt:lpstr>
      <vt:lpstr>What are ___________ and  what are their effects?</vt:lpstr>
      <vt:lpstr>Why use __________?</vt:lpstr>
      <vt:lpstr>What is _________?</vt:lpstr>
      <vt:lpstr>What are the _____________ effects of nicotine?</vt:lpstr>
      <vt:lpstr>What is _________?</vt:lpstr>
      <vt:lpstr>How does __________ impact normal neural transmission?</vt:lpstr>
      <vt:lpstr>How does this produce euphoria?</vt:lpstr>
      <vt:lpstr>What is ______________?</vt:lpstr>
      <vt:lpstr>What is _______________</vt:lpstr>
      <vt:lpstr>How does ________________________work?</vt:lpstr>
      <vt:lpstr>What are _______________ and  what are their effects?</vt:lpstr>
      <vt:lpstr>What are ______________ and  ____________ experiences?</vt:lpstr>
      <vt:lpstr>What is ________?</vt:lpstr>
      <vt:lpstr>What is _________ (cannabis) and  what is ______?</vt:lpstr>
      <vt:lpstr>Take a moment to review the psychoactive drugs.</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Fenton</dc:creator>
  <cp:lastModifiedBy>infosys</cp:lastModifiedBy>
  <cp:revision>1005</cp:revision>
  <dcterms:created xsi:type="dcterms:W3CDTF">2017-07-06T19:56:42Z</dcterms:created>
  <dcterms:modified xsi:type="dcterms:W3CDTF">2019-11-04T15:30:42Z</dcterms:modified>
</cp:coreProperties>
</file>