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58"/>
  </p:notesMasterIdLst>
  <p:sldIdLst>
    <p:sldId id="530" r:id="rId3"/>
    <p:sldId id="576" r:id="rId4"/>
    <p:sldId id="577" r:id="rId5"/>
    <p:sldId id="579" r:id="rId6"/>
    <p:sldId id="582" r:id="rId7"/>
    <p:sldId id="583" r:id="rId8"/>
    <p:sldId id="584" r:id="rId9"/>
    <p:sldId id="589" r:id="rId10"/>
    <p:sldId id="590" r:id="rId11"/>
    <p:sldId id="591" r:id="rId12"/>
    <p:sldId id="592" r:id="rId13"/>
    <p:sldId id="593" r:id="rId14"/>
    <p:sldId id="594" r:id="rId15"/>
    <p:sldId id="595" r:id="rId16"/>
    <p:sldId id="630" r:id="rId17"/>
    <p:sldId id="597" r:id="rId18"/>
    <p:sldId id="599" r:id="rId19"/>
    <p:sldId id="603" r:id="rId20"/>
    <p:sldId id="604" r:id="rId21"/>
    <p:sldId id="606" r:id="rId22"/>
    <p:sldId id="609" r:id="rId23"/>
    <p:sldId id="607" r:id="rId24"/>
    <p:sldId id="608" r:id="rId25"/>
    <p:sldId id="631" r:id="rId26"/>
    <p:sldId id="610" r:id="rId27"/>
    <p:sldId id="611" r:id="rId28"/>
    <p:sldId id="612" r:id="rId29"/>
    <p:sldId id="613" r:id="rId30"/>
    <p:sldId id="632" r:id="rId31"/>
    <p:sldId id="633" r:id="rId32"/>
    <p:sldId id="634" r:id="rId33"/>
    <p:sldId id="635" r:id="rId34"/>
    <p:sldId id="636" r:id="rId35"/>
    <p:sldId id="637" r:id="rId36"/>
    <p:sldId id="638" r:id="rId37"/>
    <p:sldId id="639" r:id="rId38"/>
    <p:sldId id="640" r:id="rId39"/>
    <p:sldId id="641" r:id="rId40"/>
    <p:sldId id="642" r:id="rId41"/>
    <p:sldId id="643" r:id="rId42"/>
    <p:sldId id="644" r:id="rId43"/>
    <p:sldId id="645" r:id="rId44"/>
    <p:sldId id="646" r:id="rId45"/>
    <p:sldId id="647" r:id="rId46"/>
    <p:sldId id="648" r:id="rId47"/>
    <p:sldId id="649" r:id="rId48"/>
    <p:sldId id="650" r:id="rId49"/>
    <p:sldId id="651" r:id="rId50"/>
    <p:sldId id="652" r:id="rId51"/>
    <p:sldId id="653" r:id="rId52"/>
    <p:sldId id="654" r:id="rId53"/>
    <p:sldId id="655" r:id="rId54"/>
    <p:sldId id="656" r:id="rId55"/>
    <p:sldId id="657" r:id="rId56"/>
    <p:sldId id="65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7"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autoAdjust="0"/>
    <p:restoredTop sz="94434" autoAdjust="0"/>
  </p:normalViewPr>
  <p:slideViewPr>
    <p:cSldViewPr snapToGrid="0">
      <p:cViewPr varScale="1">
        <p:scale>
          <a:sx n="67" d="100"/>
          <a:sy n="67" d="100"/>
        </p:scale>
        <p:origin x="-5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2/16/2021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3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4140891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2/16/2021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17"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6" r:id="rId11"/>
    <p:sldLayoutId id="2147483715" r:id="rId12"/>
    <p:sldLayoutId id="2147483708" r:id="rId13"/>
    <p:sldLayoutId id="2147483690" r:id="rId14"/>
    <p:sldLayoutId id="2147483685" r:id="rId15"/>
    <p:sldLayoutId id="2147483687" r:id="rId16"/>
    <p:sldLayoutId id="2147483691" r:id="rId17"/>
    <p:sldLayoutId id="2147483689" r:id="rId18"/>
    <p:sldLayoutId id="2147483684" r:id="rId19"/>
    <p:sldLayoutId id="2147483675" r:id="rId20"/>
    <p:sldLayoutId id="2147483676" r:id="rId21"/>
    <p:sldLayoutId id="2147483677" r:id="rId22"/>
    <p:sldLayoutId id="2147483678" r:id="rId23"/>
    <p:sldLayoutId id="2147483679" r:id="rId24"/>
    <p:sldLayoutId id="2147483680" r:id="rId25"/>
    <p:sldLayoutId id="2147483681" r:id="rId26"/>
    <p:sldLayoutId id="2147483705" r:id="rId27"/>
    <p:sldLayoutId id="2147483718" r:id="rId28"/>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2/16/2021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498812A-9DEB-41B0-88A1-99F98A8BB3B1}"/>
              </a:ext>
            </a:extLst>
          </p:cNvPr>
          <p:cNvSpPr>
            <a:spLocks noGrp="1"/>
          </p:cNvSpPr>
          <p:nvPr>
            <p:ph type="ctrTitle"/>
          </p:nvPr>
        </p:nvSpPr>
        <p:spPr>
          <a:xfrm>
            <a:off x="6649374" y="145820"/>
            <a:ext cx="2372557" cy="662049"/>
          </a:xfrm>
          <a:noFill/>
        </p:spPr>
        <p:txBody>
          <a:bodyPr>
            <a:normAutofit fontScale="90000"/>
          </a:bodyPr>
          <a:lstStyle/>
          <a:p>
            <a:r>
              <a:rPr lang="en-US" sz="2000" dirty="0"/>
              <a:t>Unit 10</a:t>
            </a:r>
            <a:br>
              <a:rPr lang="en-US" sz="2000" dirty="0"/>
            </a:br>
            <a:r>
              <a:rPr lang="en-US" sz="2000" dirty="0"/>
              <a:t>Personality</a:t>
            </a:r>
          </a:p>
        </p:txBody>
      </p:sp>
      <p:pic>
        <p:nvPicPr>
          <p:cNvPr id="6" name="Picture 5" descr="Unit 10&#10;Personality"/>
          <p:cNvPicPr>
            <a:picLocks noChangeAspect="1"/>
          </p:cNvPicPr>
          <p:nvPr/>
        </p:nvPicPr>
        <p:blipFill>
          <a:blip r:embed="rId2"/>
          <a:stretch>
            <a:fillRect/>
          </a:stretch>
        </p:blipFill>
        <p:spPr>
          <a:xfrm>
            <a:off x="0" y="1"/>
            <a:ext cx="9144000" cy="2288088"/>
          </a:xfrm>
          <a:prstGeom prst="rect">
            <a:avLst/>
          </a:prstGeom>
        </p:spPr>
      </p:pic>
      <p:pic>
        <p:nvPicPr>
          <p:cNvPr id="7" name="Picture 6" descr="Modules&#10;55. Psychoanalytic and Psychodynamic Theories&#10;56. Humanistic Theories&#10;57. Trait Theories&#10;58. Social-Cognitive Theories&#10;59. Exploring the Self"/>
          <p:cNvPicPr>
            <a:picLocks noChangeAspect="1"/>
          </p:cNvPicPr>
          <p:nvPr/>
        </p:nvPicPr>
        <p:blipFill>
          <a:blip r:embed="rId3"/>
          <a:stretch>
            <a:fillRect/>
          </a:stretch>
        </p:blipFill>
        <p:spPr>
          <a:xfrm>
            <a:off x="774564" y="2288089"/>
            <a:ext cx="2420920" cy="21931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3853" y="2379063"/>
            <a:ext cx="3239669" cy="4404917"/>
          </a:xfrm>
          <a:prstGeom prst="rect">
            <a:avLst/>
          </a:prstGeom>
        </p:spPr>
      </p:pic>
      <p:pic>
        <p:nvPicPr>
          <p:cNvPr id="9" name="Picture 8" descr="Melissa Medina/EyeEm/Getty Images"/>
          <p:cNvPicPr>
            <a:picLocks noChangeAspect="1"/>
          </p:cNvPicPr>
          <p:nvPr/>
        </p:nvPicPr>
        <p:blipFill>
          <a:blip r:embed="rId5"/>
          <a:stretch>
            <a:fillRect/>
          </a:stretch>
        </p:blipFill>
        <p:spPr>
          <a:xfrm>
            <a:off x="4262629" y="4814976"/>
            <a:ext cx="198137" cy="1112616"/>
          </a:xfrm>
          <a:prstGeom prst="rect">
            <a:avLst/>
          </a:prstGeom>
        </p:spPr>
      </p:pic>
    </p:spTree>
    <p:extLst>
      <p:ext uri="{BB962C8B-B14F-4D97-AF65-F5344CB8AC3E}">
        <p14:creationId xmlns:p14="http://schemas.microsoft.com/office/powerpoint/2010/main" val="372354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301388" cy="1600200"/>
          </a:xfrm>
        </p:spPr>
        <p:txBody>
          <a:bodyPr/>
          <a:lstStyle/>
          <a:p>
            <a:r>
              <a:rPr lang="en-US" dirty="0"/>
              <a:t>the </a:t>
            </a:r>
            <a:r>
              <a:rPr lang="en-US" b="1" i="1" dirty="0"/>
              <a:t>superego</a:t>
            </a:r>
          </a:p>
        </p:txBody>
      </p:sp>
      <p:sp>
        <p:nvSpPr>
          <p:cNvPr id="3" name="Content Placeholder 2"/>
          <p:cNvSpPr>
            <a:spLocks noGrp="1"/>
          </p:cNvSpPr>
          <p:nvPr>
            <p:ph idx="1"/>
          </p:nvPr>
        </p:nvSpPr>
        <p:spPr>
          <a:xfrm>
            <a:off x="5241471" y="987426"/>
            <a:ext cx="3275069" cy="5399030"/>
          </a:xfrm>
        </p:spPr>
        <p:txBody>
          <a:bodyPr/>
          <a:lstStyle/>
          <a:p>
            <a:r>
              <a:rPr lang="en-US" dirty="0"/>
              <a:t>the part of personality</a:t>
            </a:r>
          </a:p>
          <a:p>
            <a:r>
              <a:rPr lang="en-US" dirty="0"/>
              <a:t>that, according to Freud,</a:t>
            </a:r>
          </a:p>
          <a:p>
            <a:r>
              <a:rPr lang="en-US" dirty="0"/>
              <a:t>represents internalized ideals and provides standards for judgment (the conscience) and for future aspirations</a:t>
            </a:r>
          </a:p>
        </p:txBody>
      </p:sp>
      <p:pic>
        <p:nvPicPr>
          <p:cNvPr id="5" name="Picture 4"/>
          <p:cNvPicPr>
            <a:picLocks noChangeAspect="1"/>
          </p:cNvPicPr>
          <p:nvPr/>
        </p:nvPicPr>
        <p:blipFill>
          <a:blip r:embed="rId2"/>
          <a:stretch>
            <a:fillRect/>
          </a:stretch>
        </p:blipFill>
        <p:spPr>
          <a:xfrm>
            <a:off x="728901" y="2731246"/>
            <a:ext cx="4202328" cy="3655210"/>
          </a:xfrm>
          <a:prstGeom prst="rect">
            <a:avLst/>
          </a:prstGeom>
          <a:ln w="76200">
            <a:solidFill>
              <a:schemeClr val="accent5"/>
            </a:solidFill>
          </a:ln>
        </p:spPr>
      </p:pic>
    </p:spTree>
    <p:extLst>
      <p:ext uri="{BB962C8B-B14F-4D97-AF65-F5344CB8AC3E}">
        <p14:creationId xmlns:p14="http://schemas.microsoft.com/office/powerpoint/2010/main" val="178094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the </a:t>
            </a:r>
            <a:r>
              <a:rPr lang="en-US" i="1" dirty="0"/>
              <a:t>ego</a:t>
            </a:r>
            <a:r>
              <a:rPr lang="en-US" dirty="0"/>
              <a:t>?</a:t>
            </a:r>
          </a:p>
        </p:txBody>
      </p:sp>
      <p:sp>
        <p:nvSpPr>
          <p:cNvPr id="3" name="Content Placeholder 2"/>
          <p:cNvSpPr>
            <a:spLocks noGrp="1"/>
          </p:cNvSpPr>
          <p:nvPr>
            <p:ph idx="1"/>
          </p:nvPr>
        </p:nvSpPr>
        <p:spPr>
          <a:xfrm>
            <a:off x="628651" y="1825624"/>
            <a:ext cx="4872740" cy="4660827"/>
          </a:xfrm>
        </p:spPr>
        <p:txBody>
          <a:bodyPr/>
          <a:lstStyle/>
          <a:p>
            <a:r>
              <a:rPr lang="en-US" dirty="0"/>
              <a:t>Because the </a:t>
            </a:r>
            <a:r>
              <a:rPr lang="en-US" b="1" i="1" dirty="0"/>
              <a:t>superego</a:t>
            </a:r>
            <a:r>
              <a:rPr lang="en-US" dirty="0"/>
              <a:t>’s demands often oppose the </a:t>
            </a:r>
            <a:r>
              <a:rPr lang="en-US" b="1" i="1" dirty="0"/>
              <a:t>id</a:t>
            </a:r>
            <a:r>
              <a:rPr lang="en-US" dirty="0"/>
              <a:t>’s, the </a:t>
            </a:r>
            <a:r>
              <a:rPr lang="en-US" b="1" i="1" dirty="0"/>
              <a:t>ego</a:t>
            </a:r>
            <a:r>
              <a:rPr lang="en-US" dirty="0"/>
              <a:t> struggles to reconcile the two. </a:t>
            </a:r>
          </a:p>
          <a:p>
            <a:endParaRPr lang="en-US" dirty="0"/>
          </a:p>
          <a:p>
            <a:r>
              <a:rPr lang="en-US" dirty="0"/>
              <a:t>The </a:t>
            </a:r>
            <a:r>
              <a:rPr lang="en-US" b="1" i="1" dirty="0"/>
              <a:t>ego</a:t>
            </a:r>
            <a:r>
              <a:rPr lang="en-US" dirty="0"/>
              <a:t> is the personality “executive,” mediating among the impulsive demands of the </a:t>
            </a:r>
            <a:r>
              <a:rPr lang="en-US" b="1" i="1" dirty="0"/>
              <a:t>id</a:t>
            </a:r>
            <a:r>
              <a:rPr lang="en-US" dirty="0"/>
              <a:t>, the restraining demands of the </a:t>
            </a:r>
            <a:r>
              <a:rPr lang="en-US" b="1" i="1" dirty="0"/>
              <a:t>superego</a:t>
            </a:r>
            <a:r>
              <a:rPr lang="en-US" dirty="0"/>
              <a:t>, and the real-life demands of the external world.</a:t>
            </a:r>
          </a:p>
        </p:txBody>
      </p:sp>
      <p:pic>
        <p:nvPicPr>
          <p:cNvPr id="4" name="Picture 3"/>
          <p:cNvPicPr>
            <a:picLocks noChangeAspect="1"/>
          </p:cNvPicPr>
          <p:nvPr/>
        </p:nvPicPr>
        <p:blipFill>
          <a:blip r:embed="rId2"/>
          <a:stretch>
            <a:fillRect/>
          </a:stretch>
        </p:blipFill>
        <p:spPr>
          <a:xfrm>
            <a:off x="5861154" y="1892499"/>
            <a:ext cx="2773179" cy="4593952"/>
          </a:xfrm>
          <a:prstGeom prst="rect">
            <a:avLst/>
          </a:prstGeom>
          <a:ln w="76200">
            <a:solidFill>
              <a:schemeClr val="accent5"/>
            </a:solidFill>
          </a:ln>
        </p:spPr>
      </p:pic>
    </p:spTree>
    <p:extLst>
      <p:ext uri="{BB962C8B-B14F-4D97-AF65-F5344CB8AC3E}">
        <p14:creationId xmlns:p14="http://schemas.microsoft.com/office/powerpoint/2010/main" val="387920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developmental stages did </a:t>
            </a:r>
            <a:br>
              <a:rPr lang="en-US" dirty="0"/>
            </a:br>
            <a:r>
              <a:rPr lang="en-US" dirty="0"/>
              <a:t>Freud propose?</a:t>
            </a:r>
          </a:p>
        </p:txBody>
      </p:sp>
      <p:sp>
        <p:nvSpPr>
          <p:cNvPr id="4" name="Content Placeholder 3"/>
          <p:cNvSpPr>
            <a:spLocks noGrp="1"/>
          </p:cNvSpPr>
          <p:nvPr>
            <p:ph sz="quarter" idx="13"/>
          </p:nvPr>
        </p:nvSpPr>
        <p:spPr>
          <a:xfrm>
            <a:off x="528638" y="4864099"/>
            <a:ext cx="8101012" cy="1626641"/>
          </a:xfrm>
        </p:spPr>
        <p:txBody>
          <a:bodyPr/>
          <a:lstStyle/>
          <a:p>
            <a:r>
              <a:rPr lang="en-US" dirty="0"/>
              <a:t>Freud believed that children pass through a series of </a:t>
            </a:r>
            <a:r>
              <a:rPr lang="en-US" b="1" i="1" dirty="0"/>
              <a:t>psychosexual stages</a:t>
            </a:r>
            <a:r>
              <a:rPr lang="en-US" dirty="0"/>
              <a:t>, during which the </a:t>
            </a:r>
            <a:r>
              <a:rPr lang="en-US" b="1" i="1" dirty="0"/>
              <a:t>id</a:t>
            </a:r>
            <a:r>
              <a:rPr lang="en-US" dirty="0"/>
              <a:t>’s pleasure-seeking energies focus on distinct pleasure-sensitive areas of the body called </a:t>
            </a:r>
            <a:r>
              <a:rPr lang="en-US" i="1" dirty="0"/>
              <a:t>erogenous zones.</a:t>
            </a:r>
            <a:endParaRPr lang="en-US" dirty="0"/>
          </a:p>
        </p:txBody>
      </p:sp>
      <p:pic>
        <p:nvPicPr>
          <p:cNvPr id="6" name="Content Placeholder 5"/>
          <p:cNvPicPr>
            <a:picLocks noGrp="1" noChangeAspect="1"/>
          </p:cNvPicPr>
          <p:nvPr>
            <p:ph idx="1"/>
          </p:nvPr>
        </p:nvPicPr>
        <p:blipFill>
          <a:blip r:embed="rId2"/>
          <a:stretch>
            <a:fillRect/>
          </a:stretch>
        </p:blipFill>
        <p:spPr>
          <a:xfrm>
            <a:off x="1131020" y="1956470"/>
            <a:ext cx="6895675" cy="2572791"/>
          </a:xfrm>
          <a:prstGeom prst="rect">
            <a:avLst/>
          </a:prstGeom>
        </p:spPr>
      </p:pic>
      <p:pic>
        <p:nvPicPr>
          <p:cNvPr id="5" name="Picture 4" descr="decorative"/>
          <p:cNvPicPr>
            <a:picLocks noChangeAspect="1"/>
          </p:cNvPicPr>
          <p:nvPr/>
        </p:nvPicPr>
        <p:blipFill>
          <a:blip r:embed="rId3"/>
          <a:stretch>
            <a:fillRect/>
          </a:stretch>
        </p:blipFill>
        <p:spPr>
          <a:xfrm>
            <a:off x="575539" y="348281"/>
            <a:ext cx="688908" cy="688908"/>
          </a:xfrm>
          <a:prstGeom prst="rect">
            <a:avLst/>
          </a:prstGeom>
        </p:spPr>
      </p:pic>
    </p:spTree>
    <p:extLst>
      <p:ext uri="{BB962C8B-B14F-4D97-AF65-F5344CB8AC3E}">
        <p14:creationId xmlns:p14="http://schemas.microsoft.com/office/powerpoint/2010/main" val="186094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a:t>the </a:t>
            </a:r>
            <a:r>
              <a:rPr lang="en-US" i="1" smtClean="0"/>
              <a:t>____________ </a:t>
            </a:r>
            <a:r>
              <a:rPr lang="en-US" i="1" dirty="0"/>
              <a:t>complex</a:t>
            </a:r>
            <a:r>
              <a:rPr lang="en-US" dirty="0"/>
              <a:t>?</a:t>
            </a:r>
          </a:p>
        </p:txBody>
      </p:sp>
      <p:sp>
        <p:nvSpPr>
          <p:cNvPr id="3" name="Content Placeholder 2"/>
          <p:cNvSpPr>
            <a:spLocks noGrp="1"/>
          </p:cNvSpPr>
          <p:nvPr>
            <p:ph idx="1"/>
          </p:nvPr>
        </p:nvSpPr>
        <p:spPr>
          <a:xfrm>
            <a:off x="521208" y="1825625"/>
            <a:ext cx="8101584" cy="3226060"/>
          </a:xfrm>
        </p:spPr>
        <p:txBody>
          <a:bodyPr>
            <a:normAutofit lnSpcReduction="10000"/>
          </a:bodyPr>
          <a:lstStyle/>
          <a:p>
            <a:r>
              <a:rPr lang="en-US" dirty="0"/>
              <a:t>Freud believed that during the </a:t>
            </a:r>
            <a:r>
              <a:rPr lang="en-US" i="1" dirty="0" smtClean="0"/>
              <a:t>________ </a:t>
            </a:r>
            <a:r>
              <a:rPr lang="en-US" i="1" dirty="0"/>
              <a:t>stage, </a:t>
            </a:r>
            <a:r>
              <a:rPr lang="en-US" dirty="0"/>
              <a:t>for example, boys develop both unconscious sexual desires for their mother and jealousy and hatred for their father, whom they consider a rival. </a:t>
            </a:r>
          </a:p>
          <a:p>
            <a:endParaRPr lang="en-US" dirty="0"/>
          </a:p>
          <a:p>
            <a:r>
              <a:rPr lang="en-US" dirty="0"/>
              <a:t>These feelings, he thought, lead boys to feel guilty and to fear punishment, perhaps by castration, from their father.</a:t>
            </a:r>
          </a:p>
        </p:txBody>
      </p:sp>
      <p:sp>
        <p:nvSpPr>
          <p:cNvPr id="4" name="Content Placeholder 3"/>
          <p:cNvSpPr>
            <a:spLocks noGrp="1"/>
          </p:cNvSpPr>
          <p:nvPr>
            <p:ph sz="quarter" idx="13"/>
          </p:nvPr>
        </p:nvSpPr>
        <p:spPr>
          <a:xfrm>
            <a:off x="528638" y="5268835"/>
            <a:ext cx="8101012" cy="1219200"/>
          </a:xfrm>
        </p:spPr>
        <p:txBody>
          <a:bodyPr/>
          <a:lstStyle/>
          <a:p>
            <a:r>
              <a:rPr lang="en-US" dirty="0"/>
              <a:t>He called this collection of feelings the </a:t>
            </a:r>
            <a:r>
              <a:rPr lang="en-US" b="1" i="1" dirty="0" smtClean="0"/>
              <a:t>Oedipus </a:t>
            </a:r>
            <a:r>
              <a:rPr lang="en-US" b="1" i="1" dirty="0"/>
              <a:t>complex </a:t>
            </a:r>
            <a:r>
              <a:rPr lang="en-US" dirty="0"/>
              <a:t>after the Greek legend of Oedipus, who unknowingly killed his father and married his mother.</a:t>
            </a:r>
          </a:p>
        </p:txBody>
      </p:sp>
    </p:spTree>
    <p:extLst>
      <p:ext uri="{BB962C8B-B14F-4D97-AF65-F5344CB8AC3E}">
        <p14:creationId xmlns:p14="http://schemas.microsoft.com/office/powerpoint/2010/main" val="197220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did Freud believe the child reduced </a:t>
            </a:r>
            <a:br>
              <a:rPr lang="en-US" dirty="0"/>
            </a:br>
            <a:r>
              <a:rPr lang="en-US" dirty="0"/>
              <a:t>the threat of the </a:t>
            </a:r>
            <a:r>
              <a:rPr lang="en-US" i="1" dirty="0" smtClean="0"/>
              <a:t>___________ </a:t>
            </a:r>
            <a:r>
              <a:rPr lang="en-US" i="1" dirty="0"/>
              <a:t>complex</a:t>
            </a:r>
            <a:r>
              <a:rPr lang="en-US" dirty="0"/>
              <a:t>?</a:t>
            </a:r>
          </a:p>
        </p:txBody>
      </p:sp>
      <p:sp>
        <p:nvSpPr>
          <p:cNvPr id="3" name="Content Placeholder 2"/>
          <p:cNvSpPr>
            <a:spLocks noGrp="1"/>
          </p:cNvSpPr>
          <p:nvPr>
            <p:ph idx="1"/>
          </p:nvPr>
        </p:nvSpPr>
        <p:spPr/>
        <p:txBody>
          <a:bodyPr/>
          <a:lstStyle/>
          <a:p>
            <a:r>
              <a:rPr lang="en-US" dirty="0"/>
              <a:t>Freud believed children eventually cope with the threatening feelings of the </a:t>
            </a:r>
            <a:r>
              <a:rPr lang="en-US" b="1" i="1" dirty="0" smtClean="0"/>
              <a:t>__________ </a:t>
            </a:r>
            <a:r>
              <a:rPr lang="en-US" b="1" i="1" dirty="0"/>
              <a:t>complex </a:t>
            </a:r>
            <a:r>
              <a:rPr lang="en-US" dirty="0"/>
              <a:t>by repressing them and by </a:t>
            </a:r>
            <a:r>
              <a:rPr lang="en-US" b="1" i="1" dirty="0"/>
              <a:t>identifying</a:t>
            </a:r>
            <a:r>
              <a:rPr lang="en-US" dirty="0"/>
              <a:t> with (trying to become like)  the rival parent. </a:t>
            </a:r>
          </a:p>
          <a:p>
            <a:endParaRPr lang="en-US" dirty="0"/>
          </a:p>
          <a:p>
            <a:r>
              <a:rPr lang="en-US" dirty="0"/>
              <a:t>Through this </a:t>
            </a:r>
            <a:r>
              <a:rPr lang="en-US" b="1" i="1" dirty="0" smtClean="0"/>
              <a:t>________________</a:t>
            </a:r>
            <a:r>
              <a:rPr lang="en-US" b="1" dirty="0" smtClean="0"/>
              <a:t> </a:t>
            </a:r>
            <a:r>
              <a:rPr lang="en-US" dirty="0"/>
              <a:t>process, children’s </a:t>
            </a:r>
            <a:r>
              <a:rPr lang="en-US" b="1" i="1" dirty="0"/>
              <a:t>superegos</a:t>
            </a:r>
            <a:r>
              <a:rPr lang="en-US" dirty="0"/>
              <a:t> gain strength as they incorporate many of</a:t>
            </a:r>
          </a:p>
          <a:p>
            <a:r>
              <a:rPr lang="en-US" dirty="0"/>
              <a:t>their parents’ values. </a:t>
            </a:r>
          </a:p>
        </p:txBody>
      </p:sp>
    </p:spTree>
    <p:extLst>
      <p:ext uri="{BB962C8B-B14F-4D97-AF65-F5344CB8AC3E}">
        <p14:creationId xmlns:p14="http://schemas.microsoft.com/office/powerpoint/2010/main" val="260932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smtClean="0"/>
              <a:t>the____________complex</a:t>
            </a:r>
            <a:r>
              <a:rPr lang="en-US" dirty="0"/>
              <a:t>?</a:t>
            </a:r>
          </a:p>
        </p:txBody>
      </p:sp>
      <p:sp>
        <p:nvSpPr>
          <p:cNvPr id="3" name="Content Placeholder 2"/>
          <p:cNvSpPr>
            <a:spLocks noGrp="1"/>
          </p:cNvSpPr>
          <p:nvPr>
            <p:ph idx="1"/>
          </p:nvPr>
        </p:nvSpPr>
        <p:spPr>
          <a:xfrm>
            <a:off x="521208" y="1825626"/>
            <a:ext cx="8101584" cy="1592132"/>
          </a:xfrm>
        </p:spPr>
        <p:txBody>
          <a:bodyPr>
            <a:normAutofit/>
          </a:bodyPr>
          <a:lstStyle/>
          <a:p>
            <a:r>
              <a:rPr lang="en-US" dirty="0"/>
              <a:t>Some psychoanalysts in Freud’s era believed that girls experience a parallel </a:t>
            </a:r>
            <a:r>
              <a:rPr lang="en-US" i="1" dirty="0" smtClean="0"/>
              <a:t>________ </a:t>
            </a:r>
            <a:r>
              <a:rPr lang="en-US" i="1" dirty="0"/>
              <a:t>complex </a:t>
            </a:r>
            <a:r>
              <a:rPr lang="en-US" dirty="0"/>
              <a:t>(named</a:t>
            </a:r>
          </a:p>
          <a:p>
            <a:r>
              <a:rPr lang="en-US" dirty="0"/>
              <a:t>after a mythological plotting daughter).</a:t>
            </a:r>
          </a:p>
        </p:txBody>
      </p:sp>
      <p:sp>
        <p:nvSpPr>
          <p:cNvPr id="4" name="Content Placeholder 3"/>
          <p:cNvSpPr>
            <a:spLocks noGrp="1"/>
          </p:cNvSpPr>
          <p:nvPr>
            <p:ph sz="quarter" idx="13"/>
          </p:nvPr>
        </p:nvSpPr>
        <p:spPr>
          <a:xfrm>
            <a:off x="528638" y="3822492"/>
            <a:ext cx="8101012" cy="2260808"/>
          </a:xfrm>
        </p:spPr>
        <p:txBody>
          <a:bodyPr/>
          <a:lstStyle/>
          <a:p>
            <a:r>
              <a:rPr lang="en-US" dirty="0"/>
              <a:t>As with the </a:t>
            </a:r>
            <a:r>
              <a:rPr lang="en-US" b="1" i="1" dirty="0" smtClean="0"/>
              <a:t>__________________, </a:t>
            </a:r>
            <a:r>
              <a:rPr lang="en-US" dirty="0"/>
              <a:t>young girls in the phallic stage would seek to identify with their mother or step-mother in hopes of diffusing the unconscious tension.</a:t>
            </a:r>
          </a:p>
        </p:txBody>
      </p:sp>
    </p:spTree>
    <p:extLst>
      <p:ext uri="{BB962C8B-B14F-4D97-AF65-F5344CB8AC3E}">
        <p14:creationId xmlns:p14="http://schemas.microsoft.com/office/powerpoint/2010/main" val="1608605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is_____________?</a:t>
            </a:r>
            <a:endParaRPr lang="en-US" dirty="0"/>
          </a:p>
        </p:txBody>
      </p:sp>
      <p:sp>
        <p:nvSpPr>
          <p:cNvPr id="3" name="Content Placeholder 2"/>
          <p:cNvSpPr>
            <a:spLocks noGrp="1"/>
          </p:cNvSpPr>
          <p:nvPr>
            <p:ph idx="1"/>
          </p:nvPr>
        </p:nvSpPr>
        <p:spPr>
          <a:xfrm>
            <a:off x="521208" y="1825626"/>
            <a:ext cx="8101584" cy="2071818"/>
          </a:xfrm>
        </p:spPr>
        <p:txBody>
          <a:bodyPr/>
          <a:lstStyle/>
          <a:p>
            <a:r>
              <a:rPr lang="en-US" dirty="0"/>
              <a:t>in psychoanalytic theory, according to Freud, a lingering focus of pleasure-seeking energies</a:t>
            </a:r>
          </a:p>
          <a:p>
            <a:r>
              <a:rPr lang="en-US" dirty="0"/>
              <a:t>at an earlier psychosexual stage, in</a:t>
            </a:r>
          </a:p>
          <a:p>
            <a:r>
              <a:rPr lang="en-US" dirty="0"/>
              <a:t>which conflicts were unresolved</a:t>
            </a:r>
          </a:p>
        </p:txBody>
      </p:sp>
      <p:sp>
        <p:nvSpPr>
          <p:cNvPr id="4" name="Content Placeholder 3"/>
          <p:cNvSpPr>
            <a:spLocks noGrp="1"/>
          </p:cNvSpPr>
          <p:nvPr>
            <p:ph sz="quarter" idx="13"/>
          </p:nvPr>
        </p:nvSpPr>
        <p:spPr>
          <a:xfrm>
            <a:off x="528638" y="4101439"/>
            <a:ext cx="8101012" cy="2569184"/>
          </a:xfrm>
        </p:spPr>
        <p:txBody>
          <a:bodyPr/>
          <a:lstStyle/>
          <a:p>
            <a:r>
              <a:rPr lang="en-US" dirty="0"/>
              <a:t>In Freud’s view, conflicts unresolved during earlier psychosexual stages could surface as maladaptive behavior in the adult years. </a:t>
            </a:r>
          </a:p>
          <a:p>
            <a:r>
              <a:rPr lang="en-US" dirty="0"/>
              <a:t>At any point in the oral, anal, or phallic stages,</a:t>
            </a:r>
          </a:p>
          <a:p>
            <a:r>
              <a:rPr lang="en-US" dirty="0"/>
              <a:t>strong conflict could lock, or </a:t>
            </a:r>
            <a:r>
              <a:rPr lang="en-US" b="1" i="1" dirty="0"/>
              <a:t>fixate</a:t>
            </a:r>
            <a:r>
              <a:rPr lang="en-US" dirty="0"/>
              <a:t>, the person’s </a:t>
            </a:r>
          </a:p>
          <a:p>
            <a:r>
              <a:rPr lang="en-US" dirty="0"/>
              <a:t>pleasure-seeking energies in that stage.</a:t>
            </a:r>
          </a:p>
        </p:txBody>
      </p:sp>
    </p:spTree>
    <p:extLst>
      <p:ext uri="{BB962C8B-B14F-4D97-AF65-F5344CB8AC3E}">
        <p14:creationId xmlns:p14="http://schemas.microsoft.com/office/powerpoint/2010/main" val="141973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Freud believe people </a:t>
            </a:r>
            <a:br>
              <a:rPr lang="en-US" dirty="0"/>
            </a:br>
            <a:r>
              <a:rPr lang="en-US" dirty="0"/>
              <a:t>defended themselves against anxiety?</a:t>
            </a:r>
          </a:p>
        </p:txBody>
      </p:sp>
      <p:sp>
        <p:nvSpPr>
          <p:cNvPr id="4" name="Content Placeholder 3"/>
          <p:cNvSpPr>
            <a:spLocks noGrp="1"/>
          </p:cNvSpPr>
          <p:nvPr>
            <p:ph sz="quarter" idx="13"/>
          </p:nvPr>
        </p:nvSpPr>
        <p:spPr>
          <a:xfrm>
            <a:off x="528638" y="1828801"/>
            <a:ext cx="3113972" cy="4254499"/>
          </a:xfrm>
        </p:spPr>
        <p:txBody>
          <a:bodyPr/>
          <a:lstStyle/>
          <a:p>
            <a:r>
              <a:rPr lang="en-US" dirty="0"/>
              <a:t>Freud proposed that the ego protects itself with </a:t>
            </a:r>
            <a:r>
              <a:rPr lang="en-US" b="1" i="1" dirty="0" smtClean="0"/>
              <a:t>________________mechanisms </a:t>
            </a:r>
            <a:r>
              <a:rPr lang="en-US" dirty="0"/>
              <a:t>—tactics that reduce</a:t>
            </a:r>
          </a:p>
          <a:p>
            <a:r>
              <a:rPr lang="en-US" dirty="0"/>
              <a:t>or redirect anxiety by distorting reality.</a:t>
            </a:r>
          </a:p>
        </p:txBody>
      </p:sp>
      <p:pic>
        <p:nvPicPr>
          <p:cNvPr id="6" name="Content Placeholder 5"/>
          <p:cNvPicPr>
            <a:picLocks noGrp="1" noChangeAspect="1"/>
          </p:cNvPicPr>
          <p:nvPr>
            <p:ph idx="1"/>
          </p:nvPr>
        </p:nvPicPr>
        <p:blipFill>
          <a:blip r:embed="rId2"/>
          <a:stretch>
            <a:fillRect/>
          </a:stretch>
        </p:blipFill>
        <p:spPr>
          <a:xfrm>
            <a:off x="4018959" y="1828801"/>
            <a:ext cx="4610691" cy="4254500"/>
          </a:xfrm>
          <a:prstGeom prst="rect">
            <a:avLst/>
          </a:prstGeom>
        </p:spPr>
      </p:pic>
      <p:pic>
        <p:nvPicPr>
          <p:cNvPr id="5" name="Picture 4" descr="decorative"/>
          <p:cNvPicPr>
            <a:picLocks noChangeAspect="1"/>
          </p:cNvPicPr>
          <p:nvPr/>
        </p:nvPicPr>
        <p:blipFill>
          <a:blip r:embed="rId3"/>
          <a:stretch>
            <a:fillRect/>
          </a:stretch>
        </p:blipFill>
        <p:spPr>
          <a:xfrm>
            <a:off x="575539" y="348281"/>
            <a:ext cx="688908" cy="688908"/>
          </a:xfrm>
          <a:prstGeom prst="rect">
            <a:avLst/>
          </a:prstGeom>
        </p:spPr>
      </p:pic>
    </p:spTree>
    <p:extLst>
      <p:ext uri="{BB962C8B-B14F-4D97-AF65-F5344CB8AC3E}">
        <p14:creationId xmlns:p14="http://schemas.microsoft.com/office/powerpoint/2010/main" val="132508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repression</a:t>
            </a:r>
            <a:r>
              <a:rPr lang="en-US" dirty="0"/>
              <a:t>?</a:t>
            </a:r>
          </a:p>
        </p:txBody>
      </p:sp>
      <p:sp>
        <p:nvSpPr>
          <p:cNvPr id="3" name="Content Placeholder 2"/>
          <p:cNvSpPr>
            <a:spLocks noGrp="1"/>
          </p:cNvSpPr>
          <p:nvPr>
            <p:ph idx="1"/>
          </p:nvPr>
        </p:nvSpPr>
        <p:spPr>
          <a:xfrm>
            <a:off x="521208" y="1825626"/>
            <a:ext cx="8101584" cy="1712054"/>
          </a:xfrm>
        </p:spPr>
        <p:txBody>
          <a:bodyPr/>
          <a:lstStyle/>
          <a:p>
            <a:r>
              <a:rPr lang="en-US" dirty="0"/>
              <a:t>in psychoanalytic theory, the basic defense</a:t>
            </a:r>
          </a:p>
          <a:p>
            <a:r>
              <a:rPr lang="en-US" dirty="0"/>
              <a:t>mechanism that banishes from consciousness anxiety-arousing thoughts, feelings, and memories</a:t>
            </a:r>
          </a:p>
        </p:txBody>
      </p:sp>
      <p:sp>
        <p:nvSpPr>
          <p:cNvPr id="4" name="Content Placeholder 3"/>
          <p:cNvSpPr>
            <a:spLocks noGrp="1"/>
          </p:cNvSpPr>
          <p:nvPr>
            <p:ph sz="quarter" idx="13"/>
          </p:nvPr>
        </p:nvSpPr>
        <p:spPr>
          <a:xfrm>
            <a:off x="528638" y="3741675"/>
            <a:ext cx="8101012" cy="2928948"/>
          </a:xfrm>
        </p:spPr>
        <p:txBody>
          <a:bodyPr/>
          <a:lstStyle/>
          <a:p>
            <a:r>
              <a:rPr lang="en-US" dirty="0"/>
              <a:t>For example, </a:t>
            </a:r>
            <a:r>
              <a:rPr lang="en-US" b="1" i="1" dirty="0"/>
              <a:t>repression </a:t>
            </a:r>
            <a:r>
              <a:rPr lang="en-US" dirty="0"/>
              <a:t>banishes anxiety-arousing wishes and feelings from consciousness.</a:t>
            </a:r>
          </a:p>
          <a:p>
            <a:r>
              <a:rPr lang="en-US" dirty="0"/>
              <a:t> According to Freud, </a:t>
            </a:r>
            <a:r>
              <a:rPr lang="en-US" i="1" dirty="0"/>
              <a:t>repression underlies all the other defense mechanisms. </a:t>
            </a:r>
          </a:p>
          <a:p>
            <a:r>
              <a:rPr lang="en-US" dirty="0"/>
              <a:t>However, because repression is often incomplete, repressed urges may appear as symbols in dreams or as slips of the tongue in casual conversation.</a:t>
            </a:r>
          </a:p>
        </p:txBody>
      </p:sp>
    </p:spTree>
    <p:extLst>
      <p:ext uri="{BB962C8B-B14F-4D97-AF65-F5344CB8AC3E}">
        <p14:creationId xmlns:p14="http://schemas.microsoft.com/office/powerpoint/2010/main" val="68002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331902" cy="1600200"/>
          </a:xfrm>
        </p:spPr>
        <p:txBody>
          <a:bodyPr/>
          <a:lstStyle/>
          <a:p>
            <a:r>
              <a:rPr lang="en-US" dirty="0"/>
              <a:t>What are </a:t>
            </a:r>
            <a:br>
              <a:rPr lang="en-US" dirty="0"/>
            </a:br>
            <a:r>
              <a:rPr lang="en-US" dirty="0"/>
              <a:t>“Freudian </a:t>
            </a:r>
            <a:r>
              <a:rPr lang="en-US" dirty="0" smtClean="0"/>
              <a:t>__________?”</a:t>
            </a:r>
            <a:endParaRPr lang="en-US" dirty="0"/>
          </a:p>
        </p:txBody>
      </p:sp>
      <p:sp>
        <p:nvSpPr>
          <p:cNvPr id="4" name="Text Placeholder 3"/>
          <p:cNvSpPr>
            <a:spLocks noGrp="1"/>
          </p:cNvSpPr>
          <p:nvPr>
            <p:ph type="body" sz="half" idx="2"/>
          </p:nvPr>
        </p:nvSpPr>
        <p:spPr>
          <a:xfrm>
            <a:off x="629840" y="2247900"/>
            <a:ext cx="4331903" cy="3621088"/>
          </a:xfrm>
        </p:spPr>
        <p:txBody>
          <a:bodyPr/>
          <a:lstStyle/>
          <a:p>
            <a:r>
              <a:rPr lang="en-US" dirty="0"/>
              <a:t>Freud believed he could glimpse the unconscious seeping through what we today call “Freudian </a:t>
            </a:r>
            <a:r>
              <a:rPr lang="en-US" dirty="0" smtClean="0"/>
              <a:t>_____.”</a:t>
            </a:r>
            <a:endParaRPr lang="en-US" dirty="0"/>
          </a:p>
          <a:p>
            <a:r>
              <a:rPr lang="en-US" dirty="0"/>
              <a:t>Freud also viewed jokes</a:t>
            </a:r>
          </a:p>
          <a:p>
            <a:r>
              <a:rPr lang="en-US" dirty="0"/>
              <a:t>as expressions of repressed sexual and aggressive tendencies.</a:t>
            </a:r>
          </a:p>
        </p:txBody>
      </p:sp>
      <p:pic>
        <p:nvPicPr>
          <p:cNvPr id="5" name="Content Placeholder 4"/>
          <p:cNvPicPr>
            <a:picLocks noGrp="1" noChangeAspect="1"/>
          </p:cNvPicPr>
          <p:nvPr>
            <p:ph idx="1"/>
          </p:nvPr>
        </p:nvPicPr>
        <p:blipFill>
          <a:blip r:embed="rId2"/>
          <a:stretch>
            <a:fillRect/>
          </a:stretch>
        </p:blipFill>
        <p:spPr>
          <a:xfrm>
            <a:off x="5201587" y="2640219"/>
            <a:ext cx="3786142" cy="2966102"/>
          </a:xfrm>
          <a:prstGeom prst="rect">
            <a:avLst/>
          </a:prstGeom>
        </p:spPr>
      </p:pic>
    </p:spTree>
    <p:extLst>
      <p:ext uri="{BB962C8B-B14F-4D97-AF65-F5344CB8AC3E}">
        <p14:creationId xmlns:p14="http://schemas.microsoft.com/office/powerpoint/2010/main" val="255893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                         ?</a:t>
            </a:r>
            <a:endParaRPr lang="en-US" dirty="0"/>
          </a:p>
        </p:txBody>
      </p:sp>
      <p:sp>
        <p:nvSpPr>
          <p:cNvPr id="3" name="Content Placeholder 2"/>
          <p:cNvSpPr>
            <a:spLocks noGrp="1"/>
          </p:cNvSpPr>
          <p:nvPr>
            <p:ph idx="1"/>
          </p:nvPr>
        </p:nvSpPr>
        <p:spPr>
          <a:xfrm>
            <a:off x="521208" y="1825625"/>
            <a:ext cx="8101584" cy="1861955"/>
          </a:xfrm>
        </p:spPr>
        <p:txBody>
          <a:bodyPr/>
          <a:lstStyle/>
          <a:p>
            <a:r>
              <a:rPr lang="en-US" dirty="0"/>
              <a:t>an individual’s</a:t>
            </a:r>
          </a:p>
          <a:p>
            <a:r>
              <a:rPr lang="en-US" dirty="0"/>
              <a:t>characteristic pattern of thinking,</a:t>
            </a:r>
          </a:p>
          <a:p>
            <a:r>
              <a:rPr lang="en-US" dirty="0"/>
              <a:t>feeling, and acting</a:t>
            </a:r>
          </a:p>
        </p:txBody>
      </p:sp>
      <p:sp>
        <p:nvSpPr>
          <p:cNvPr id="4" name="Content Placeholder 3"/>
          <p:cNvSpPr>
            <a:spLocks noGrp="1"/>
          </p:cNvSpPr>
          <p:nvPr>
            <p:ph sz="quarter" idx="13"/>
          </p:nvPr>
        </p:nvSpPr>
        <p:spPr>
          <a:xfrm>
            <a:off x="528638" y="4062334"/>
            <a:ext cx="8101012" cy="2020966"/>
          </a:xfrm>
        </p:spPr>
        <p:txBody>
          <a:bodyPr/>
          <a:lstStyle/>
          <a:p>
            <a:r>
              <a:rPr lang="en-US" dirty="0"/>
              <a:t>Our personality drives what we laugh at, whom we hang with, how we occupy our time, why we cry and where we choose to live.  </a:t>
            </a:r>
          </a:p>
          <a:p>
            <a:r>
              <a:rPr lang="en-US" dirty="0"/>
              <a:t>Our personality underlies all that makes us…. us.</a:t>
            </a:r>
          </a:p>
        </p:txBody>
      </p:sp>
      <p:pic>
        <p:nvPicPr>
          <p:cNvPr id="5" name="Picture 4" descr="decorative"/>
          <p:cNvPicPr>
            <a:picLocks noChangeAspect="1"/>
          </p:cNvPicPr>
          <p:nvPr/>
        </p:nvPicPr>
        <p:blipFill>
          <a:blip r:embed="rId2"/>
          <a:stretch>
            <a:fillRect/>
          </a:stretch>
        </p:blipFill>
        <p:spPr>
          <a:xfrm>
            <a:off x="590529" y="363271"/>
            <a:ext cx="688908" cy="688908"/>
          </a:xfrm>
          <a:prstGeom prst="rect">
            <a:avLst/>
          </a:prstGeom>
        </p:spPr>
      </p:pic>
    </p:spTree>
    <p:extLst>
      <p:ext uri="{BB962C8B-B14F-4D97-AF65-F5344CB8AC3E}">
        <p14:creationId xmlns:p14="http://schemas.microsoft.com/office/powerpoint/2010/main" val="2012080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were the neo-Freudians?</a:t>
            </a:r>
          </a:p>
        </p:txBody>
      </p:sp>
      <p:sp>
        <p:nvSpPr>
          <p:cNvPr id="4" name="Content Placeholder 3"/>
          <p:cNvSpPr>
            <a:spLocks noGrp="1"/>
          </p:cNvSpPr>
          <p:nvPr>
            <p:ph sz="quarter" idx="13"/>
          </p:nvPr>
        </p:nvSpPr>
        <p:spPr>
          <a:xfrm>
            <a:off x="528638" y="4434393"/>
            <a:ext cx="8101012" cy="2281199"/>
          </a:xfrm>
        </p:spPr>
        <p:txBody>
          <a:bodyPr>
            <a:normAutofit lnSpcReduction="10000"/>
          </a:bodyPr>
          <a:lstStyle/>
          <a:p>
            <a:r>
              <a:rPr lang="en-US" dirty="0"/>
              <a:t>These pioneering psychoanalysts, referred to as the </a:t>
            </a:r>
            <a:r>
              <a:rPr lang="en-US" i="1" dirty="0"/>
              <a:t>neo-Freudians, </a:t>
            </a:r>
            <a:r>
              <a:rPr lang="en-US" dirty="0"/>
              <a:t>adopted Freud’s interviewing techniques and accepted his basic ideas: the personality structures of </a:t>
            </a:r>
            <a:r>
              <a:rPr lang="en-US" b="1" i="1" dirty="0"/>
              <a:t>id</a:t>
            </a:r>
            <a:r>
              <a:rPr lang="en-US" dirty="0"/>
              <a:t>, </a:t>
            </a:r>
            <a:r>
              <a:rPr lang="en-US" b="1" i="1" dirty="0"/>
              <a:t>ego</a:t>
            </a:r>
            <a:r>
              <a:rPr lang="en-US" dirty="0"/>
              <a:t>, and </a:t>
            </a:r>
            <a:r>
              <a:rPr lang="en-US" b="1" i="1" dirty="0"/>
              <a:t>superego</a:t>
            </a:r>
            <a:r>
              <a:rPr lang="en-US" dirty="0"/>
              <a:t>; the importance of the </a:t>
            </a:r>
            <a:r>
              <a:rPr lang="en-US" b="1" i="1" dirty="0"/>
              <a:t>unconscious</a:t>
            </a:r>
            <a:r>
              <a:rPr lang="en-US" dirty="0"/>
              <a:t>; the childhood roots of personality; and the dynamics of anxiety and the </a:t>
            </a:r>
            <a:r>
              <a:rPr lang="en-US" b="1" i="1" dirty="0"/>
              <a:t>defense mechanisms</a:t>
            </a:r>
            <a:r>
              <a:rPr lang="en-US" dirty="0"/>
              <a:t>.</a:t>
            </a:r>
          </a:p>
        </p:txBody>
      </p:sp>
      <p:pic>
        <p:nvPicPr>
          <p:cNvPr id="5" name="Content Placeholder 4"/>
          <p:cNvPicPr>
            <a:picLocks noGrp="1" noChangeAspect="1"/>
          </p:cNvPicPr>
          <p:nvPr>
            <p:ph idx="1"/>
          </p:nvPr>
        </p:nvPicPr>
        <p:blipFill>
          <a:blip r:embed="rId2"/>
          <a:stretch>
            <a:fillRect/>
          </a:stretch>
        </p:blipFill>
        <p:spPr>
          <a:xfrm>
            <a:off x="528066" y="1858780"/>
            <a:ext cx="8001217" cy="2338465"/>
          </a:xfrm>
          <a:prstGeom prst="rect">
            <a:avLst/>
          </a:prstGeom>
        </p:spPr>
      </p:pic>
    </p:spTree>
    <p:extLst>
      <p:ext uri="{BB962C8B-B14F-4D97-AF65-F5344CB8AC3E}">
        <p14:creationId xmlns:p14="http://schemas.microsoft.com/office/powerpoint/2010/main" val="30221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Alfred Adler?</a:t>
            </a:r>
          </a:p>
        </p:txBody>
      </p:sp>
      <p:sp>
        <p:nvSpPr>
          <p:cNvPr id="4" name="Text Placeholder 3"/>
          <p:cNvSpPr>
            <a:spLocks noGrp="1"/>
          </p:cNvSpPr>
          <p:nvPr>
            <p:ph type="body" sz="quarter" idx="14"/>
          </p:nvPr>
        </p:nvSpPr>
        <p:spPr>
          <a:xfrm>
            <a:off x="4316855" y="2017009"/>
            <a:ext cx="4198495" cy="4428761"/>
          </a:xfrm>
        </p:spPr>
        <p:txBody>
          <a:bodyPr>
            <a:noAutofit/>
          </a:bodyPr>
          <a:lstStyle/>
          <a:p>
            <a:r>
              <a:rPr lang="en-US" sz="2400" dirty="0"/>
              <a:t>Adler (who gave us the still popular </a:t>
            </a:r>
            <a:r>
              <a:rPr lang="en-US" sz="2400" i="1" dirty="0"/>
              <a:t>inferiority complex </a:t>
            </a:r>
            <a:r>
              <a:rPr lang="en-US" sz="2400" dirty="0"/>
              <a:t>idea) had struggled to overcome childhood illnesses and accidents. </a:t>
            </a:r>
          </a:p>
          <a:p>
            <a:r>
              <a:rPr lang="en-US" sz="2400" dirty="0"/>
              <a:t>He believed that much of our behavior is driven by efforts to conquer childhood inferiority feelings that</a:t>
            </a:r>
          </a:p>
          <a:p>
            <a:r>
              <a:rPr lang="en-US" sz="2400" dirty="0"/>
              <a:t>trigger our strivings for superiority and power.</a:t>
            </a:r>
          </a:p>
        </p:txBody>
      </p:sp>
      <p:sp>
        <p:nvSpPr>
          <p:cNvPr id="5" name="Text Placeholder 4"/>
          <p:cNvSpPr>
            <a:spLocks noGrp="1"/>
          </p:cNvSpPr>
          <p:nvPr>
            <p:ph type="body" sz="quarter" idx="15"/>
          </p:nvPr>
        </p:nvSpPr>
        <p:spPr>
          <a:xfrm>
            <a:off x="762000" y="5276538"/>
            <a:ext cx="3117850" cy="859149"/>
          </a:xfrm>
        </p:spPr>
        <p:txBody>
          <a:bodyPr>
            <a:normAutofit lnSpcReduction="10000"/>
          </a:bodyPr>
          <a:lstStyle/>
          <a:p>
            <a:pPr marL="0" indent="0">
              <a:buNone/>
            </a:pPr>
            <a:r>
              <a:rPr lang="en-US" dirty="0"/>
              <a:t>Alfred Adler</a:t>
            </a:r>
          </a:p>
          <a:p>
            <a:pPr marL="0" indent="0">
              <a:buNone/>
            </a:pPr>
            <a:r>
              <a:rPr lang="en-US" dirty="0"/>
              <a:t>(1870-1937)</a:t>
            </a:r>
          </a:p>
        </p:txBody>
      </p:sp>
      <p:pic>
        <p:nvPicPr>
          <p:cNvPr id="6" name="Picture 5"/>
          <p:cNvPicPr>
            <a:picLocks noChangeAspect="1"/>
          </p:cNvPicPr>
          <p:nvPr/>
        </p:nvPicPr>
        <p:blipFill>
          <a:blip r:embed="rId2"/>
          <a:stretch>
            <a:fillRect/>
          </a:stretch>
        </p:blipFill>
        <p:spPr>
          <a:xfrm>
            <a:off x="762000" y="2158671"/>
            <a:ext cx="3117850" cy="2782754"/>
          </a:xfrm>
          <a:prstGeom prst="rect">
            <a:avLst/>
          </a:prstGeom>
        </p:spPr>
      </p:pic>
    </p:spTree>
    <p:extLst>
      <p:ext uri="{BB962C8B-B14F-4D97-AF65-F5344CB8AC3E}">
        <p14:creationId xmlns:p14="http://schemas.microsoft.com/office/powerpoint/2010/main" val="821922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Karen Horney?</a:t>
            </a:r>
          </a:p>
        </p:txBody>
      </p:sp>
      <p:sp>
        <p:nvSpPr>
          <p:cNvPr id="4" name="Text Placeholder 3"/>
          <p:cNvSpPr>
            <a:spLocks noGrp="1"/>
          </p:cNvSpPr>
          <p:nvPr>
            <p:ph type="body" sz="quarter" idx="14"/>
          </p:nvPr>
        </p:nvSpPr>
        <p:spPr>
          <a:xfrm>
            <a:off x="4406796" y="2032000"/>
            <a:ext cx="4108554" cy="4533692"/>
          </a:xfrm>
        </p:spPr>
        <p:txBody>
          <a:bodyPr/>
          <a:lstStyle/>
          <a:p>
            <a:r>
              <a:rPr lang="en-US" dirty="0"/>
              <a:t>Horney said childhood anxiety triggers our desire for love and security. </a:t>
            </a:r>
          </a:p>
          <a:p>
            <a:endParaRPr lang="en-US" dirty="0"/>
          </a:p>
          <a:p>
            <a:r>
              <a:rPr lang="en-US" dirty="0"/>
              <a:t>She also opposed Freud’s assumptions that women have weak superegos and suffer “penis envy,” and she attempted to balance his masculine bias.</a:t>
            </a:r>
          </a:p>
        </p:txBody>
      </p:sp>
      <p:sp>
        <p:nvSpPr>
          <p:cNvPr id="5" name="Text Placeholder 4"/>
          <p:cNvSpPr>
            <a:spLocks noGrp="1"/>
          </p:cNvSpPr>
          <p:nvPr>
            <p:ph type="body" sz="quarter" idx="15"/>
          </p:nvPr>
        </p:nvSpPr>
        <p:spPr>
          <a:xfrm>
            <a:off x="762000" y="5288937"/>
            <a:ext cx="3117850" cy="846750"/>
          </a:xfrm>
        </p:spPr>
        <p:txBody>
          <a:bodyPr>
            <a:normAutofit lnSpcReduction="10000"/>
          </a:bodyPr>
          <a:lstStyle/>
          <a:p>
            <a:pPr marL="0" indent="0">
              <a:buNone/>
            </a:pPr>
            <a:r>
              <a:rPr lang="en-US" dirty="0"/>
              <a:t>Karen Horney</a:t>
            </a:r>
          </a:p>
          <a:p>
            <a:pPr marL="0" indent="0">
              <a:buNone/>
            </a:pPr>
            <a:r>
              <a:rPr lang="en-US" dirty="0"/>
              <a:t>(1885-1952)</a:t>
            </a:r>
          </a:p>
        </p:txBody>
      </p:sp>
      <p:pic>
        <p:nvPicPr>
          <p:cNvPr id="6" name="Picture 5"/>
          <p:cNvPicPr>
            <a:picLocks noChangeAspect="1"/>
          </p:cNvPicPr>
          <p:nvPr/>
        </p:nvPicPr>
        <p:blipFill>
          <a:blip r:embed="rId2"/>
          <a:stretch>
            <a:fillRect/>
          </a:stretch>
        </p:blipFill>
        <p:spPr>
          <a:xfrm>
            <a:off x="628650" y="2032000"/>
            <a:ext cx="3295264" cy="2915626"/>
          </a:xfrm>
          <a:prstGeom prst="rect">
            <a:avLst/>
          </a:prstGeom>
        </p:spPr>
      </p:pic>
    </p:spTree>
    <p:extLst>
      <p:ext uri="{BB962C8B-B14F-4D97-AF65-F5344CB8AC3E}">
        <p14:creationId xmlns:p14="http://schemas.microsoft.com/office/powerpoint/2010/main" val="71151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Carl Jung?</a:t>
            </a:r>
          </a:p>
        </p:txBody>
      </p:sp>
      <p:sp>
        <p:nvSpPr>
          <p:cNvPr id="4" name="Text Placeholder 3"/>
          <p:cNvSpPr>
            <a:spLocks noGrp="1"/>
          </p:cNvSpPr>
          <p:nvPr>
            <p:ph type="body" sz="quarter" idx="14"/>
          </p:nvPr>
        </p:nvSpPr>
        <p:spPr>
          <a:xfrm>
            <a:off x="4332157" y="2032000"/>
            <a:ext cx="3973643" cy="3975100"/>
          </a:xfrm>
        </p:spPr>
        <p:txBody>
          <a:bodyPr>
            <a:noAutofit/>
          </a:bodyPr>
          <a:lstStyle/>
          <a:p>
            <a:r>
              <a:rPr lang="en-US" sz="2400" dirty="0"/>
              <a:t>Jung believed the unconscious contains more than our repressed thoughts and feelings. </a:t>
            </a:r>
          </a:p>
          <a:p>
            <a:r>
              <a:rPr lang="en-US" sz="2400" dirty="0"/>
              <a:t>He believed we also have a</a:t>
            </a:r>
          </a:p>
          <a:p>
            <a:r>
              <a:rPr lang="en-US" sz="2400" b="1" i="1" dirty="0"/>
              <a:t>collective unconscious</a:t>
            </a:r>
            <a:r>
              <a:rPr lang="en-US" sz="2400" dirty="0"/>
              <a:t>, a common reservoir of images, or </a:t>
            </a:r>
            <a:r>
              <a:rPr lang="en-US" sz="2400" i="1" dirty="0"/>
              <a:t>archetypes, </a:t>
            </a:r>
            <a:r>
              <a:rPr lang="en-US" sz="2400" dirty="0"/>
              <a:t>derived from our species’</a:t>
            </a:r>
          </a:p>
          <a:p>
            <a:r>
              <a:rPr lang="en-US" sz="2400" dirty="0"/>
              <a:t>universal experiences.</a:t>
            </a:r>
          </a:p>
        </p:txBody>
      </p:sp>
      <p:sp>
        <p:nvSpPr>
          <p:cNvPr id="5" name="Text Placeholder 4"/>
          <p:cNvSpPr>
            <a:spLocks noGrp="1"/>
          </p:cNvSpPr>
          <p:nvPr>
            <p:ph type="body" sz="quarter" idx="15"/>
          </p:nvPr>
        </p:nvSpPr>
        <p:spPr>
          <a:xfrm>
            <a:off x="762000" y="5261548"/>
            <a:ext cx="3117850" cy="874139"/>
          </a:xfrm>
        </p:spPr>
        <p:txBody>
          <a:bodyPr>
            <a:normAutofit lnSpcReduction="10000"/>
          </a:bodyPr>
          <a:lstStyle/>
          <a:p>
            <a:pPr marL="0" indent="0">
              <a:buNone/>
            </a:pPr>
            <a:r>
              <a:rPr lang="en-US" dirty="0"/>
              <a:t>Carl Jung</a:t>
            </a:r>
          </a:p>
          <a:p>
            <a:pPr marL="0" indent="0">
              <a:buNone/>
            </a:pPr>
            <a:r>
              <a:rPr lang="en-US" dirty="0"/>
              <a:t>(1875-1961)</a:t>
            </a:r>
          </a:p>
        </p:txBody>
      </p:sp>
      <p:pic>
        <p:nvPicPr>
          <p:cNvPr id="6" name="Picture 5"/>
          <p:cNvPicPr>
            <a:picLocks noChangeAspect="1"/>
          </p:cNvPicPr>
          <p:nvPr/>
        </p:nvPicPr>
        <p:blipFill>
          <a:blip r:embed="rId2"/>
          <a:stretch>
            <a:fillRect/>
          </a:stretch>
        </p:blipFill>
        <p:spPr>
          <a:xfrm>
            <a:off x="628650" y="2031999"/>
            <a:ext cx="3430741" cy="3019685"/>
          </a:xfrm>
          <a:prstGeom prst="rect">
            <a:avLst/>
          </a:prstGeom>
        </p:spPr>
      </p:pic>
    </p:spTree>
    <p:extLst>
      <p:ext uri="{BB962C8B-B14F-4D97-AF65-F5344CB8AC3E}">
        <p14:creationId xmlns:p14="http://schemas.microsoft.com/office/powerpoint/2010/main" val="2055944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examples of archetypes?</a:t>
            </a:r>
          </a:p>
        </p:txBody>
      </p:sp>
      <p:sp>
        <p:nvSpPr>
          <p:cNvPr id="4" name="Text Placeholder 3"/>
          <p:cNvSpPr>
            <a:spLocks noGrp="1"/>
          </p:cNvSpPr>
          <p:nvPr>
            <p:ph type="body" sz="quarter" idx="14"/>
          </p:nvPr>
        </p:nvSpPr>
        <p:spPr>
          <a:xfrm>
            <a:off x="4332157" y="2032000"/>
            <a:ext cx="3973643" cy="4646386"/>
          </a:xfrm>
        </p:spPr>
        <p:txBody>
          <a:bodyPr>
            <a:noAutofit/>
          </a:bodyPr>
          <a:lstStyle/>
          <a:p>
            <a:r>
              <a:rPr lang="en-US" sz="2400" dirty="0"/>
              <a:t>The Hero and the Rebel, the Caregiver and the Innocent are among the twelve archetypes Jung believed reside within the collective unconscious of humans.</a:t>
            </a:r>
          </a:p>
          <a:p>
            <a:endParaRPr lang="en-US" sz="2400" dirty="0"/>
          </a:p>
          <a:p>
            <a:r>
              <a:rPr lang="en-US" sz="2400" dirty="0"/>
              <a:t>Jung thought these twelve archetypes generate deep emotions, and dominate the personality.</a:t>
            </a:r>
          </a:p>
        </p:txBody>
      </p:sp>
      <p:sp>
        <p:nvSpPr>
          <p:cNvPr id="5" name="Text Placeholder 4"/>
          <p:cNvSpPr>
            <a:spLocks noGrp="1"/>
          </p:cNvSpPr>
          <p:nvPr>
            <p:ph type="body" sz="quarter" idx="15"/>
          </p:nvPr>
        </p:nvSpPr>
        <p:spPr>
          <a:xfrm>
            <a:off x="762000" y="5261548"/>
            <a:ext cx="3117850" cy="874139"/>
          </a:xfrm>
        </p:spPr>
        <p:txBody>
          <a:bodyPr>
            <a:normAutofit lnSpcReduction="10000"/>
          </a:bodyPr>
          <a:lstStyle/>
          <a:p>
            <a:pPr marL="0" indent="0">
              <a:buNone/>
            </a:pPr>
            <a:r>
              <a:rPr lang="en-US" dirty="0"/>
              <a:t>Carl Jung</a:t>
            </a:r>
          </a:p>
          <a:p>
            <a:pPr marL="0" indent="0">
              <a:buNone/>
            </a:pPr>
            <a:r>
              <a:rPr lang="en-US" dirty="0"/>
              <a:t>(1875-1961)</a:t>
            </a:r>
          </a:p>
        </p:txBody>
      </p:sp>
      <p:pic>
        <p:nvPicPr>
          <p:cNvPr id="6" name="Picture 5"/>
          <p:cNvPicPr>
            <a:picLocks noChangeAspect="1"/>
          </p:cNvPicPr>
          <p:nvPr/>
        </p:nvPicPr>
        <p:blipFill>
          <a:blip r:embed="rId2"/>
          <a:stretch>
            <a:fillRect/>
          </a:stretch>
        </p:blipFill>
        <p:spPr>
          <a:xfrm>
            <a:off x="628650" y="2031999"/>
            <a:ext cx="3430741" cy="3019685"/>
          </a:xfrm>
          <a:prstGeom prst="rect">
            <a:avLst/>
          </a:prstGeom>
        </p:spPr>
      </p:pic>
    </p:spTree>
    <p:extLst>
      <p:ext uri="{BB962C8B-B14F-4D97-AF65-F5344CB8AC3E}">
        <p14:creationId xmlns:p14="http://schemas.microsoft.com/office/powerpoint/2010/main" val="2130105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collective unconscious</a:t>
            </a:r>
            <a:r>
              <a:rPr lang="en-US" dirty="0"/>
              <a:t>?</a:t>
            </a:r>
          </a:p>
        </p:txBody>
      </p:sp>
      <p:sp>
        <p:nvSpPr>
          <p:cNvPr id="3" name="Content Placeholder 2"/>
          <p:cNvSpPr>
            <a:spLocks noGrp="1"/>
          </p:cNvSpPr>
          <p:nvPr>
            <p:ph idx="1"/>
          </p:nvPr>
        </p:nvSpPr>
        <p:spPr>
          <a:xfrm>
            <a:off x="521208" y="1825626"/>
            <a:ext cx="8101584" cy="1966886"/>
          </a:xfrm>
        </p:spPr>
        <p:txBody>
          <a:bodyPr/>
          <a:lstStyle/>
          <a:p>
            <a:r>
              <a:rPr lang="en-US" dirty="0"/>
              <a:t>Jung said that the </a:t>
            </a:r>
            <a:r>
              <a:rPr lang="en-US" b="1" i="1" dirty="0"/>
              <a:t>collective unconscious </a:t>
            </a:r>
            <a:r>
              <a:rPr lang="en-US" dirty="0"/>
              <a:t>explains why, for many people, spiritual concerns are deeply rooted and why people in different cultures share certain myths (such as the flood myth) and images.</a:t>
            </a:r>
          </a:p>
        </p:txBody>
      </p:sp>
      <p:sp>
        <p:nvSpPr>
          <p:cNvPr id="4" name="Content Placeholder 3"/>
          <p:cNvSpPr>
            <a:spLocks noGrp="1"/>
          </p:cNvSpPr>
          <p:nvPr>
            <p:ph sz="quarter" idx="13"/>
          </p:nvPr>
        </p:nvSpPr>
        <p:spPr>
          <a:xfrm>
            <a:off x="528638" y="3996507"/>
            <a:ext cx="8101012" cy="2599165"/>
          </a:xfrm>
        </p:spPr>
        <p:txBody>
          <a:bodyPr/>
          <a:lstStyle/>
          <a:p>
            <a:r>
              <a:rPr lang="en-US" dirty="0"/>
              <a:t>Most of today’s psychologists discount the idea of inherited experiences. </a:t>
            </a:r>
          </a:p>
          <a:p>
            <a:r>
              <a:rPr lang="en-US" dirty="0"/>
              <a:t>But they do believe that our shared evolutionary history shaped some universal dispositions, and that</a:t>
            </a:r>
          </a:p>
          <a:p>
            <a:r>
              <a:rPr lang="en-US" dirty="0"/>
              <a:t>experience can leave </a:t>
            </a:r>
            <a:r>
              <a:rPr lang="en-US" i="1" dirty="0"/>
              <a:t>epigenetic </a:t>
            </a:r>
            <a:r>
              <a:rPr lang="en-US" dirty="0"/>
              <a:t>marks affecting gene expression.</a:t>
            </a:r>
          </a:p>
        </p:txBody>
      </p:sp>
    </p:spTree>
    <p:extLst>
      <p:ext uri="{BB962C8B-B14F-4D97-AF65-F5344CB8AC3E}">
        <p14:creationId xmlns:p14="http://schemas.microsoft.com/office/powerpoint/2010/main" val="123750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i="1" dirty="0"/>
              <a:t>projective test</a:t>
            </a:r>
            <a:r>
              <a:rPr lang="en-US" dirty="0"/>
              <a:t>?</a:t>
            </a:r>
          </a:p>
        </p:txBody>
      </p:sp>
      <p:sp>
        <p:nvSpPr>
          <p:cNvPr id="3" name="Content Placeholder 2"/>
          <p:cNvSpPr>
            <a:spLocks noGrp="1"/>
          </p:cNvSpPr>
          <p:nvPr>
            <p:ph idx="1"/>
          </p:nvPr>
        </p:nvSpPr>
        <p:spPr>
          <a:xfrm>
            <a:off x="521208" y="1825626"/>
            <a:ext cx="8101584" cy="1277338"/>
          </a:xfrm>
        </p:spPr>
        <p:txBody>
          <a:bodyPr/>
          <a:lstStyle/>
          <a:p>
            <a:r>
              <a:rPr lang="en-US" dirty="0"/>
              <a:t>a personality test that provides ambiguous images</a:t>
            </a:r>
          </a:p>
          <a:p>
            <a:r>
              <a:rPr lang="en-US" dirty="0"/>
              <a:t>designed to trigger projection of one’s inner dynamics</a:t>
            </a:r>
          </a:p>
        </p:txBody>
      </p:sp>
      <p:sp>
        <p:nvSpPr>
          <p:cNvPr id="4" name="Content Placeholder 3"/>
          <p:cNvSpPr>
            <a:spLocks noGrp="1"/>
          </p:cNvSpPr>
          <p:nvPr>
            <p:ph sz="quarter" idx="13"/>
          </p:nvPr>
        </p:nvSpPr>
        <p:spPr>
          <a:xfrm>
            <a:off x="528638" y="3306959"/>
            <a:ext cx="8101012" cy="3273723"/>
          </a:xfrm>
        </p:spPr>
        <p:txBody>
          <a:bodyPr/>
          <a:lstStyle/>
          <a:p>
            <a:r>
              <a:rPr lang="en-US" dirty="0"/>
              <a:t>A psychologist working in the Freudian tradition would require a personality test that could provide some sort of road into the unconscious—to unearth the residue of early childhood experiences, move beneath surface thoughts, and reveal hidden conflicts and impulses. </a:t>
            </a:r>
          </a:p>
          <a:p>
            <a:r>
              <a:rPr lang="en-US" dirty="0"/>
              <a:t>Objective assessment tools, such as agree-disagree or true-false questionnaires, would be inadequate because they would merely tap the conscious surface.</a:t>
            </a:r>
          </a:p>
        </p:txBody>
      </p:sp>
      <p:pic>
        <p:nvPicPr>
          <p:cNvPr id="5" name="Picture 4" descr="decorative"/>
          <p:cNvPicPr>
            <a:picLocks noChangeAspect="1"/>
          </p:cNvPicPr>
          <p:nvPr/>
        </p:nvPicPr>
        <p:blipFill>
          <a:blip r:embed="rId2"/>
          <a:stretch>
            <a:fillRect/>
          </a:stretch>
        </p:blipFill>
        <p:spPr>
          <a:xfrm>
            <a:off x="575539" y="348281"/>
            <a:ext cx="688908" cy="688908"/>
          </a:xfrm>
          <a:prstGeom prst="rect">
            <a:avLst/>
          </a:prstGeom>
        </p:spPr>
      </p:pic>
    </p:spTree>
    <p:extLst>
      <p:ext uri="{BB962C8B-B14F-4D97-AF65-F5344CB8AC3E}">
        <p14:creationId xmlns:p14="http://schemas.microsoft.com/office/powerpoint/2010/main" val="105461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654246" cy="1600200"/>
          </a:xfrm>
        </p:spPr>
        <p:txBody>
          <a:bodyPr>
            <a:normAutofit/>
          </a:bodyPr>
          <a:lstStyle/>
          <a:p>
            <a:r>
              <a:rPr lang="en-US" dirty="0"/>
              <a:t>What is the </a:t>
            </a:r>
            <a:r>
              <a:rPr lang="en-US" b="1" i="1" dirty="0"/>
              <a:t>Thematic Apperception Test (TAT)</a:t>
            </a:r>
            <a:r>
              <a:rPr lang="en-US" dirty="0"/>
              <a:t>?</a:t>
            </a:r>
          </a:p>
        </p:txBody>
      </p:sp>
      <p:sp>
        <p:nvSpPr>
          <p:cNvPr id="4" name="Text Placeholder 3"/>
          <p:cNvSpPr>
            <a:spLocks noGrp="1"/>
          </p:cNvSpPr>
          <p:nvPr>
            <p:ph type="body" sz="half" idx="2"/>
          </p:nvPr>
        </p:nvSpPr>
        <p:spPr>
          <a:xfrm>
            <a:off x="629841" y="2247900"/>
            <a:ext cx="3654246" cy="3621088"/>
          </a:xfrm>
        </p:spPr>
        <p:txBody>
          <a:bodyPr/>
          <a:lstStyle/>
          <a:p>
            <a:r>
              <a:rPr lang="en-US" dirty="0"/>
              <a:t>a projective test in which people express their inner feelings</a:t>
            </a:r>
          </a:p>
          <a:p>
            <a:r>
              <a:rPr lang="en-US" dirty="0"/>
              <a:t>and interests through the stories they make up about ambiguous</a:t>
            </a:r>
          </a:p>
          <a:p>
            <a:r>
              <a:rPr lang="en-US" dirty="0"/>
              <a:t>scenes</a:t>
            </a:r>
          </a:p>
        </p:txBody>
      </p:sp>
      <p:pic>
        <p:nvPicPr>
          <p:cNvPr id="5" name="Content Placeholder 4"/>
          <p:cNvPicPr>
            <a:picLocks noGrp="1" noChangeAspect="1"/>
          </p:cNvPicPr>
          <p:nvPr>
            <p:ph idx="1"/>
          </p:nvPr>
        </p:nvPicPr>
        <p:blipFill>
          <a:blip r:embed="rId2"/>
          <a:stretch>
            <a:fillRect/>
          </a:stretch>
        </p:blipFill>
        <p:spPr>
          <a:xfrm>
            <a:off x="4953841" y="2803160"/>
            <a:ext cx="3748553" cy="3065827"/>
          </a:xfrm>
          <a:prstGeom prst="rect">
            <a:avLst/>
          </a:prstGeom>
        </p:spPr>
      </p:pic>
    </p:spTree>
    <p:extLst>
      <p:ext uri="{BB962C8B-B14F-4D97-AF65-F5344CB8AC3E}">
        <p14:creationId xmlns:p14="http://schemas.microsoft.com/office/powerpoint/2010/main" val="342148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077070" cy="1600200"/>
          </a:xfrm>
        </p:spPr>
        <p:txBody>
          <a:bodyPr/>
          <a:lstStyle/>
          <a:p>
            <a:r>
              <a:rPr lang="en-US" dirty="0"/>
              <a:t>What is the </a:t>
            </a:r>
            <a:r>
              <a:rPr lang="en-US" b="1" i="1" dirty="0"/>
              <a:t>Rorschach inkblot test</a:t>
            </a:r>
            <a:r>
              <a:rPr lang="en-US" dirty="0"/>
              <a:t>?</a:t>
            </a:r>
          </a:p>
        </p:txBody>
      </p:sp>
      <p:sp>
        <p:nvSpPr>
          <p:cNvPr id="4" name="Text Placeholder 3"/>
          <p:cNvSpPr>
            <a:spLocks noGrp="1"/>
          </p:cNvSpPr>
          <p:nvPr>
            <p:ph type="body" sz="half" idx="2"/>
          </p:nvPr>
        </p:nvSpPr>
        <p:spPr>
          <a:xfrm>
            <a:off x="734772" y="2247900"/>
            <a:ext cx="3972139" cy="3621088"/>
          </a:xfrm>
        </p:spPr>
        <p:txBody>
          <a:bodyPr>
            <a:normAutofit lnSpcReduction="10000"/>
          </a:bodyPr>
          <a:lstStyle/>
          <a:p>
            <a:r>
              <a:rPr lang="en-US" dirty="0"/>
              <a:t>the most widely used projective test; a set of 10 inkblots, designed by</a:t>
            </a:r>
          </a:p>
          <a:p>
            <a:r>
              <a:rPr lang="en-US" dirty="0"/>
              <a:t>Hermann Rorschach; seeks to identify people’s inner feelings by analyzing their  interpretations of the blots</a:t>
            </a:r>
          </a:p>
        </p:txBody>
      </p:sp>
      <p:pic>
        <p:nvPicPr>
          <p:cNvPr id="1026" name="Picture 2" descr="C:\Users\akherzig\AppData\Local\Temp\SNAGHTML38de52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43415" y="2247900"/>
            <a:ext cx="3457041" cy="357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a:t>
            </a:r>
            <a:r>
              <a:rPr lang="en-US" dirty="0" smtClean="0"/>
              <a:t>_____________________</a:t>
            </a:r>
            <a:r>
              <a:rPr lang="en-US" dirty="0"/>
              <a:t/>
            </a:r>
            <a:br>
              <a:rPr lang="en-US" dirty="0"/>
            </a:br>
            <a:r>
              <a:rPr lang="en-US" dirty="0"/>
              <a:t>psychologists view personality?</a:t>
            </a:r>
          </a:p>
        </p:txBody>
      </p:sp>
      <p:sp>
        <p:nvSpPr>
          <p:cNvPr id="3" name="Content Placeholder 2"/>
          <p:cNvSpPr>
            <a:spLocks noGrp="1"/>
          </p:cNvSpPr>
          <p:nvPr>
            <p:ph idx="1"/>
          </p:nvPr>
        </p:nvSpPr>
        <p:spPr>
          <a:xfrm>
            <a:off x="521208" y="1825625"/>
            <a:ext cx="8101584" cy="3330991"/>
          </a:xfrm>
        </p:spPr>
        <p:txBody>
          <a:bodyPr/>
          <a:lstStyle/>
          <a:p>
            <a:r>
              <a:rPr lang="en-US" dirty="0"/>
              <a:t>Two pioneering theorists—</a:t>
            </a:r>
          </a:p>
          <a:p>
            <a:r>
              <a:rPr lang="en-US" dirty="0"/>
              <a:t>Abraham Maslow and Carl Rogers offered a </a:t>
            </a:r>
            <a:r>
              <a:rPr lang="en-US" i="1" dirty="0"/>
              <a:t>third-force perspective </a:t>
            </a:r>
            <a:r>
              <a:rPr lang="en-US" dirty="0"/>
              <a:t>that emphasized human potential.</a:t>
            </a:r>
          </a:p>
          <a:p>
            <a:r>
              <a:rPr lang="en-US" dirty="0"/>
              <a:t> In contrast to Sigmund Freud’s emphasis on disorders born out of dark conflicts, these </a:t>
            </a:r>
            <a:r>
              <a:rPr lang="en-US" b="1" i="1" dirty="0" smtClean="0"/>
              <a:t>______________ </a:t>
            </a:r>
            <a:r>
              <a:rPr lang="en-US" b="1" i="1" dirty="0"/>
              <a:t>theories</a:t>
            </a:r>
            <a:r>
              <a:rPr lang="en-US" b="1" dirty="0"/>
              <a:t> </a:t>
            </a:r>
            <a:r>
              <a:rPr lang="en-US" dirty="0"/>
              <a:t>emphasized the ways people strive</a:t>
            </a:r>
          </a:p>
          <a:p>
            <a:r>
              <a:rPr lang="en-US" dirty="0"/>
              <a:t>for self-determination and self-realization.</a:t>
            </a:r>
          </a:p>
        </p:txBody>
      </p:sp>
      <p:sp>
        <p:nvSpPr>
          <p:cNvPr id="4" name="Content Placeholder 3"/>
          <p:cNvSpPr>
            <a:spLocks noGrp="1"/>
          </p:cNvSpPr>
          <p:nvPr>
            <p:ph sz="quarter" idx="13"/>
          </p:nvPr>
        </p:nvSpPr>
        <p:spPr>
          <a:xfrm>
            <a:off x="528638" y="5403746"/>
            <a:ext cx="8101012" cy="1219200"/>
          </a:xfrm>
        </p:spPr>
        <p:txBody>
          <a:bodyPr/>
          <a:lstStyle/>
          <a:p>
            <a:r>
              <a:rPr lang="en-US" dirty="0"/>
              <a:t>In contrast to behaviorism’s scientific objectivity,</a:t>
            </a:r>
          </a:p>
          <a:p>
            <a:r>
              <a:rPr lang="en-US" dirty="0"/>
              <a:t>humanists studied people through their own self-reported experiences and feelings.</a:t>
            </a:r>
          </a:p>
        </p:txBody>
      </p:sp>
      <p:pic>
        <p:nvPicPr>
          <p:cNvPr id="5" name="Picture 4" descr="decorative"/>
          <p:cNvPicPr>
            <a:picLocks noChangeAspect="1"/>
          </p:cNvPicPr>
          <p:nvPr/>
        </p:nvPicPr>
        <p:blipFill>
          <a:blip r:embed="rId2"/>
          <a:stretch>
            <a:fillRect/>
          </a:stretch>
        </p:blipFill>
        <p:spPr>
          <a:xfrm>
            <a:off x="575539" y="348281"/>
            <a:ext cx="688908" cy="688908"/>
          </a:xfrm>
          <a:prstGeom prst="rect">
            <a:avLst/>
          </a:prstGeom>
        </p:spPr>
      </p:pic>
    </p:spTree>
    <p:extLst>
      <p:ext uri="{BB962C8B-B14F-4D97-AF65-F5344CB8AC3E}">
        <p14:creationId xmlns:p14="http://schemas.microsoft.com/office/powerpoint/2010/main" val="186411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theories inform our </a:t>
            </a:r>
            <a:br>
              <a:rPr lang="en-US" dirty="0"/>
            </a:br>
            <a:r>
              <a:rPr lang="en-US" dirty="0"/>
              <a:t>understanding of personality?</a:t>
            </a:r>
          </a:p>
        </p:txBody>
      </p:sp>
      <p:sp>
        <p:nvSpPr>
          <p:cNvPr id="6" name="Text Placeholder 5"/>
          <p:cNvSpPr>
            <a:spLocks noGrp="1"/>
          </p:cNvSpPr>
          <p:nvPr>
            <p:ph type="body" sz="quarter" idx="16"/>
          </p:nvPr>
        </p:nvSpPr>
        <p:spPr>
          <a:xfrm>
            <a:off x="628650" y="1873770"/>
            <a:ext cx="3705225" cy="2325350"/>
          </a:xfrm>
        </p:spPr>
        <p:txBody>
          <a:bodyPr/>
          <a:lstStyle/>
          <a:p>
            <a:r>
              <a:rPr lang="en-US" dirty="0" smtClean="0"/>
              <a:t>_________________ </a:t>
            </a:r>
            <a:r>
              <a:rPr lang="en-US" dirty="0"/>
              <a:t>or </a:t>
            </a:r>
            <a:r>
              <a:rPr lang="en-US" dirty="0" smtClean="0"/>
              <a:t>________________ </a:t>
            </a:r>
            <a:r>
              <a:rPr lang="en-US" dirty="0"/>
              <a:t>theories proposed that childhood sexuality and unconscious motivations influence personality. </a:t>
            </a:r>
          </a:p>
        </p:txBody>
      </p:sp>
      <p:sp>
        <p:nvSpPr>
          <p:cNvPr id="3" name="Text Placeholder 2"/>
          <p:cNvSpPr>
            <a:spLocks noGrp="1"/>
          </p:cNvSpPr>
          <p:nvPr>
            <p:ph type="body" sz="quarter" idx="13"/>
          </p:nvPr>
        </p:nvSpPr>
        <p:spPr>
          <a:xfrm>
            <a:off x="5038724" y="1873770"/>
            <a:ext cx="3691509" cy="2325350"/>
          </a:xfrm>
        </p:spPr>
        <p:txBody>
          <a:bodyPr/>
          <a:lstStyle/>
          <a:p>
            <a:r>
              <a:rPr lang="en-US" dirty="0" smtClean="0"/>
              <a:t>____________ </a:t>
            </a:r>
            <a:r>
              <a:rPr lang="en-US" dirty="0"/>
              <a:t>theories focused on our inner capacities for growth</a:t>
            </a:r>
          </a:p>
          <a:p>
            <a:r>
              <a:rPr lang="en-US" dirty="0"/>
              <a:t>and self-fulfillment. </a:t>
            </a:r>
          </a:p>
        </p:txBody>
      </p:sp>
      <p:sp>
        <p:nvSpPr>
          <p:cNvPr id="5" name="Text Placeholder 4"/>
          <p:cNvSpPr>
            <a:spLocks noGrp="1"/>
          </p:cNvSpPr>
          <p:nvPr>
            <p:ph type="body" sz="quarter" idx="15"/>
          </p:nvPr>
        </p:nvSpPr>
        <p:spPr>
          <a:xfrm>
            <a:off x="628650" y="4382201"/>
            <a:ext cx="3705225" cy="2325350"/>
          </a:xfrm>
        </p:spPr>
        <p:txBody>
          <a:bodyPr/>
          <a:lstStyle/>
          <a:p>
            <a:r>
              <a:rPr lang="en-US" dirty="0" smtClean="0"/>
              <a:t>____________theories </a:t>
            </a:r>
            <a:r>
              <a:rPr lang="en-US" dirty="0"/>
              <a:t>examine characteristic patterns of</a:t>
            </a:r>
          </a:p>
          <a:p>
            <a:r>
              <a:rPr lang="en-US" dirty="0"/>
              <a:t>behavior </a:t>
            </a:r>
            <a:r>
              <a:rPr lang="en-US" i="1" dirty="0"/>
              <a:t>(traits</a:t>
            </a:r>
            <a:r>
              <a:rPr lang="en-US" dirty="0"/>
              <a:t>).</a:t>
            </a:r>
          </a:p>
        </p:txBody>
      </p:sp>
      <p:sp>
        <p:nvSpPr>
          <p:cNvPr id="4" name="Text Placeholder 3"/>
          <p:cNvSpPr>
            <a:spLocks noGrp="1"/>
          </p:cNvSpPr>
          <p:nvPr>
            <p:ph type="body" sz="quarter" idx="14"/>
          </p:nvPr>
        </p:nvSpPr>
        <p:spPr>
          <a:xfrm>
            <a:off x="5038724" y="4382201"/>
            <a:ext cx="3691509" cy="2325350"/>
          </a:xfrm>
        </p:spPr>
        <p:txBody>
          <a:bodyPr>
            <a:normAutofit fontScale="92500" lnSpcReduction="10000"/>
          </a:bodyPr>
          <a:lstStyle/>
          <a:p>
            <a:r>
              <a:rPr lang="en-US" dirty="0" smtClean="0"/>
              <a:t>____________________ </a:t>
            </a:r>
            <a:r>
              <a:rPr lang="en-US" dirty="0"/>
              <a:t>theories explore the interaction</a:t>
            </a:r>
          </a:p>
          <a:p>
            <a:r>
              <a:rPr lang="en-US" dirty="0"/>
              <a:t>between people’s traits (including their thinking) and their social</a:t>
            </a:r>
          </a:p>
          <a:p>
            <a:r>
              <a:rPr lang="en-US" dirty="0"/>
              <a:t>context.</a:t>
            </a:r>
          </a:p>
        </p:txBody>
      </p:sp>
      <p:pic>
        <p:nvPicPr>
          <p:cNvPr id="8" name="Picture 7" descr="decorative"/>
          <p:cNvPicPr>
            <a:picLocks noChangeAspect="1"/>
          </p:cNvPicPr>
          <p:nvPr/>
        </p:nvPicPr>
        <p:blipFill>
          <a:blip r:embed="rId2"/>
          <a:stretch>
            <a:fillRect/>
          </a:stretch>
        </p:blipFill>
        <p:spPr>
          <a:xfrm>
            <a:off x="680469" y="408241"/>
            <a:ext cx="688908" cy="688908"/>
          </a:xfrm>
          <a:prstGeom prst="rect">
            <a:avLst/>
          </a:prstGeom>
        </p:spPr>
      </p:pic>
    </p:spTree>
    <p:extLst>
      <p:ext uri="{BB962C8B-B14F-4D97-AF65-F5344CB8AC3E}">
        <p14:creationId xmlns:p14="http://schemas.microsoft.com/office/powerpoint/2010/main" val="2540927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Abraham </a:t>
            </a:r>
            <a:r>
              <a:rPr lang="en-US" dirty="0" smtClean="0"/>
              <a:t>__________’s </a:t>
            </a:r>
            <a:r>
              <a:rPr lang="en-US" dirty="0"/>
              <a:t>beliefs?</a:t>
            </a:r>
          </a:p>
        </p:txBody>
      </p:sp>
      <p:sp>
        <p:nvSpPr>
          <p:cNvPr id="4" name="Text Placeholder 3"/>
          <p:cNvSpPr>
            <a:spLocks noGrp="1"/>
          </p:cNvSpPr>
          <p:nvPr>
            <p:ph type="body" sz="quarter" idx="14"/>
          </p:nvPr>
        </p:nvSpPr>
        <p:spPr>
          <a:xfrm>
            <a:off x="4167266" y="1957519"/>
            <a:ext cx="4138534" cy="4578192"/>
          </a:xfrm>
        </p:spPr>
        <p:txBody>
          <a:bodyPr>
            <a:noAutofit/>
          </a:bodyPr>
          <a:lstStyle/>
          <a:p>
            <a:r>
              <a:rPr lang="en-US" sz="2400" dirty="0"/>
              <a:t>“Any theory of</a:t>
            </a:r>
          </a:p>
          <a:p>
            <a:r>
              <a:rPr lang="en-US" sz="2400" dirty="0"/>
              <a:t>motivation that is worthy of attention must deal with the highest capacities</a:t>
            </a:r>
          </a:p>
          <a:p>
            <a:r>
              <a:rPr lang="en-US" sz="2400" dirty="0"/>
              <a:t>of the healthy and strong person as well as with the defensive maneuvers</a:t>
            </a:r>
          </a:p>
          <a:p>
            <a:r>
              <a:rPr lang="en-US" sz="2400" dirty="0"/>
              <a:t>of crippled spirits” </a:t>
            </a:r>
          </a:p>
          <a:p>
            <a:r>
              <a:rPr lang="en-US" sz="2400" i="1" dirty="0"/>
              <a:t>(Motivation and</a:t>
            </a:r>
          </a:p>
          <a:p>
            <a:r>
              <a:rPr lang="en-US" sz="2400" i="1" dirty="0"/>
              <a:t>Personality, 1970, p. 33)</a:t>
            </a:r>
          </a:p>
        </p:txBody>
      </p:sp>
      <p:sp>
        <p:nvSpPr>
          <p:cNvPr id="5" name="Text Placeholder 4"/>
          <p:cNvSpPr>
            <a:spLocks noGrp="1"/>
          </p:cNvSpPr>
          <p:nvPr>
            <p:ph type="body" sz="quarter" idx="15"/>
          </p:nvPr>
        </p:nvSpPr>
        <p:spPr>
          <a:xfrm>
            <a:off x="762000" y="5627687"/>
            <a:ext cx="3117850" cy="908024"/>
          </a:xfrm>
        </p:spPr>
        <p:txBody>
          <a:bodyPr/>
          <a:lstStyle/>
          <a:p>
            <a:pPr marL="0" indent="0">
              <a:buNone/>
            </a:pPr>
            <a:r>
              <a:rPr lang="en-US" dirty="0"/>
              <a:t>Abraham </a:t>
            </a:r>
            <a:r>
              <a:rPr lang="en-US" dirty="0" smtClean="0"/>
              <a:t>_______</a:t>
            </a:r>
            <a:endParaRPr lang="en-US" dirty="0"/>
          </a:p>
          <a:p>
            <a:pPr marL="0" indent="0">
              <a:buNone/>
            </a:pPr>
            <a:r>
              <a:rPr lang="en-US" dirty="0"/>
              <a:t>(1908 – 1970)</a:t>
            </a:r>
          </a:p>
        </p:txBody>
      </p:sp>
      <p:pic>
        <p:nvPicPr>
          <p:cNvPr id="6" name="Picture 5"/>
          <p:cNvPicPr>
            <a:picLocks noChangeAspect="1"/>
          </p:cNvPicPr>
          <p:nvPr/>
        </p:nvPicPr>
        <p:blipFill>
          <a:blip r:embed="rId2"/>
          <a:stretch>
            <a:fillRect/>
          </a:stretch>
        </p:blipFill>
        <p:spPr>
          <a:xfrm>
            <a:off x="1016312" y="1957519"/>
            <a:ext cx="2609225" cy="3403337"/>
          </a:xfrm>
          <a:prstGeom prst="rect">
            <a:avLst/>
          </a:prstGeom>
          <a:ln w="76200">
            <a:solidFill>
              <a:schemeClr val="accent5"/>
            </a:solidFill>
          </a:ln>
        </p:spPr>
      </p:pic>
    </p:spTree>
    <p:extLst>
      <p:ext uri="{BB962C8B-B14F-4D97-AF65-F5344CB8AC3E}">
        <p14:creationId xmlns:p14="http://schemas.microsoft.com/office/powerpoint/2010/main" val="1511454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491782" cy="1600200"/>
          </a:xfrm>
        </p:spPr>
        <p:txBody>
          <a:bodyPr/>
          <a:lstStyle/>
          <a:p>
            <a:r>
              <a:rPr lang="en-US" dirty="0"/>
              <a:t>What is a </a:t>
            </a:r>
            <a:r>
              <a:rPr lang="en-US" dirty="0" smtClean="0"/>
              <a:t>______</a:t>
            </a:r>
            <a:r>
              <a:rPr lang="en-US" b="1" i="1" dirty="0" smtClean="0"/>
              <a:t>y </a:t>
            </a:r>
            <a:r>
              <a:rPr lang="en-US" b="1" i="1" dirty="0"/>
              <a:t>of needs?</a:t>
            </a:r>
          </a:p>
        </p:txBody>
      </p:sp>
      <p:sp>
        <p:nvSpPr>
          <p:cNvPr id="4" name="Text Placeholder 3"/>
          <p:cNvSpPr>
            <a:spLocks noGrp="1"/>
          </p:cNvSpPr>
          <p:nvPr>
            <p:ph type="body" sz="half" idx="2"/>
          </p:nvPr>
        </p:nvSpPr>
        <p:spPr>
          <a:xfrm>
            <a:off x="629840" y="2247899"/>
            <a:ext cx="3491783" cy="3803403"/>
          </a:xfrm>
        </p:spPr>
        <p:txBody>
          <a:bodyPr/>
          <a:lstStyle/>
          <a:p>
            <a:r>
              <a:rPr lang="en-US" dirty="0"/>
              <a:t>Maslow’s </a:t>
            </a:r>
            <a:r>
              <a:rPr lang="en-US" b="1" i="1" dirty="0" smtClean="0"/>
              <a:t>_________ </a:t>
            </a:r>
            <a:r>
              <a:rPr lang="en-US" b="1" i="1" dirty="0"/>
              <a:t>of needs </a:t>
            </a:r>
            <a:r>
              <a:rPr lang="en-US" dirty="0"/>
              <a:t>begins at the base with  physiological needs that must first be satisfied before higher level safety needs and then psychological                                      needs are addressed.</a:t>
            </a:r>
          </a:p>
        </p:txBody>
      </p:sp>
      <p:pic>
        <p:nvPicPr>
          <p:cNvPr id="5" name="Content Placeholder 4"/>
          <p:cNvPicPr>
            <a:picLocks noGrp="1" noChangeAspect="1"/>
          </p:cNvPicPr>
          <p:nvPr>
            <p:ph idx="1"/>
          </p:nvPr>
        </p:nvPicPr>
        <p:blipFill>
          <a:blip r:embed="rId2"/>
          <a:stretch>
            <a:fillRect/>
          </a:stretch>
        </p:blipFill>
        <p:spPr>
          <a:xfrm>
            <a:off x="4392839" y="1462333"/>
            <a:ext cx="4232546" cy="4588970"/>
          </a:xfrm>
          <a:prstGeom prst="rect">
            <a:avLst/>
          </a:prstGeom>
        </p:spPr>
      </p:pic>
    </p:spTree>
    <p:extLst>
      <p:ext uri="{BB962C8B-B14F-4D97-AF65-F5344CB8AC3E}">
        <p14:creationId xmlns:p14="http://schemas.microsoft.com/office/powerpoint/2010/main" val="1416240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a:t>
            </a:r>
            <a:r>
              <a:rPr lang="en-US" dirty="0" smtClean="0"/>
              <a:t>______ _________view </a:t>
            </a:r>
            <a:r>
              <a:rPr lang="en-US" dirty="0"/>
              <a:t>personality development?</a:t>
            </a:r>
          </a:p>
        </p:txBody>
      </p:sp>
      <p:sp>
        <p:nvSpPr>
          <p:cNvPr id="3" name="Content Placeholder 2"/>
          <p:cNvSpPr>
            <a:spLocks noGrp="1"/>
          </p:cNvSpPr>
          <p:nvPr>
            <p:ph idx="1"/>
          </p:nvPr>
        </p:nvSpPr>
        <p:spPr/>
        <p:txBody>
          <a:bodyPr/>
          <a:lstStyle/>
          <a:p>
            <a:r>
              <a:rPr lang="en-US" dirty="0"/>
              <a:t>Fellow humanistic psychologist Carl Rogers agreed with much of Maslow’s thinking.</a:t>
            </a:r>
          </a:p>
          <a:p>
            <a:endParaRPr lang="en-US" dirty="0"/>
          </a:p>
          <a:p>
            <a:r>
              <a:rPr lang="en-US" dirty="0"/>
              <a:t>Rogers’ </a:t>
            </a:r>
            <a:r>
              <a:rPr lang="en-US" i="1" dirty="0"/>
              <a:t>person-centered perspective </a:t>
            </a:r>
            <a:r>
              <a:rPr lang="en-US" dirty="0"/>
              <a:t>held that people are basically good and are endowed with self-actualizing tendencies.</a:t>
            </a:r>
          </a:p>
        </p:txBody>
      </p:sp>
      <p:sp>
        <p:nvSpPr>
          <p:cNvPr id="4" name="Content Placeholder 3"/>
          <p:cNvSpPr>
            <a:spLocks noGrp="1"/>
          </p:cNvSpPr>
          <p:nvPr>
            <p:ph sz="quarter" idx="13"/>
          </p:nvPr>
        </p:nvSpPr>
        <p:spPr/>
        <p:txBody>
          <a:bodyPr/>
          <a:lstStyle/>
          <a:p>
            <a:r>
              <a:rPr lang="en-US" dirty="0"/>
              <a:t>Particularly in a growth-promoting social climate, people are free to pursue their needs.</a:t>
            </a:r>
          </a:p>
        </p:txBody>
      </p:sp>
    </p:spTree>
    <p:extLst>
      <p:ext uri="{BB962C8B-B14F-4D97-AF65-F5344CB8AC3E}">
        <p14:creationId xmlns:p14="http://schemas.microsoft.com/office/powerpoint/2010/main" val="3128321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growth-promoting </a:t>
            </a:r>
            <a:br>
              <a:rPr lang="en-US" dirty="0"/>
            </a:br>
            <a:r>
              <a:rPr lang="en-US" dirty="0"/>
              <a:t>social climate consist of?</a:t>
            </a:r>
          </a:p>
        </p:txBody>
      </p:sp>
      <p:sp>
        <p:nvSpPr>
          <p:cNvPr id="3" name="Text Placeholder 2"/>
          <p:cNvSpPr>
            <a:spLocks noGrp="1"/>
          </p:cNvSpPr>
          <p:nvPr>
            <p:ph type="body" sz="quarter" idx="13"/>
          </p:nvPr>
        </p:nvSpPr>
        <p:spPr>
          <a:xfrm>
            <a:off x="628650" y="1928476"/>
            <a:ext cx="2069580" cy="1424560"/>
          </a:xfrm>
        </p:spPr>
        <p:txBody>
          <a:bodyPr/>
          <a:lstStyle/>
          <a:p>
            <a:r>
              <a:rPr lang="en-US" dirty="0"/>
              <a:t>acceptance</a:t>
            </a:r>
          </a:p>
        </p:txBody>
      </p:sp>
      <p:sp>
        <p:nvSpPr>
          <p:cNvPr id="6" name="Text Placeholder 5"/>
          <p:cNvSpPr>
            <a:spLocks noGrp="1"/>
          </p:cNvSpPr>
          <p:nvPr>
            <p:ph type="body" sz="quarter" idx="16"/>
          </p:nvPr>
        </p:nvSpPr>
        <p:spPr>
          <a:xfrm>
            <a:off x="2923082" y="1929270"/>
            <a:ext cx="5592268" cy="1424560"/>
          </a:xfrm>
        </p:spPr>
        <p:txBody>
          <a:bodyPr>
            <a:normAutofit lnSpcReduction="10000"/>
          </a:bodyPr>
          <a:lstStyle/>
          <a:p>
            <a:r>
              <a:rPr lang="en-US" dirty="0"/>
              <a:t>When people are accepting, they offer </a:t>
            </a:r>
            <a:r>
              <a:rPr lang="en-US" b="1" i="1" dirty="0" smtClean="0"/>
              <a:t>_______________ </a:t>
            </a:r>
            <a:r>
              <a:rPr lang="en-US" b="1" i="1" dirty="0"/>
              <a:t>positive regard</a:t>
            </a:r>
            <a:r>
              <a:rPr lang="en-US" dirty="0"/>
              <a:t>, an</a:t>
            </a:r>
          </a:p>
          <a:p>
            <a:r>
              <a:rPr lang="en-US" dirty="0"/>
              <a:t>attitude of grace that values us even knowing our failings.</a:t>
            </a:r>
          </a:p>
        </p:txBody>
      </p:sp>
      <p:sp>
        <p:nvSpPr>
          <p:cNvPr id="4" name="Text Placeholder 3"/>
          <p:cNvSpPr>
            <a:spLocks noGrp="1"/>
          </p:cNvSpPr>
          <p:nvPr>
            <p:ph type="body" sz="quarter" idx="14"/>
          </p:nvPr>
        </p:nvSpPr>
        <p:spPr>
          <a:xfrm>
            <a:off x="628650" y="3589693"/>
            <a:ext cx="2069580" cy="1458831"/>
          </a:xfrm>
        </p:spPr>
        <p:txBody>
          <a:bodyPr/>
          <a:lstStyle/>
          <a:p>
            <a:r>
              <a:rPr lang="en-US" dirty="0" smtClean="0"/>
              <a:t>__________</a:t>
            </a:r>
            <a:endParaRPr lang="en-US" dirty="0"/>
          </a:p>
        </p:txBody>
      </p:sp>
      <p:sp>
        <p:nvSpPr>
          <p:cNvPr id="7" name="Text Placeholder 6"/>
          <p:cNvSpPr>
            <a:spLocks noGrp="1"/>
          </p:cNvSpPr>
          <p:nvPr>
            <p:ph type="body" sz="quarter" idx="17"/>
          </p:nvPr>
        </p:nvSpPr>
        <p:spPr>
          <a:xfrm>
            <a:off x="2923082" y="3572569"/>
            <a:ext cx="5592268" cy="1458831"/>
          </a:xfrm>
        </p:spPr>
        <p:txBody>
          <a:bodyPr>
            <a:normAutofit lnSpcReduction="10000"/>
          </a:bodyPr>
          <a:lstStyle/>
          <a:p>
            <a:r>
              <a:rPr lang="en-US" dirty="0"/>
              <a:t>When people are </a:t>
            </a:r>
            <a:r>
              <a:rPr lang="en-US" i="1" dirty="0"/>
              <a:t>genuine, </a:t>
            </a:r>
            <a:r>
              <a:rPr lang="en-US" dirty="0"/>
              <a:t>they are open with their own feelings, drop their</a:t>
            </a:r>
          </a:p>
          <a:p>
            <a:r>
              <a:rPr lang="en-US" dirty="0"/>
              <a:t>facades, and are transparent and self-disclosing.</a:t>
            </a:r>
          </a:p>
        </p:txBody>
      </p:sp>
      <p:sp>
        <p:nvSpPr>
          <p:cNvPr id="5" name="Text Placeholder 4"/>
          <p:cNvSpPr>
            <a:spLocks noGrp="1"/>
          </p:cNvSpPr>
          <p:nvPr>
            <p:ph type="body" sz="quarter" idx="15"/>
          </p:nvPr>
        </p:nvSpPr>
        <p:spPr>
          <a:xfrm>
            <a:off x="628650" y="5277995"/>
            <a:ext cx="2069580" cy="1244600"/>
          </a:xfrm>
        </p:spPr>
        <p:txBody>
          <a:bodyPr/>
          <a:lstStyle/>
          <a:p>
            <a:r>
              <a:rPr lang="en-US" dirty="0" smtClean="0"/>
              <a:t>__________</a:t>
            </a:r>
            <a:endParaRPr lang="en-US" dirty="0"/>
          </a:p>
        </p:txBody>
      </p:sp>
      <p:sp>
        <p:nvSpPr>
          <p:cNvPr id="8" name="Text Placeholder 7"/>
          <p:cNvSpPr>
            <a:spLocks noGrp="1"/>
          </p:cNvSpPr>
          <p:nvPr>
            <p:ph type="body" sz="quarter" idx="18"/>
          </p:nvPr>
        </p:nvSpPr>
        <p:spPr>
          <a:xfrm>
            <a:off x="2923082" y="5277995"/>
            <a:ext cx="5592268" cy="1244600"/>
          </a:xfrm>
        </p:spPr>
        <p:txBody>
          <a:bodyPr/>
          <a:lstStyle/>
          <a:p>
            <a:r>
              <a:rPr lang="en-US" dirty="0"/>
              <a:t>When people are </a:t>
            </a:r>
            <a:r>
              <a:rPr lang="en-US" i="1" dirty="0"/>
              <a:t>empathic, </a:t>
            </a:r>
            <a:r>
              <a:rPr lang="en-US" dirty="0"/>
              <a:t>they share and mirror other’s feelings and reflect</a:t>
            </a:r>
          </a:p>
          <a:p>
            <a:r>
              <a:rPr lang="en-US" dirty="0"/>
              <a:t>their meanings.</a:t>
            </a:r>
          </a:p>
        </p:txBody>
      </p:sp>
    </p:spTree>
    <p:extLst>
      <p:ext uri="{BB962C8B-B14F-4D97-AF65-F5344CB8AC3E}">
        <p14:creationId xmlns:p14="http://schemas.microsoft.com/office/powerpoint/2010/main" val="396543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t>
            </a:r>
            <a:r>
              <a:rPr lang="en-US" b="1" i="1" dirty="0" smtClean="0"/>
              <a:t>_____________________ </a:t>
            </a:r>
            <a:r>
              <a:rPr lang="en-US" b="1" i="1" dirty="0"/>
              <a:t>regard</a:t>
            </a:r>
            <a:r>
              <a:rPr lang="en-US" dirty="0"/>
              <a:t>?</a:t>
            </a:r>
          </a:p>
        </p:txBody>
      </p:sp>
      <p:sp>
        <p:nvSpPr>
          <p:cNvPr id="4" name="Text Placeholder 3"/>
          <p:cNvSpPr>
            <a:spLocks noGrp="1"/>
          </p:cNvSpPr>
          <p:nvPr>
            <p:ph type="body" sz="half" idx="2"/>
          </p:nvPr>
        </p:nvSpPr>
        <p:spPr>
          <a:xfrm>
            <a:off x="629841" y="2247899"/>
            <a:ext cx="2949178" cy="4227851"/>
          </a:xfrm>
        </p:spPr>
        <p:txBody>
          <a:bodyPr/>
          <a:lstStyle/>
          <a:p>
            <a:r>
              <a:rPr lang="en-US" dirty="0"/>
              <a:t>a caring, accepting, nonjudgmental</a:t>
            </a:r>
          </a:p>
          <a:p>
            <a:r>
              <a:rPr lang="en-US" dirty="0"/>
              <a:t>attitude, which Carl Rogers</a:t>
            </a:r>
          </a:p>
          <a:p>
            <a:r>
              <a:rPr lang="en-US" dirty="0"/>
              <a:t>believed would help people</a:t>
            </a:r>
          </a:p>
          <a:p>
            <a:r>
              <a:rPr lang="en-US" dirty="0"/>
              <a:t>develop self-awareness and</a:t>
            </a:r>
          </a:p>
          <a:p>
            <a:r>
              <a:rPr lang="en-US" dirty="0"/>
              <a:t>self-acceptance</a:t>
            </a:r>
          </a:p>
        </p:txBody>
      </p:sp>
      <p:pic>
        <p:nvPicPr>
          <p:cNvPr id="5" name="Content Placeholder 4"/>
          <p:cNvPicPr>
            <a:picLocks noGrp="1" noChangeAspect="1"/>
          </p:cNvPicPr>
          <p:nvPr>
            <p:ph idx="1"/>
          </p:nvPr>
        </p:nvPicPr>
        <p:blipFill>
          <a:blip r:embed="rId2"/>
          <a:stretch>
            <a:fillRect/>
          </a:stretch>
        </p:blipFill>
        <p:spPr>
          <a:xfrm>
            <a:off x="4394042" y="1895761"/>
            <a:ext cx="4060410" cy="4579989"/>
          </a:xfrm>
          <a:prstGeom prst="rect">
            <a:avLst/>
          </a:prstGeom>
        </p:spPr>
      </p:pic>
    </p:spTree>
    <p:extLst>
      <p:ext uri="{BB962C8B-B14F-4D97-AF65-F5344CB8AC3E}">
        <p14:creationId xmlns:p14="http://schemas.microsoft.com/office/powerpoint/2010/main" val="1691943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a:t>
            </a:r>
            <a:r>
              <a:rPr lang="en-US" i="1" dirty="0"/>
              <a:t>concept</a:t>
            </a:r>
            <a:r>
              <a:rPr lang="en-US" dirty="0"/>
              <a:t>?</a:t>
            </a:r>
          </a:p>
        </p:txBody>
      </p:sp>
      <p:sp>
        <p:nvSpPr>
          <p:cNvPr id="3" name="Content Placeholder 2"/>
          <p:cNvSpPr>
            <a:spLocks noGrp="1"/>
          </p:cNvSpPr>
          <p:nvPr>
            <p:ph idx="1"/>
          </p:nvPr>
        </p:nvSpPr>
        <p:spPr>
          <a:xfrm>
            <a:off x="521208" y="1825626"/>
            <a:ext cx="8101584" cy="1367279"/>
          </a:xfrm>
        </p:spPr>
        <p:txBody>
          <a:bodyPr/>
          <a:lstStyle/>
          <a:p>
            <a:r>
              <a:rPr lang="en-US" dirty="0"/>
              <a:t>all our thoughts and feelings about ourselves, in</a:t>
            </a:r>
          </a:p>
          <a:p>
            <a:r>
              <a:rPr lang="en-US" dirty="0"/>
              <a:t>answer to the question, “Who am I?”</a:t>
            </a:r>
          </a:p>
        </p:txBody>
      </p:sp>
      <p:sp>
        <p:nvSpPr>
          <p:cNvPr id="4" name="Content Placeholder 3"/>
          <p:cNvSpPr>
            <a:spLocks noGrp="1"/>
          </p:cNvSpPr>
          <p:nvPr>
            <p:ph sz="quarter" idx="13"/>
          </p:nvPr>
        </p:nvSpPr>
        <p:spPr>
          <a:xfrm>
            <a:off x="528638" y="3651732"/>
            <a:ext cx="8101012" cy="2674117"/>
          </a:xfrm>
        </p:spPr>
        <p:txBody>
          <a:bodyPr/>
          <a:lstStyle/>
          <a:p>
            <a:r>
              <a:rPr lang="en-US" dirty="0"/>
              <a:t>For Rogers and Maslow, a central feature of personality</a:t>
            </a:r>
          </a:p>
          <a:p>
            <a:r>
              <a:rPr lang="en-US" dirty="0"/>
              <a:t>is one’s </a:t>
            </a:r>
            <a:r>
              <a:rPr lang="en-US" b="1" i="1" dirty="0" smtClean="0"/>
              <a:t>________-concept</a:t>
            </a:r>
            <a:r>
              <a:rPr lang="en-US" dirty="0"/>
              <a:t>. </a:t>
            </a:r>
          </a:p>
          <a:p>
            <a:r>
              <a:rPr lang="en-US" dirty="0"/>
              <a:t>If our self-concept is positive, we tend to act and perceive the world positively. </a:t>
            </a:r>
          </a:p>
          <a:p>
            <a:r>
              <a:rPr lang="en-US" dirty="0"/>
              <a:t>If it is negative—if in our own eyes we fall far short of our </a:t>
            </a:r>
            <a:r>
              <a:rPr lang="en-US" i="1" dirty="0"/>
              <a:t>ideal self</a:t>
            </a:r>
            <a:r>
              <a:rPr lang="en-US" dirty="0"/>
              <a:t>— said Rogers, we feel dissatisfied and unhappy.</a:t>
            </a:r>
          </a:p>
        </p:txBody>
      </p:sp>
    </p:spTree>
    <p:extLst>
      <p:ext uri="{BB962C8B-B14F-4D97-AF65-F5344CB8AC3E}">
        <p14:creationId xmlns:p14="http://schemas.microsoft.com/office/powerpoint/2010/main" val="1416746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i="1" dirty="0" smtClean="0"/>
              <a:t>___________</a:t>
            </a:r>
            <a:r>
              <a:rPr lang="en-US" dirty="0" smtClean="0"/>
              <a:t>?</a:t>
            </a:r>
            <a:endParaRPr lang="en-US" dirty="0"/>
          </a:p>
        </p:txBody>
      </p:sp>
      <p:sp>
        <p:nvSpPr>
          <p:cNvPr id="3" name="Content Placeholder 2"/>
          <p:cNvSpPr>
            <a:spLocks noGrp="1"/>
          </p:cNvSpPr>
          <p:nvPr>
            <p:ph idx="1"/>
          </p:nvPr>
        </p:nvSpPr>
        <p:spPr/>
        <p:txBody>
          <a:bodyPr/>
          <a:lstStyle/>
          <a:p>
            <a:r>
              <a:rPr lang="en-US" dirty="0"/>
              <a:t>a characteristic pattern</a:t>
            </a:r>
          </a:p>
          <a:p>
            <a:r>
              <a:rPr lang="en-US" dirty="0"/>
              <a:t>of behavior or a disposition to</a:t>
            </a:r>
          </a:p>
          <a:p>
            <a:r>
              <a:rPr lang="en-US" dirty="0"/>
              <a:t>feel and act in certain ways, as</a:t>
            </a:r>
          </a:p>
          <a:p>
            <a:r>
              <a:rPr lang="en-US" dirty="0"/>
              <a:t>assessed by self-report inventories</a:t>
            </a:r>
          </a:p>
          <a:p>
            <a:r>
              <a:rPr lang="en-US" dirty="0"/>
              <a:t>and peer reports</a:t>
            </a:r>
          </a:p>
        </p:txBody>
      </p:sp>
      <p:sp>
        <p:nvSpPr>
          <p:cNvPr id="4" name="Content Placeholder 3"/>
          <p:cNvSpPr>
            <a:spLocks noGrp="1"/>
          </p:cNvSpPr>
          <p:nvPr>
            <p:ph sz="quarter" idx="13"/>
          </p:nvPr>
        </p:nvSpPr>
        <p:spPr/>
        <p:txBody>
          <a:bodyPr/>
          <a:lstStyle/>
          <a:p>
            <a:r>
              <a:rPr lang="en-US" dirty="0"/>
              <a:t>So, are you logical? Emotional? Solid? Unreliable? Hilarious? Moody?</a:t>
            </a:r>
          </a:p>
        </p:txBody>
      </p:sp>
    </p:spTree>
    <p:extLst>
      <p:ext uri="{BB962C8B-B14F-4D97-AF65-F5344CB8AC3E}">
        <p14:creationId xmlns:p14="http://schemas.microsoft.com/office/powerpoint/2010/main" val="2856152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psychologists use </a:t>
            </a:r>
            <a:r>
              <a:rPr lang="en-US" dirty="0" smtClean="0"/>
              <a:t>___________ </a:t>
            </a:r>
            <a:r>
              <a:rPr lang="en-US" dirty="0"/>
              <a:t>to </a:t>
            </a:r>
            <a:br>
              <a:rPr lang="en-US" dirty="0"/>
            </a:br>
            <a:r>
              <a:rPr lang="en-US" dirty="0"/>
              <a:t>describe personality?</a:t>
            </a:r>
          </a:p>
        </p:txBody>
      </p:sp>
      <p:sp>
        <p:nvSpPr>
          <p:cNvPr id="3" name="Content Placeholder 2"/>
          <p:cNvSpPr>
            <a:spLocks noGrp="1"/>
          </p:cNvSpPr>
          <p:nvPr>
            <p:ph idx="1"/>
          </p:nvPr>
        </p:nvSpPr>
        <p:spPr/>
        <p:txBody>
          <a:bodyPr/>
          <a:lstStyle/>
          <a:p>
            <a:r>
              <a:rPr lang="en-US" dirty="0"/>
              <a:t>Trait theorists such as Gordon </a:t>
            </a:r>
            <a:r>
              <a:rPr lang="en-US" dirty="0" err="1"/>
              <a:t>Allport</a:t>
            </a:r>
            <a:r>
              <a:rPr lang="en-US" dirty="0"/>
              <a:t>, Isabelle Briggs-Myers and her mother Katherine Briggs were concerned less with </a:t>
            </a:r>
            <a:r>
              <a:rPr lang="en-US" i="1" dirty="0"/>
              <a:t>explaining </a:t>
            </a:r>
            <a:r>
              <a:rPr lang="en-US" dirty="0"/>
              <a:t>individual traits than with </a:t>
            </a:r>
            <a:r>
              <a:rPr lang="en-US" i="1" dirty="0"/>
              <a:t>describing </a:t>
            </a:r>
            <a:r>
              <a:rPr lang="en-US" dirty="0"/>
              <a:t>them. </a:t>
            </a:r>
          </a:p>
          <a:p>
            <a:endParaRPr lang="en-US" dirty="0"/>
          </a:p>
          <a:p>
            <a:r>
              <a:rPr lang="en-US" dirty="0"/>
              <a:t>Tests designed to sort people into personality types, such as the </a:t>
            </a:r>
            <a:r>
              <a:rPr lang="en-US" i="1" dirty="0"/>
              <a:t>Myers-Briggs Type Indicator (MBTI</a:t>
            </a:r>
            <a:r>
              <a:rPr lang="en-US" dirty="0"/>
              <a:t>), have been used in business and career counseling, but may have outlived their validity.  </a:t>
            </a:r>
          </a:p>
        </p:txBody>
      </p:sp>
      <p:pic>
        <p:nvPicPr>
          <p:cNvPr id="4" name="Picture 3" descr="decorative"/>
          <p:cNvPicPr>
            <a:picLocks noChangeAspect="1"/>
          </p:cNvPicPr>
          <p:nvPr/>
        </p:nvPicPr>
        <p:blipFill>
          <a:blip r:embed="rId2"/>
          <a:stretch>
            <a:fillRect/>
          </a:stretch>
        </p:blipFill>
        <p:spPr>
          <a:xfrm>
            <a:off x="665479" y="423231"/>
            <a:ext cx="688908" cy="688908"/>
          </a:xfrm>
          <a:prstGeom prst="rect">
            <a:avLst/>
          </a:prstGeom>
        </p:spPr>
      </p:pic>
    </p:spTree>
    <p:extLst>
      <p:ext uri="{BB962C8B-B14F-4D97-AF65-F5344CB8AC3E}">
        <p14:creationId xmlns:p14="http://schemas.microsoft.com/office/powerpoint/2010/main" val="1996431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581256" cy="1600200"/>
          </a:xfrm>
        </p:spPr>
        <p:txBody>
          <a:bodyPr/>
          <a:lstStyle/>
          <a:p>
            <a:r>
              <a:rPr lang="en-US" dirty="0"/>
              <a:t>What are two possible dimensions on which to place people?</a:t>
            </a:r>
          </a:p>
        </p:txBody>
      </p:sp>
      <p:sp>
        <p:nvSpPr>
          <p:cNvPr id="4" name="Text Placeholder 3"/>
          <p:cNvSpPr>
            <a:spLocks noGrp="1"/>
          </p:cNvSpPr>
          <p:nvPr>
            <p:ph type="body" sz="half" idx="2"/>
          </p:nvPr>
        </p:nvSpPr>
        <p:spPr>
          <a:xfrm>
            <a:off x="629841" y="2247899"/>
            <a:ext cx="4581256" cy="3831269"/>
          </a:xfrm>
        </p:spPr>
        <p:txBody>
          <a:bodyPr/>
          <a:lstStyle/>
          <a:p>
            <a:r>
              <a:rPr lang="en-US" dirty="0"/>
              <a:t>British </a:t>
            </a:r>
            <a:r>
              <a:rPr lang="en-US" dirty="0" smtClean="0"/>
              <a:t>psychologist </a:t>
            </a:r>
            <a:r>
              <a:rPr lang="en-US" dirty="0"/>
              <a:t>Hans </a:t>
            </a:r>
            <a:r>
              <a:rPr lang="en-US" dirty="0" smtClean="0"/>
              <a:t>_________ believed </a:t>
            </a:r>
            <a:r>
              <a:rPr lang="en-US" dirty="0"/>
              <a:t>that we can reduce many of our normal individual variations to two dimensions: </a:t>
            </a:r>
            <a:r>
              <a:rPr lang="en-US" i="1" dirty="0"/>
              <a:t>extraversion–introversion</a:t>
            </a:r>
          </a:p>
          <a:p>
            <a:r>
              <a:rPr lang="en-US" dirty="0"/>
              <a:t>and </a:t>
            </a:r>
            <a:r>
              <a:rPr lang="en-US" i="1" dirty="0"/>
              <a:t>emotional stability–instability.</a:t>
            </a:r>
            <a:endParaRPr lang="en-US" dirty="0"/>
          </a:p>
        </p:txBody>
      </p:sp>
      <p:pic>
        <p:nvPicPr>
          <p:cNvPr id="5" name="Content Placeholder 4"/>
          <p:cNvPicPr>
            <a:picLocks noGrp="1" noChangeAspect="1"/>
          </p:cNvPicPr>
          <p:nvPr>
            <p:ph idx="1"/>
          </p:nvPr>
        </p:nvPicPr>
        <p:blipFill>
          <a:blip r:embed="rId2"/>
          <a:stretch>
            <a:fillRect/>
          </a:stretch>
        </p:blipFill>
        <p:spPr>
          <a:xfrm>
            <a:off x="5551628" y="2546555"/>
            <a:ext cx="3228577" cy="3237646"/>
          </a:xfrm>
          <a:prstGeom prst="rect">
            <a:avLst/>
          </a:prstGeom>
        </p:spPr>
      </p:pic>
    </p:spTree>
    <p:extLst>
      <p:ext uri="{BB962C8B-B14F-4D97-AF65-F5344CB8AC3E}">
        <p14:creationId xmlns:p14="http://schemas.microsoft.com/office/powerpoint/2010/main" val="4192420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____________________?</a:t>
            </a:r>
            <a:endParaRPr lang="en-US" dirty="0"/>
          </a:p>
        </p:txBody>
      </p:sp>
      <p:pic>
        <p:nvPicPr>
          <p:cNvPr id="5" name="Content Placeholder 4"/>
          <p:cNvPicPr>
            <a:picLocks noGrp="1" noChangeAspect="1"/>
          </p:cNvPicPr>
          <p:nvPr>
            <p:ph idx="1"/>
          </p:nvPr>
        </p:nvPicPr>
        <p:blipFill>
          <a:blip r:embed="rId2"/>
          <a:stretch>
            <a:fillRect/>
          </a:stretch>
        </p:blipFill>
        <p:spPr>
          <a:xfrm>
            <a:off x="1019294" y="1875567"/>
            <a:ext cx="7118555" cy="2934111"/>
          </a:xfrm>
          <a:prstGeom prst="rect">
            <a:avLst/>
          </a:prstGeom>
        </p:spPr>
      </p:pic>
      <p:sp>
        <p:nvSpPr>
          <p:cNvPr id="4" name="Content Placeholder 3"/>
          <p:cNvSpPr>
            <a:spLocks noGrp="1"/>
          </p:cNvSpPr>
          <p:nvPr>
            <p:ph sz="quarter" idx="13"/>
          </p:nvPr>
        </p:nvSpPr>
        <p:spPr>
          <a:xfrm>
            <a:off x="528066" y="5063614"/>
            <a:ext cx="8101012" cy="1622322"/>
          </a:xfrm>
        </p:spPr>
        <p:txBody>
          <a:bodyPr/>
          <a:lstStyle/>
          <a:p>
            <a:r>
              <a:rPr lang="en-US" dirty="0"/>
              <a:t>For example, an introverted person may attend a party along with an extraverted person and have a great time.  When the party is over, the introvert goes home and puts their feet up.  The extravert wants to keep the party going!</a:t>
            </a:r>
          </a:p>
        </p:txBody>
      </p:sp>
      <p:pic>
        <p:nvPicPr>
          <p:cNvPr id="6" name="Picture 5" descr="decorative"/>
          <p:cNvPicPr>
            <a:picLocks noChangeAspect="1"/>
          </p:cNvPicPr>
          <p:nvPr/>
        </p:nvPicPr>
        <p:blipFill>
          <a:blip r:embed="rId3"/>
          <a:stretch>
            <a:fillRect/>
          </a:stretch>
        </p:blipFill>
        <p:spPr>
          <a:xfrm>
            <a:off x="576991" y="344575"/>
            <a:ext cx="688908" cy="688908"/>
          </a:xfrm>
          <a:prstGeom prst="rect">
            <a:avLst/>
          </a:prstGeom>
        </p:spPr>
      </p:pic>
    </p:spTree>
    <p:extLst>
      <p:ext uri="{BB962C8B-B14F-4D97-AF65-F5344CB8AC3E}">
        <p14:creationId xmlns:p14="http://schemas.microsoft.com/office/powerpoint/2010/main" val="182662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a:t>
            </a:r>
            <a:r>
              <a:rPr lang="en-US" i="1" dirty="0"/>
              <a:t>psychodynamic theories </a:t>
            </a:r>
            <a:r>
              <a:rPr lang="en-US" dirty="0"/>
              <a:t/>
            </a:r>
            <a:br>
              <a:rPr lang="en-US" dirty="0"/>
            </a:br>
            <a:r>
              <a:rPr lang="en-US" dirty="0"/>
              <a:t>related to </a:t>
            </a:r>
            <a:r>
              <a:rPr lang="en-US" i="1" dirty="0"/>
              <a:t>psychoanalysis</a:t>
            </a:r>
            <a:r>
              <a:rPr lang="en-US" dirty="0"/>
              <a:t>?</a:t>
            </a:r>
          </a:p>
        </p:txBody>
      </p:sp>
      <p:sp>
        <p:nvSpPr>
          <p:cNvPr id="4" name="Text Placeholder 3"/>
          <p:cNvSpPr>
            <a:spLocks noGrp="1"/>
          </p:cNvSpPr>
          <p:nvPr>
            <p:ph type="body" sz="quarter" idx="14"/>
          </p:nvPr>
        </p:nvSpPr>
        <p:spPr>
          <a:xfrm>
            <a:off x="4706911" y="1923036"/>
            <a:ext cx="3808439" cy="4282892"/>
          </a:xfrm>
        </p:spPr>
        <p:txBody>
          <a:bodyPr/>
          <a:lstStyle/>
          <a:p>
            <a:r>
              <a:rPr lang="en-US" b="1" i="1" dirty="0"/>
              <a:t>Psychodynamic theories </a:t>
            </a:r>
            <a:r>
              <a:rPr lang="en-US" dirty="0"/>
              <a:t>are descended from Sigmund Freud’s </a:t>
            </a:r>
            <a:r>
              <a:rPr lang="en-US" b="1" i="1" dirty="0" smtClean="0"/>
              <a:t>_____________________</a:t>
            </a:r>
            <a:r>
              <a:rPr lang="en-US" b="1" dirty="0" smtClean="0"/>
              <a:t> </a:t>
            </a:r>
            <a:r>
              <a:rPr lang="en-US" dirty="0"/>
              <a:t>and his theory that proposed childhood sexuality and unconscious motivations influence personality.</a:t>
            </a:r>
          </a:p>
        </p:txBody>
      </p:sp>
      <p:sp>
        <p:nvSpPr>
          <p:cNvPr id="5" name="Text Placeholder 4"/>
          <p:cNvSpPr>
            <a:spLocks noGrp="1"/>
          </p:cNvSpPr>
          <p:nvPr>
            <p:ph type="body" sz="quarter" idx="15"/>
          </p:nvPr>
        </p:nvSpPr>
        <p:spPr>
          <a:xfrm>
            <a:off x="762000" y="5621311"/>
            <a:ext cx="3117850" cy="1034321"/>
          </a:xfrm>
        </p:spPr>
        <p:txBody>
          <a:bodyPr/>
          <a:lstStyle/>
          <a:p>
            <a:pPr marL="0" indent="0">
              <a:buNone/>
            </a:pPr>
            <a:r>
              <a:rPr lang="en-US" dirty="0"/>
              <a:t>Sigmund Freud</a:t>
            </a:r>
          </a:p>
          <a:p>
            <a:pPr marL="0" indent="0">
              <a:buNone/>
            </a:pPr>
            <a:r>
              <a:rPr lang="en-US" dirty="0"/>
              <a:t>(1856-1939)</a:t>
            </a:r>
          </a:p>
        </p:txBody>
      </p:sp>
      <p:pic>
        <p:nvPicPr>
          <p:cNvPr id="6" name="Picture 5"/>
          <p:cNvPicPr>
            <a:picLocks noChangeAspect="1"/>
          </p:cNvPicPr>
          <p:nvPr/>
        </p:nvPicPr>
        <p:blipFill>
          <a:blip r:embed="rId2"/>
          <a:stretch>
            <a:fillRect/>
          </a:stretch>
        </p:blipFill>
        <p:spPr>
          <a:xfrm>
            <a:off x="903962" y="1923036"/>
            <a:ext cx="2833926" cy="3369088"/>
          </a:xfrm>
          <a:prstGeom prst="rect">
            <a:avLst/>
          </a:prstGeom>
          <a:ln w="76200">
            <a:solidFill>
              <a:schemeClr val="accent4"/>
            </a:solidFill>
          </a:ln>
        </p:spPr>
      </p:pic>
    </p:spTree>
    <p:extLst>
      <p:ext uri="{BB962C8B-B14F-4D97-AF65-F5344CB8AC3E}">
        <p14:creationId xmlns:p14="http://schemas.microsoft.com/office/powerpoint/2010/main" val="1490680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276456" cy="1600200"/>
          </a:xfrm>
        </p:spPr>
        <p:txBody>
          <a:bodyPr/>
          <a:lstStyle/>
          <a:p>
            <a:r>
              <a:rPr lang="en-US" dirty="0"/>
              <a:t>What makes an </a:t>
            </a:r>
            <a:r>
              <a:rPr lang="en-US" dirty="0" smtClean="0"/>
              <a:t>___________?</a:t>
            </a:r>
            <a:endParaRPr lang="en-US" dirty="0"/>
          </a:p>
        </p:txBody>
      </p:sp>
      <p:sp>
        <p:nvSpPr>
          <p:cNvPr id="4" name="Text Placeholder 3"/>
          <p:cNvSpPr>
            <a:spLocks noGrp="1"/>
          </p:cNvSpPr>
          <p:nvPr>
            <p:ph type="body" sz="half" idx="2"/>
          </p:nvPr>
        </p:nvSpPr>
        <p:spPr>
          <a:xfrm>
            <a:off x="629840" y="2247900"/>
            <a:ext cx="4276457" cy="4457700"/>
          </a:xfrm>
        </p:spPr>
        <p:txBody>
          <a:bodyPr/>
          <a:lstStyle/>
          <a:p>
            <a:r>
              <a:rPr lang="en-US" dirty="0"/>
              <a:t>Just because someone is successful, fun or talks a lot around others, don’t assume they are extraverted.</a:t>
            </a:r>
          </a:p>
          <a:p>
            <a:r>
              <a:rPr lang="en-US" dirty="0"/>
              <a:t>They may be an introvert that is using all of their energy toward that event… later they will want to reduce the stimulation.</a:t>
            </a:r>
          </a:p>
        </p:txBody>
      </p:sp>
      <p:pic>
        <p:nvPicPr>
          <p:cNvPr id="5" name="Picture 4"/>
          <p:cNvPicPr>
            <a:picLocks noChangeAspect="1"/>
          </p:cNvPicPr>
          <p:nvPr/>
        </p:nvPicPr>
        <p:blipFill>
          <a:blip r:embed="rId2"/>
          <a:stretch>
            <a:fillRect/>
          </a:stretch>
        </p:blipFill>
        <p:spPr>
          <a:xfrm>
            <a:off x="5058009" y="2657571"/>
            <a:ext cx="3899178" cy="3313387"/>
          </a:xfrm>
          <a:prstGeom prst="rect">
            <a:avLst/>
          </a:prstGeom>
          <a:ln w="76200">
            <a:solidFill>
              <a:schemeClr val="accent5"/>
            </a:solidFill>
          </a:ln>
        </p:spPr>
      </p:pic>
    </p:spTree>
    <p:extLst>
      <p:ext uri="{BB962C8B-B14F-4D97-AF65-F5344CB8AC3E}">
        <p14:creationId xmlns:p14="http://schemas.microsoft.com/office/powerpoint/2010/main" val="1836389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personality inventory?</a:t>
            </a:r>
          </a:p>
        </p:txBody>
      </p:sp>
      <p:sp>
        <p:nvSpPr>
          <p:cNvPr id="3" name="Content Placeholder 2"/>
          <p:cNvSpPr>
            <a:spLocks noGrp="1"/>
          </p:cNvSpPr>
          <p:nvPr>
            <p:ph idx="1"/>
          </p:nvPr>
        </p:nvSpPr>
        <p:spPr/>
        <p:txBody>
          <a:bodyPr/>
          <a:lstStyle/>
          <a:p>
            <a:r>
              <a:rPr lang="en-US" dirty="0"/>
              <a:t>an objective questionnaire (often with </a:t>
            </a:r>
            <a:r>
              <a:rPr lang="en-US" i="1" dirty="0"/>
              <a:t>true-false</a:t>
            </a:r>
          </a:p>
          <a:p>
            <a:r>
              <a:rPr lang="en-US" dirty="0"/>
              <a:t>or </a:t>
            </a:r>
            <a:r>
              <a:rPr lang="en-US" i="1" dirty="0"/>
              <a:t>agree-disagree </a:t>
            </a:r>
            <a:r>
              <a:rPr lang="en-US" dirty="0"/>
              <a:t>items) on which</a:t>
            </a:r>
          </a:p>
          <a:p>
            <a:r>
              <a:rPr lang="en-US" dirty="0"/>
              <a:t>people respond to items designed</a:t>
            </a:r>
          </a:p>
          <a:p>
            <a:r>
              <a:rPr lang="en-US" dirty="0"/>
              <a:t>to gauge a wide range of feelings</a:t>
            </a:r>
          </a:p>
          <a:p>
            <a:r>
              <a:rPr lang="en-US" dirty="0"/>
              <a:t>and behaviors; used to assess</a:t>
            </a:r>
          </a:p>
          <a:p>
            <a:r>
              <a:rPr lang="en-US" dirty="0"/>
              <a:t>selected personality traits</a:t>
            </a:r>
          </a:p>
        </p:txBody>
      </p:sp>
      <p:sp>
        <p:nvSpPr>
          <p:cNvPr id="4" name="Content Placeholder 3"/>
          <p:cNvSpPr>
            <a:spLocks noGrp="1"/>
          </p:cNvSpPr>
          <p:nvPr>
            <p:ph sz="quarter" idx="13"/>
          </p:nvPr>
        </p:nvSpPr>
        <p:spPr/>
        <p:txBody>
          <a:bodyPr/>
          <a:lstStyle/>
          <a:p>
            <a:r>
              <a:rPr lang="en-US" dirty="0"/>
              <a:t>The classic personality inventory is the </a:t>
            </a:r>
            <a:r>
              <a:rPr lang="en-US" b="1" dirty="0" smtClean="0"/>
              <a:t>_________________</a:t>
            </a:r>
          </a:p>
          <a:p>
            <a:r>
              <a:rPr lang="en-US" b="1" dirty="0" smtClean="0"/>
              <a:t>Multiphasic </a:t>
            </a:r>
            <a:r>
              <a:rPr lang="en-US" b="1" dirty="0"/>
              <a:t>Personality Inventory (MMPI</a:t>
            </a:r>
            <a:r>
              <a:rPr lang="en-US" dirty="0"/>
              <a:t>). </a:t>
            </a:r>
          </a:p>
        </p:txBody>
      </p:sp>
      <p:pic>
        <p:nvPicPr>
          <p:cNvPr id="5" name="Picture 4" descr="decorative"/>
          <p:cNvPicPr>
            <a:picLocks noChangeAspect="1"/>
          </p:cNvPicPr>
          <p:nvPr/>
        </p:nvPicPr>
        <p:blipFill>
          <a:blip r:embed="rId2"/>
          <a:stretch>
            <a:fillRect/>
          </a:stretch>
        </p:blipFill>
        <p:spPr>
          <a:xfrm>
            <a:off x="576991" y="344575"/>
            <a:ext cx="688908" cy="688908"/>
          </a:xfrm>
          <a:prstGeom prst="rect">
            <a:avLst/>
          </a:prstGeom>
        </p:spPr>
      </p:pic>
    </p:spTree>
    <p:extLst>
      <p:ext uri="{BB962C8B-B14F-4D97-AF65-F5344CB8AC3E}">
        <p14:creationId xmlns:p14="http://schemas.microsoft.com/office/powerpoint/2010/main" val="3789432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a:t>
            </a:r>
            <a:r>
              <a:rPr lang="en-US" dirty="0" smtClean="0"/>
              <a:t>__________ </a:t>
            </a:r>
            <a:r>
              <a:rPr lang="en-US" dirty="0"/>
              <a:t>personality factors?</a:t>
            </a:r>
          </a:p>
        </p:txBody>
      </p:sp>
      <p:pic>
        <p:nvPicPr>
          <p:cNvPr id="5" name="Content Placeholder 4"/>
          <p:cNvPicPr>
            <a:picLocks noGrp="1" noChangeAspect="1"/>
          </p:cNvPicPr>
          <p:nvPr>
            <p:ph idx="1"/>
          </p:nvPr>
        </p:nvPicPr>
        <p:blipFill>
          <a:blip r:embed="rId2"/>
          <a:stretch>
            <a:fillRect/>
          </a:stretch>
        </p:blipFill>
        <p:spPr>
          <a:xfrm>
            <a:off x="671020" y="1917535"/>
            <a:ext cx="7958630" cy="2668706"/>
          </a:xfrm>
          <a:prstGeom prst="rect">
            <a:avLst/>
          </a:prstGeom>
        </p:spPr>
      </p:pic>
      <p:sp>
        <p:nvSpPr>
          <p:cNvPr id="4" name="Content Placeholder 3"/>
          <p:cNvSpPr>
            <a:spLocks noGrp="1"/>
          </p:cNvSpPr>
          <p:nvPr>
            <p:ph sz="quarter" idx="13"/>
          </p:nvPr>
        </p:nvSpPr>
        <p:spPr>
          <a:xfrm>
            <a:off x="528638" y="4864099"/>
            <a:ext cx="8101012" cy="1733345"/>
          </a:xfrm>
        </p:spPr>
        <p:txBody>
          <a:bodyPr/>
          <a:lstStyle/>
          <a:p>
            <a:r>
              <a:rPr lang="en-US" dirty="0"/>
              <a:t>Around the world-across 56 nations and 29 languages in one study-people describe others in terms roughly consistent with this list.</a:t>
            </a:r>
          </a:p>
          <a:p>
            <a:r>
              <a:rPr lang="en-US" i="1" dirty="0"/>
              <a:t>(Schmitt et al., 2007)</a:t>
            </a:r>
          </a:p>
        </p:txBody>
      </p:sp>
    </p:spTree>
    <p:extLst>
      <p:ext uri="{BB962C8B-B14F-4D97-AF65-F5344CB8AC3E}">
        <p14:creationId xmlns:p14="http://schemas.microsoft.com/office/powerpoint/2010/main" val="4074401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smtClean="0"/>
              <a:t>___________-______________ </a:t>
            </a:r>
            <a:r>
              <a:rPr lang="en-US" dirty="0"/>
              <a:t>controversy?</a:t>
            </a:r>
          </a:p>
        </p:txBody>
      </p:sp>
      <p:sp>
        <p:nvSpPr>
          <p:cNvPr id="3" name="Content Placeholder 2"/>
          <p:cNvSpPr>
            <a:spLocks noGrp="1"/>
          </p:cNvSpPr>
          <p:nvPr>
            <p:ph idx="1"/>
          </p:nvPr>
        </p:nvSpPr>
        <p:spPr>
          <a:xfrm>
            <a:off x="521208" y="1825626"/>
            <a:ext cx="8101584" cy="2480904"/>
          </a:xfrm>
        </p:spPr>
        <p:txBody>
          <a:bodyPr/>
          <a:lstStyle/>
          <a:p>
            <a:r>
              <a:rPr lang="en-US" dirty="0"/>
              <a:t>Our behavior is influenced by the interaction of our inner disposition with our environment.</a:t>
            </a:r>
          </a:p>
          <a:p>
            <a:r>
              <a:rPr lang="en-US" dirty="0"/>
              <a:t>Still, the question lingers: Which is more important? When we explore this </a:t>
            </a:r>
            <a:r>
              <a:rPr lang="en-US" i="1" dirty="0"/>
              <a:t>person-situation</a:t>
            </a:r>
          </a:p>
          <a:p>
            <a:r>
              <a:rPr lang="en-US" i="1" dirty="0"/>
              <a:t>controversy, </a:t>
            </a:r>
            <a:r>
              <a:rPr lang="en-US" dirty="0"/>
              <a:t>we look for genuine personality traits that persist over time </a:t>
            </a:r>
            <a:r>
              <a:rPr lang="en-US" i="1" dirty="0"/>
              <a:t>and </a:t>
            </a:r>
            <a:r>
              <a:rPr lang="en-US" dirty="0"/>
              <a:t>across situations.</a:t>
            </a:r>
          </a:p>
        </p:txBody>
      </p:sp>
      <p:sp>
        <p:nvSpPr>
          <p:cNvPr id="4" name="Content Placeholder 3"/>
          <p:cNvSpPr>
            <a:spLocks noGrp="1"/>
          </p:cNvSpPr>
          <p:nvPr>
            <p:ph sz="quarter" idx="13"/>
          </p:nvPr>
        </p:nvSpPr>
        <p:spPr>
          <a:xfrm>
            <a:off x="528638" y="4424515"/>
            <a:ext cx="8101012" cy="2241755"/>
          </a:xfrm>
        </p:spPr>
        <p:txBody>
          <a:bodyPr/>
          <a:lstStyle/>
          <a:p>
            <a:r>
              <a:rPr lang="en-US" dirty="0"/>
              <a:t>Are some people dependably conscientious and others unreliable, some cheerful and others dour, some friendly and outgoing and others shy? </a:t>
            </a:r>
          </a:p>
          <a:p>
            <a:r>
              <a:rPr lang="en-US" dirty="0"/>
              <a:t>If we are to consider friendliness a trait, friendly people must act friendly at different times and places. Do they?</a:t>
            </a:r>
          </a:p>
        </p:txBody>
      </p:sp>
    </p:spTree>
    <p:extLst>
      <p:ext uri="{BB962C8B-B14F-4D97-AF65-F5344CB8AC3E}">
        <p14:creationId xmlns:p14="http://schemas.microsoft.com/office/powerpoint/2010/main" val="3386944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smtClean="0"/>
              <a:t>____________-_________ </a:t>
            </a:r>
            <a:r>
              <a:rPr lang="en-US" i="1" dirty="0"/>
              <a:t/>
            </a:r>
            <a:br>
              <a:rPr lang="en-US" i="1" dirty="0"/>
            </a:br>
            <a:r>
              <a:rPr lang="en-US" i="1" dirty="0"/>
              <a:t>perspective</a:t>
            </a:r>
            <a:r>
              <a:rPr lang="en-US" dirty="0"/>
              <a:t>?</a:t>
            </a:r>
          </a:p>
        </p:txBody>
      </p:sp>
      <p:sp>
        <p:nvSpPr>
          <p:cNvPr id="3" name="Content Placeholder 2"/>
          <p:cNvSpPr>
            <a:spLocks noGrp="1"/>
          </p:cNvSpPr>
          <p:nvPr>
            <p:ph idx="1"/>
          </p:nvPr>
        </p:nvSpPr>
        <p:spPr>
          <a:xfrm>
            <a:off x="521208" y="1825625"/>
            <a:ext cx="8101584" cy="1831975"/>
          </a:xfrm>
        </p:spPr>
        <p:txBody>
          <a:bodyPr/>
          <a:lstStyle/>
          <a:p>
            <a:r>
              <a:rPr lang="en-US" dirty="0"/>
              <a:t>views behavior as influenced by the interaction between people’s traits (including their thinking)</a:t>
            </a:r>
          </a:p>
          <a:p>
            <a:r>
              <a:rPr lang="en-US" dirty="0"/>
              <a:t>and their social context</a:t>
            </a:r>
          </a:p>
        </p:txBody>
      </p:sp>
      <p:sp>
        <p:nvSpPr>
          <p:cNvPr id="4" name="Content Placeholder 3"/>
          <p:cNvSpPr>
            <a:spLocks noGrp="1"/>
          </p:cNvSpPr>
          <p:nvPr>
            <p:ph sz="quarter" idx="13"/>
          </p:nvPr>
        </p:nvSpPr>
        <p:spPr>
          <a:xfrm>
            <a:off x="528638" y="4332157"/>
            <a:ext cx="8101012" cy="1751143"/>
          </a:xfrm>
        </p:spPr>
        <p:txBody>
          <a:bodyPr/>
          <a:lstStyle/>
          <a:p>
            <a:r>
              <a:rPr lang="en-US" dirty="0"/>
              <a:t>Much as nature and nurture always work together, so do individuals and their situations.</a:t>
            </a:r>
          </a:p>
        </p:txBody>
      </p:sp>
      <p:pic>
        <p:nvPicPr>
          <p:cNvPr id="5" name="Picture 4" descr="decorative"/>
          <p:cNvPicPr>
            <a:picLocks noChangeAspect="1"/>
          </p:cNvPicPr>
          <p:nvPr/>
        </p:nvPicPr>
        <p:blipFill>
          <a:blip r:embed="rId2"/>
          <a:stretch>
            <a:fillRect/>
          </a:stretch>
        </p:blipFill>
        <p:spPr>
          <a:xfrm>
            <a:off x="620509" y="363271"/>
            <a:ext cx="688908" cy="688908"/>
          </a:xfrm>
          <a:prstGeom prst="rect">
            <a:avLst/>
          </a:prstGeom>
        </p:spPr>
      </p:pic>
    </p:spTree>
    <p:extLst>
      <p:ext uri="{BB962C8B-B14F-4D97-AF65-F5344CB8AC3E}">
        <p14:creationId xmlns:p14="http://schemas.microsoft.com/office/powerpoint/2010/main" val="3816343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smtClean="0"/>
              <a:t>____________ </a:t>
            </a:r>
            <a:r>
              <a:rPr lang="en-US" i="1" dirty="0"/>
              <a:t>approach</a:t>
            </a:r>
            <a:r>
              <a:rPr lang="en-US" dirty="0"/>
              <a:t>?</a:t>
            </a:r>
          </a:p>
        </p:txBody>
      </p:sp>
      <p:sp>
        <p:nvSpPr>
          <p:cNvPr id="3" name="Content Placeholder 2"/>
          <p:cNvSpPr>
            <a:spLocks noGrp="1"/>
          </p:cNvSpPr>
          <p:nvPr>
            <p:ph idx="1"/>
          </p:nvPr>
        </p:nvSpPr>
        <p:spPr>
          <a:xfrm>
            <a:off x="521208" y="1825626"/>
            <a:ext cx="8101584" cy="1367280"/>
          </a:xfrm>
        </p:spPr>
        <p:txBody>
          <a:bodyPr/>
          <a:lstStyle/>
          <a:p>
            <a:r>
              <a:rPr lang="en-US" dirty="0"/>
              <a:t>focuses on the effects of learning on our</a:t>
            </a:r>
          </a:p>
          <a:p>
            <a:r>
              <a:rPr lang="en-US" dirty="0"/>
              <a:t>personality development</a:t>
            </a:r>
          </a:p>
        </p:txBody>
      </p:sp>
      <p:sp>
        <p:nvSpPr>
          <p:cNvPr id="4" name="Content Placeholder 3"/>
          <p:cNvSpPr>
            <a:spLocks noGrp="1"/>
          </p:cNvSpPr>
          <p:nvPr>
            <p:ph sz="quarter" idx="13"/>
          </p:nvPr>
        </p:nvSpPr>
        <p:spPr>
          <a:xfrm>
            <a:off x="528638" y="3649896"/>
            <a:ext cx="8101012" cy="2780883"/>
          </a:xfrm>
        </p:spPr>
        <p:txBody>
          <a:bodyPr/>
          <a:lstStyle/>
          <a:p>
            <a:r>
              <a:rPr lang="en-US" dirty="0"/>
              <a:t>We are conditioned to repeat certain behaviors, and we learn by observing and imitating others.</a:t>
            </a:r>
          </a:p>
          <a:p>
            <a:endParaRPr lang="en-US" i="1" dirty="0"/>
          </a:p>
          <a:p>
            <a:r>
              <a:rPr lang="en-US" i="1" dirty="0"/>
              <a:t>For example, a child with a very controlling parent may learn to follow orders rather than think independently, and may exhibit a more timid personality.</a:t>
            </a:r>
          </a:p>
        </p:txBody>
      </p:sp>
    </p:spTree>
    <p:extLst>
      <p:ext uri="{BB962C8B-B14F-4D97-AF65-F5344CB8AC3E}">
        <p14:creationId xmlns:p14="http://schemas.microsoft.com/office/powerpoint/2010/main" val="3726997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two approaches relate?</a:t>
            </a:r>
          </a:p>
        </p:txBody>
      </p:sp>
      <p:sp>
        <p:nvSpPr>
          <p:cNvPr id="3" name="Content Placeholder 2"/>
          <p:cNvSpPr>
            <a:spLocks noGrp="1"/>
          </p:cNvSpPr>
          <p:nvPr>
            <p:ph idx="1"/>
          </p:nvPr>
        </p:nvSpPr>
        <p:spPr>
          <a:xfrm>
            <a:off x="628650" y="1825624"/>
            <a:ext cx="8101584" cy="4740067"/>
          </a:xfrm>
        </p:spPr>
        <p:txBody>
          <a:bodyPr/>
          <a:lstStyle/>
          <a:p>
            <a:r>
              <a:rPr lang="en-US" b="1" i="1" dirty="0"/>
              <a:t>Social-cognitive</a:t>
            </a:r>
            <a:r>
              <a:rPr lang="en-US" dirty="0"/>
              <a:t> theorists do consider the behavioral perspective, believing that we learn many of our behaviors either through conditioning or by observing and imitating others.</a:t>
            </a:r>
          </a:p>
          <a:p>
            <a:r>
              <a:rPr lang="en-US" dirty="0"/>
              <a:t>They also emphasize the importance of mental processes: What we </a:t>
            </a:r>
            <a:r>
              <a:rPr lang="en-US" i="1" dirty="0"/>
              <a:t>think </a:t>
            </a:r>
            <a:r>
              <a:rPr lang="en-US" dirty="0"/>
              <a:t>about a situation affects our resulting behavior. </a:t>
            </a:r>
          </a:p>
          <a:p>
            <a:r>
              <a:rPr lang="en-US" dirty="0"/>
              <a:t>Instead of focusing solely on how our environment </a:t>
            </a:r>
            <a:r>
              <a:rPr lang="en-US" i="1" dirty="0"/>
              <a:t>controls </a:t>
            </a:r>
            <a:r>
              <a:rPr lang="en-US" dirty="0"/>
              <a:t>us, as behaviorists do, social-cognitive</a:t>
            </a:r>
          </a:p>
          <a:p>
            <a:r>
              <a:rPr lang="en-US" dirty="0"/>
              <a:t>theorists focus on how we and our environment </a:t>
            </a:r>
            <a:r>
              <a:rPr lang="en-US" i="1" dirty="0"/>
              <a:t>interact.</a:t>
            </a:r>
            <a:endParaRPr lang="en-US" dirty="0"/>
          </a:p>
        </p:txBody>
      </p:sp>
      <p:pic>
        <p:nvPicPr>
          <p:cNvPr id="4" name="Picture 3" descr="decorative"/>
          <p:cNvPicPr>
            <a:picLocks noChangeAspect="1"/>
          </p:cNvPicPr>
          <p:nvPr/>
        </p:nvPicPr>
        <p:blipFill>
          <a:blip r:embed="rId2"/>
          <a:stretch>
            <a:fillRect/>
          </a:stretch>
        </p:blipFill>
        <p:spPr>
          <a:xfrm>
            <a:off x="680469" y="393251"/>
            <a:ext cx="688908" cy="688908"/>
          </a:xfrm>
          <a:prstGeom prst="rect">
            <a:avLst/>
          </a:prstGeom>
        </p:spPr>
      </p:pic>
    </p:spTree>
    <p:extLst>
      <p:ext uri="{BB962C8B-B14F-4D97-AF65-F5344CB8AC3E}">
        <p14:creationId xmlns:p14="http://schemas.microsoft.com/office/powerpoint/2010/main" val="1573211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reciprocal </a:t>
            </a:r>
            <a:r>
              <a:rPr lang="en-US" i="1" dirty="0" smtClean="0"/>
              <a:t>______________</a:t>
            </a:r>
            <a:r>
              <a:rPr lang="en-US" dirty="0" smtClean="0"/>
              <a:t>?</a:t>
            </a:r>
            <a:endParaRPr lang="en-US" dirty="0"/>
          </a:p>
        </p:txBody>
      </p:sp>
      <p:sp>
        <p:nvSpPr>
          <p:cNvPr id="4" name="Content Placeholder 3"/>
          <p:cNvSpPr>
            <a:spLocks noGrp="1"/>
          </p:cNvSpPr>
          <p:nvPr>
            <p:ph sz="quarter" idx="13"/>
          </p:nvPr>
        </p:nvSpPr>
        <p:spPr/>
        <p:txBody>
          <a:bodyPr/>
          <a:lstStyle/>
          <a:p>
            <a:r>
              <a:rPr lang="en-US" dirty="0"/>
              <a:t>the interacting influences of behavior, internal </a:t>
            </a:r>
          </a:p>
          <a:p>
            <a:r>
              <a:rPr lang="en-US" dirty="0"/>
              <a:t>cognition, and environment</a:t>
            </a:r>
          </a:p>
        </p:txBody>
      </p:sp>
      <p:pic>
        <p:nvPicPr>
          <p:cNvPr id="5" name="Content Placeholder 4"/>
          <p:cNvPicPr>
            <a:picLocks noGrp="1" noChangeAspect="1"/>
          </p:cNvPicPr>
          <p:nvPr>
            <p:ph idx="1"/>
          </p:nvPr>
        </p:nvPicPr>
        <p:blipFill>
          <a:blip r:embed="rId2"/>
          <a:stretch>
            <a:fillRect/>
          </a:stretch>
        </p:blipFill>
        <p:spPr>
          <a:xfrm>
            <a:off x="1824752" y="1993476"/>
            <a:ext cx="5494496" cy="2461473"/>
          </a:xfrm>
          <a:prstGeom prst="rect">
            <a:avLst/>
          </a:prstGeom>
        </p:spPr>
      </p:pic>
    </p:spTree>
    <p:extLst>
      <p:ext uri="{BB962C8B-B14F-4D97-AF65-F5344CB8AC3E}">
        <p14:creationId xmlns:p14="http://schemas.microsoft.com/office/powerpoint/2010/main" val="2392986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b="1" i="1" dirty="0" smtClean="0"/>
              <a:t>_____________effect</a:t>
            </a:r>
            <a:r>
              <a:rPr lang="en-US" dirty="0"/>
              <a:t>?</a:t>
            </a:r>
          </a:p>
        </p:txBody>
      </p:sp>
      <p:sp>
        <p:nvSpPr>
          <p:cNvPr id="4" name="Text Placeholder 3"/>
          <p:cNvSpPr>
            <a:spLocks noGrp="1"/>
          </p:cNvSpPr>
          <p:nvPr>
            <p:ph type="body" sz="half" idx="2"/>
          </p:nvPr>
        </p:nvSpPr>
        <p:spPr>
          <a:xfrm>
            <a:off x="629841" y="2247900"/>
            <a:ext cx="2949178" cy="4197870"/>
          </a:xfrm>
        </p:spPr>
        <p:txBody>
          <a:bodyPr/>
          <a:lstStyle/>
          <a:p>
            <a:r>
              <a:rPr lang="en-US" dirty="0"/>
              <a:t>overestimating</a:t>
            </a:r>
          </a:p>
          <a:p>
            <a:r>
              <a:rPr lang="en-US" dirty="0"/>
              <a:t>others’ noticing and evaluating</a:t>
            </a:r>
          </a:p>
          <a:p>
            <a:r>
              <a:rPr lang="en-US" dirty="0"/>
              <a:t>our appearance, performance,</a:t>
            </a:r>
          </a:p>
          <a:p>
            <a:r>
              <a:rPr lang="en-US" dirty="0"/>
              <a:t>and blunders </a:t>
            </a:r>
          </a:p>
          <a:p>
            <a:r>
              <a:rPr lang="en-US" dirty="0"/>
              <a:t>(as if we presume a spotlight shines on us)</a:t>
            </a:r>
          </a:p>
        </p:txBody>
      </p:sp>
      <p:sp>
        <p:nvSpPr>
          <p:cNvPr id="3" name="Content Placeholder 2"/>
          <p:cNvSpPr>
            <a:spLocks noGrp="1"/>
          </p:cNvSpPr>
          <p:nvPr>
            <p:ph idx="1"/>
          </p:nvPr>
        </p:nvSpPr>
        <p:spPr>
          <a:xfrm>
            <a:off x="4826833" y="1843790"/>
            <a:ext cx="3689707" cy="4601980"/>
          </a:xfrm>
        </p:spPr>
        <p:txBody>
          <a:bodyPr/>
          <a:lstStyle/>
          <a:p>
            <a:r>
              <a:rPr lang="en-US" dirty="0"/>
              <a:t>Our self-focused perspective may motivate us, but it can also lead us to presume too readily</a:t>
            </a:r>
          </a:p>
          <a:p>
            <a:r>
              <a:rPr lang="en-US" dirty="0"/>
              <a:t>that others are noticing and evaluating us.</a:t>
            </a:r>
          </a:p>
        </p:txBody>
      </p:sp>
    </p:spTree>
    <p:extLst>
      <p:ext uri="{BB962C8B-B14F-4D97-AF65-F5344CB8AC3E}">
        <p14:creationId xmlns:p14="http://schemas.microsoft.com/office/powerpoint/2010/main" val="599912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smtClean="0"/>
              <a:t>self-__________</a:t>
            </a:r>
            <a:r>
              <a:rPr lang="en-US" dirty="0" smtClean="0"/>
              <a:t> </a:t>
            </a:r>
            <a:r>
              <a:rPr lang="en-US" dirty="0"/>
              <a:t>and </a:t>
            </a:r>
            <a:br>
              <a:rPr lang="en-US" dirty="0"/>
            </a:br>
            <a:r>
              <a:rPr lang="en-US" i="1" dirty="0" smtClean="0"/>
              <a:t>self-_________</a:t>
            </a:r>
            <a:r>
              <a:rPr lang="en-US" dirty="0" smtClean="0"/>
              <a:t>?</a:t>
            </a:r>
            <a:endParaRPr lang="en-US" dirty="0"/>
          </a:p>
        </p:txBody>
      </p:sp>
      <p:sp>
        <p:nvSpPr>
          <p:cNvPr id="3" name="Text Placeholder 2"/>
          <p:cNvSpPr>
            <a:spLocks noGrp="1"/>
          </p:cNvSpPr>
          <p:nvPr>
            <p:ph type="body" idx="1"/>
          </p:nvPr>
        </p:nvSpPr>
        <p:spPr/>
        <p:txBody>
          <a:bodyPr/>
          <a:lstStyle/>
          <a:p>
            <a:r>
              <a:rPr lang="en-US" b="1" i="1" dirty="0"/>
              <a:t>self-esteem</a:t>
            </a:r>
          </a:p>
        </p:txBody>
      </p:sp>
      <p:sp>
        <p:nvSpPr>
          <p:cNvPr id="4" name="Content Placeholder 3"/>
          <p:cNvSpPr>
            <a:spLocks noGrp="1"/>
          </p:cNvSpPr>
          <p:nvPr>
            <p:ph sz="half" idx="2"/>
          </p:nvPr>
        </p:nvSpPr>
        <p:spPr>
          <a:xfrm>
            <a:off x="521207" y="2712243"/>
            <a:ext cx="3868737" cy="1350091"/>
          </a:xfrm>
        </p:spPr>
        <p:txBody>
          <a:bodyPr/>
          <a:lstStyle/>
          <a:p>
            <a:r>
              <a:rPr lang="en-US" dirty="0"/>
              <a:t>one’s feelings of high or low self-worth</a:t>
            </a:r>
          </a:p>
        </p:txBody>
      </p:sp>
      <p:sp>
        <p:nvSpPr>
          <p:cNvPr id="7" name="Text Placeholder 6"/>
          <p:cNvSpPr>
            <a:spLocks noGrp="1"/>
          </p:cNvSpPr>
          <p:nvPr>
            <p:ph type="body" sz="quarter" idx="13"/>
          </p:nvPr>
        </p:nvSpPr>
        <p:spPr>
          <a:xfrm>
            <a:off x="521206" y="4332157"/>
            <a:ext cx="3868737" cy="2353456"/>
          </a:xfrm>
        </p:spPr>
        <p:txBody>
          <a:bodyPr/>
          <a:lstStyle/>
          <a:p>
            <a:r>
              <a:rPr lang="en-US" b="1" i="1" dirty="0"/>
              <a:t>Self-esteem</a:t>
            </a:r>
            <a:r>
              <a:rPr lang="en-US" dirty="0"/>
              <a:t> is how we feel about our self – if we like our self, if we think we’re </a:t>
            </a:r>
            <a:r>
              <a:rPr lang="en-US" dirty="0" err="1"/>
              <a:t>kinda</a:t>
            </a:r>
            <a:r>
              <a:rPr lang="en-US" dirty="0"/>
              <a:t> cool, or if we don’t like our self and feel like we don’t really matter.</a:t>
            </a:r>
          </a:p>
        </p:txBody>
      </p:sp>
      <p:sp>
        <p:nvSpPr>
          <p:cNvPr id="5" name="Text Placeholder 4"/>
          <p:cNvSpPr>
            <a:spLocks noGrp="1"/>
          </p:cNvSpPr>
          <p:nvPr>
            <p:ph type="body" sz="quarter" idx="3"/>
          </p:nvPr>
        </p:nvSpPr>
        <p:spPr/>
        <p:txBody>
          <a:bodyPr/>
          <a:lstStyle/>
          <a:p>
            <a:r>
              <a:rPr lang="en-US" b="1" i="1" dirty="0" smtClean="0"/>
              <a:t>self-________</a:t>
            </a:r>
            <a:endParaRPr lang="en-US" b="1" i="1" dirty="0"/>
          </a:p>
        </p:txBody>
      </p:sp>
      <p:sp>
        <p:nvSpPr>
          <p:cNvPr id="6" name="Content Placeholder 5"/>
          <p:cNvSpPr>
            <a:spLocks noGrp="1"/>
          </p:cNvSpPr>
          <p:nvPr>
            <p:ph sz="quarter" idx="4"/>
          </p:nvPr>
        </p:nvSpPr>
        <p:spPr>
          <a:xfrm>
            <a:off x="4735004" y="2712245"/>
            <a:ext cx="3887788" cy="1350089"/>
          </a:xfrm>
        </p:spPr>
        <p:txBody>
          <a:bodyPr/>
          <a:lstStyle/>
          <a:p>
            <a:r>
              <a:rPr lang="en-US" dirty="0"/>
              <a:t>one’s sense of competence and effectiveness</a:t>
            </a:r>
          </a:p>
        </p:txBody>
      </p:sp>
      <p:sp>
        <p:nvSpPr>
          <p:cNvPr id="8" name="Text Placeholder 7"/>
          <p:cNvSpPr>
            <a:spLocks noGrp="1"/>
          </p:cNvSpPr>
          <p:nvPr>
            <p:ph type="body" sz="quarter" idx="14"/>
          </p:nvPr>
        </p:nvSpPr>
        <p:spPr>
          <a:xfrm>
            <a:off x="4735005" y="4332157"/>
            <a:ext cx="3887787" cy="2353456"/>
          </a:xfrm>
        </p:spPr>
        <p:txBody>
          <a:bodyPr/>
          <a:lstStyle/>
          <a:p>
            <a:r>
              <a:rPr lang="en-US" b="1" i="1" dirty="0" smtClean="0"/>
              <a:t>Self-____________</a:t>
            </a:r>
            <a:r>
              <a:rPr lang="en-US" dirty="0" smtClean="0"/>
              <a:t> </a:t>
            </a:r>
            <a:r>
              <a:rPr lang="en-US" dirty="0"/>
              <a:t>is our belief about our ability to do something…pass a hard math test, construct a cabinet, take care of someone else.</a:t>
            </a:r>
          </a:p>
        </p:txBody>
      </p:sp>
      <p:pic>
        <p:nvPicPr>
          <p:cNvPr id="9" name="Picture 8" descr="decorative"/>
          <p:cNvPicPr>
            <a:picLocks noChangeAspect="1"/>
          </p:cNvPicPr>
          <p:nvPr/>
        </p:nvPicPr>
        <p:blipFill>
          <a:blip r:embed="rId2"/>
          <a:stretch>
            <a:fillRect/>
          </a:stretch>
        </p:blipFill>
        <p:spPr>
          <a:xfrm>
            <a:off x="620509" y="423231"/>
            <a:ext cx="688908" cy="688908"/>
          </a:xfrm>
          <a:prstGeom prst="rect">
            <a:avLst/>
          </a:prstGeom>
        </p:spPr>
      </p:pic>
    </p:spTree>
    <p:extLst>
      <p:ext uri="{BB962C8B-B14F-4D97-AF65-F5344CB8AC3E}">
        <p14:creationId xmlns:p14="http://schemas.microsoft.com/office/powerpoint/2010/main" val="192502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b="1" i="1" dirty="0" smtClean="0"/>
              <a:t>____________</a:t>
            </a:r>
            <a:r>
              <a:rPr lang="en-US" dirty="0" smtClean="0"/>
              <a:t>?</a:t>
            </a:r>
            <a:endParaRPr lang="en-US" dirty="0"/>
          </a:p>
        </p:txBody>
      </p:sp>
      <p:sp>
        <p:nvSpPr>
          <p:cNvPr id="3" name="Content Placeholder 2"/>
          <p:cNvSpPr>
            <a:spLocks noGrp="1"/>
          </p:cNvSpPr>
          <p:nvPr>
            <p:ph idx="1"/>
          </p:nvPr>
        </p:nvSpPr>
        <p:spPr/>
        <p:txBody>
          <a:bodyPr/>
          <a:lstStyle/>
          <a:p>
            <a:r>
              <a:rPr lang="en-US" dirty="0"/>
              <a:t>According to Sigmund Freud, the </a:t>
            </a:r>
            <a:r>
              <a:rPr lang="en-US" b="1" i="1" dirty="0"/>
              <a:t>unconscious</a:t>
            </a:r>
            <a:r>
              <a:rPr lang="en-US" dirty="0"/>
              <a:t> is a reservoir of mostly unacceptable thoughts, wishes, feelings, and memories. </a:t>
            </a:r>
          </a:p>
        </p:txBody>
      </p:sp>
      <p:pic>
        <p:nvPicPr>
          <p:cNvPr id="5" name="Picture 4"/>
          <p:cNvPicPr>
            <a:picLocks noChangeAspect="1"/>
          </p:cNvPicPr>
          <p:nvPr/>
        </p:nvPicPr>
        <p:blipFill>
          <a:blip r:embed="rId2"/>
          <a:stretch>
            <a:fillRect/>
          </a:stretch>
        </p:blipFill>
        <p:spPr>
          <a:xfrm>
            <a:off x="745093" y="2462579"/>
            <a:ext cx="2833926" cy="3369088"/>
          </a:xfrm>
          <a:prstGeom prst="rect">
            <a:avLst/>
          </a:prstGeom>
          <a:ln w="76200">
            <a:solidFill>
              <a:schemeClr val="accent4"/>
            </a:solidFill>
          </a:ln>
        </p:spPr>
      </p:pic>
    </p:spTree>
    <p:extLst>
      <p:ext uri="{BB962C8B-B14F-4D97-AF65-F5344CB8AC3E}">
        <p14:creationId xmlns:p14="http://schemas.microsoft.com/office/powerpoint/2010/main" val="3631350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b="1" i="1" dirty="0" smtClean="0"/>
              <a:t>self-__________ </a:t>
            </a:r>
            <a:r>
              <a:rPr lang="en-US" b="1" i="1" dirty="0"/>
              <a:t>bias</a:t>
            </a:r>
            <a:r>
              <a:rPr lang="en-US" dirty="0"/>
              <a:t>?</a:t>
            </a:r>
          </a:p>
        </p:txBody>
      </p:sp>
      <p:sp>
        <p:nvSpPr>
          <p:cNvPr id="4" name="Text Placeholder 3"/>
          <p:cNvSpPr>
            <a:spLocks noGrp="1"/>
          </p:cNvSpPr>
          <p:nvPr>
            <p:ph type="body" sz="half" idx="2"/>
          </p:nvPr>
        </p:nvSpPr>
        <p:spPr/>
        <p:txBody>
          <a:bodyPr/>
          <a:lstStyle/>
          <a:p>
            <a:r>
              <a:rPr lang="en-US" dirty="0"/>
              <a:t>a readiness to</a:t>
            </a:r>
          </a:p>
          <a:p>
            <a:r>
              <a:rPr lang="en-US" dirty="0"/>
              <a:t>perceive oneself favorably</a:t>
            </a:r>
          </a:p>
        </p:txBody>
      </p:sp>
      <p:sp>
        <p:nvSpPr>
          <p:cNvPr id="3" name="Content Placeholder 2"/>
          <p:cNvSpPr>
            <a:spLocks noGrp="1"/>
          </p:cNvSpPr>
          <p:nvPr>
            <p:ph idx="1"/>
          </p:nvPr>
        </p:nvSpPr>
        <p:spPr/>
        <p:txBody>
          <a:bodyPr/>
          <a:lstStyle/>
          <a:p>
            <a:r>
              <a:rPr lang="en-US" dirty="0"/>
              <a:t>Personality psychologists have found that most people choose the second “positive” door, which</a:t>
            </a:r>
          </a:p>
          <a:p>
            <a:r>
              <a:rPr lang="en-US" dirty="0"/>
              <a:t>leads to positive self-thoughts.</a:t>
            </a:r>
          </a:p>
          <a:p>
            <a:endParaRPr lang="en-US" dirty="0"/>
          </a:p>
          <a:p>
            <a:r>
              <a:rPr lang="en-US" dirty="0"/>
              <a:t> We have a good reputation </a:t>
            </a:r>
          </a:p>
          <a:p>
            <a:r>
              <a:rPr lang="en-US" dirty="0"/>
              <a:t>with ourselves.</a:t>
            </a:r>
          </a:p>
        </p:txBody>
      </p:sp>
    </p:spTree>
    <p:extLst>
      <p:ext uri="{BB962C8B-B14F-4D97-AF65-F5344CB8AC3E}">
        <p14:creationId xmlns:p14="http://schemas.microsoft.com/office/powerpoint/2010/main" val="3774707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_____________</a:t>
            </a:r>
            <a:r>
              <a:rPr lang="en-US" dirty="0" smtClean="0"/>
              <a:t>?</a:t>
            </a:r>
            <a:endParaRPr lang="en-US" dirty="0"/>
          </a:p>
        </p:txBody>
      </p:sp>
      <p:sp>
        <p:nvSpPr>
          <p:cNvPr id="3" name="Content Placeholder 2"/>
          <p:cNvSpPr>
            <a:spLocks noGrp="1"/>
          </p:cNvSpPr>
          <p:nvPr>
            <p:ph idx="1"/>
          </p:nvPr>
        </p:nvSpPr>
        <p:spPr>
          <a:xfrm>
            <a:off x="521208" y="1825626"/>
            <a:ext cx="8101584" cy="1052486"/>
          </a:xfrm>
        </p:spPr>
        <p:txBody>
          <a:bodyPr/>
          <a:lstStyle/>
          <a:p>
            <a:r>
              <a:rPr lang="en-US" dirty="0"/>
              <a:t>excessive self-love and self-absorption</a:t>
            </a:r>
          </a:p>
        </p:txBody>
      </p:sp>
      <p:sp>
        <p:nvSpPr>
          <p:cNvPr id="4" name="Content Placeholder 3"/>
          <p:cNvSpPr>
            <a:spLocks noGrp="1"/>
          </p:cNvSpPr>
          <p:nvPr>
            <p:ph sz="quarter" idx="13"/>
          </p:nvPr>
        </p:nvSpPr>
        <p:spPr>
          <a:xfrm>
            <a:off x="528638" y="3082107"/>
            <a:ext cx="8101012" cy="3001193"/>
          </a:xfrm>
        </p:spPr>
        <p:txBody>
          <a:bodyPr/>
          <a:lstStyle/>
          <a:p>
            <a:r>
              <a:rPr lang="en-US" dirty="0"/>
              <a:t>People with a narcissistic personality tend to be materialistic, desire fame, have inflated expectations, hook up more often without commitment, and gamble and cheat more—all of which have been increasing as narcissism has increased.</a:t>
            </a:r>
          </a:p>
        </p:txBody>
      </p:sp>
    </p:spTree>
    <p:extLst>
      <p:ext uri="{BB962C8B-B14F-4D97-AF65-F5344CB8AC3E}">
        <p14:creationId xmlns:p14="http://schemas.microsoft.com/office/powerpoint/2010/main" val="1925288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a:t>
            </a:r>
            <a:br>
              <a:rPr lang="en-US" dirty="0"/>
            </a:br>
            <a:r>
              <a:rPr lang="en-US" i="1" dirty="0" smtClean="0"/>
              <a:t>____________</a:t>
            </a:r>
            <a:r>
              <a:rPr lang="en-US" dirty="0" smtClean="0"/>
              <a:t> </a:t>
            </a:r>
            <a:r>
              <a:rPr lang="en-US" dirty="0"/>
              <a:t>and </a:t>
            </a:r>
            <a:r>
              <a:rPr lang="en-US" i="1" dirty="0" smtClean="0"/>
              <a:t>______________</a:t>
            </a:r>
            <a:r>
              <a:rPr lang="en-US" dirty="0" smtClean="0"/>
              <a:t>?</a:t>
            </a:r>
            <a:endParaRPr lang="en-US" dirty="0"/>
          </a:p>
        </p:txBody>
      </p:sp>
      <p:sp>
        <p:nvSpPr>
          <p:cNvPr id="3" name="Text Placeholder 2"/>
          <p:cNvSpPr>
            <a:spLocks noGrp="1"/>
          </p:cNvSpPr>
          <p:nvPr>
            <p:ph type="body" idx="1"/>
          </p:nvPr>
        </p:nvSpPr>
        <p:spPr/>
        <p:txBody>
          <a:bodyPr/>
          <a:lstStyle/>
          <a:p>
            <a:r>
              <a:rPr lang="en-US" b="1" i="1" dirty="0" smtClean="0"/>
              <a:t>______________</a:t>
            </a:r>
            <a:endParaRPr lang="en-US" b="1" i="1" dirty="0"/>
          </a:p>
        </p:txBody>
      </p:sp>
      <p:sp>
        <p:nvSpPr>
          <p:cNvPr id="4" name="Content Placeholder 3"/>
          <p:cNvSpPr>
            <a:spLocks noGrp="1"/>
          </p:cNvSpPr>
          <p:nvPr>
            <p:ph sz="half" idx="2"/>
          </p:nvPr>
        </p:nvSpPr>
        <p:spPr/>
        <p:txBody>
          <a:bodyPr/>
          <a:lstStyle/>
          <a:p>
            <a:r>
              <a:rPr lang="en-US" dirty="0"/>
              <a:t>giving priority to one’s own goals over group goals and defining one’s identity in terms of personal attributes rather</a:t>
            </a:r>
          </a:p>
          <a:p>
            <a:r>
              <a:rPr lang="en-US" dirty="0"/>
              <a:t>than group identifications</a:t>
            </a:r>
          </a:p>
        </p:txBody>
      </p:sp>
      <p:sp>
        <p:nvSpPr>
          <p:cNvPr id="5" name="Text Placeholder 4"/>
          <p:cNvSpPr>
            <a:spLocks noGrp="1"/>
          </p:cNvSpPr>
          <p:nvPr>
            <p:ph type="body" sz="quarter" idx="3"/>
          </p:nvPr>
        </p:nvSpPr>
        <p:spPr/>
        <p:txBody>
          <a:bodyPr/>
          <a:lstStyle/>
          <a:p>
            <a:r>
              <a:rPr lang="en-US" b="1" i="1" dirty="0" smtClean="0"/>
              <a:t>_______________</a:t>
            </a:r>
            <a:endParaRPr lang="en-US" b="1" i="1" dirty="0"/>
          </a:p>
        </p:txBody>
      </p:sp>
      <p:sp>
        <p:nvSpPr>
          <p:cNvPr id="6" name="Content Placeholder 5"/>
          <p:cNvSpPr>
            <a:spLocks noGrp="1"/>
          </p:cNvSpPr>
          <p:nvPr>
            <p:ph sz="quarter" idx="4"/>
          </p:nvPr>
        </p:nvSpPr>
        <p:spPr/>
        <p:txBody>
          <a:bodyPr/>
          <a:lstStyle/>
          <a:p>
            <a:r>
              <a:rPr lang="en-US" dirty="0"/>
              <a:t>giving priority to</a:t>
            </a:r>
          </a:p>
          <a:p>
            <a:r>
              <a:rPr lang="en-US" dirty="0"/>
              <a:t>the goals of one’s group (often one’s extended family or work group) and defining one’s identity</a:t>
            </a:r>
          </a:p>
          <a:p>
            <a:r>
              <a:rPr lang="en-US" dirty="0"/>
              <a:t>accordingly</a:t>
            </a:r>
          </a:p>
        </p:txBody>
      </p:sp>
      <p:pic>
        <p:nvPicPr>
          <p:cNvPr id="7" name="Picture 6" descr="decorative"/>
          <p:cNvPicPr>
            <a:picLocks noChangeAspect="1"/>
          </p:cNvPicPr>
          <p:nvPr/>
        </p:nvPicPr>
        <p:blipFill>
          <a:blip r:embed="rId2"/>
          <a:stretch>
            <a:fillRect/>
          </a:stretch>
        </p:blipFill>
        <p:spPr>
          <a:xfrm>
            <a:off x="695459" y="423231"/>
            <a:ext cx="688908" cy="688908"/>
          </a:xfrm>
          <a:prstGeom prst="rect">
            <a:avLst/>
          </a:prstGeom>
        </p:spPr>
      </p:pic>
    </p:spTree>
    <p:extLst>
      <p:ext uri="{BB962C8B-B14F-4D97-AF65-F5344CB8AC3E}">
        <p14:creationId xmlns:p14="http://schemas.microsoft.com/office/powerpoint/2010/main" val="93729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characterizes an </a:t>
            </a:r>
            <a:r>
              <a:rPr lang="en-US" i="1" dirty="0" smtClean="0"/>
              <a:t>___________ </a:t>
            </a:r>
            <a:r>
              <a:rPr lang="en-US" i="1" dirty="0"/>
              <a:t>culture</a:t>
            </a:r>
            <a:r>
              <a:rPr lang="en-US" dirty="0"/>
              <a:t>?</a:t>
            </a:r>
          </a:p>
        </p:txBody>
      </p:sp>
      <p:sp>
        <p:nvSpPr>
          <p:cNvPr id="4" name="Content Placeholder 3"/>
          <p:cNvSpPr>
            <a:spLocks noGrp="1"/>
          </p:cNvSpPr>
          <p:nvPr>
            <p:ph sz="quarter" idx="13"/>
          </p:nvPr>
        </p:nvSpPr>
        <p:spPr>
          <a:xfrm>
            <a:off x="528638" y="4586951"/>
            <a:ext cx="8101012" cy="2098661"/>
          </a:xfrm>
        </p:spPr>
        <p:txBody>
          <a:bodyPr/>
          <a:lstStyle/>
          <a:p>
            <a:r>
              <a:rPr lang="en-US" dirty="0"/>
              <a:t>Individualists have an independent sense of “me,” and an awareness of their unique personal convictions and values. Individualists prioritize personal goals. They define their identity mostly in terms of personal traits. They</a:t>
            </a:r>
          </a:p>
          <a:p>
            <a:r>
              <a:rPr lang="en-US" dirty="0"/>
              <a:t>strive for personal control and individual achievement.</a:t>
            </a:r>
          </a:p>
        </p:txBody>
      </p:sp>
      <p:pic>
        <p:nvPicPr>
          <p:cNvPr id="5" name="Content Placeholder 4"/>
          <p:cNvPicPr>
            <a:picLocks noGrp="1" noChangeAspect="1"/>
          </p:cNvPicPr>
          <p:nvPr>
            <p:ph idx="1"/>
          </p:nvPr>
        </p:nvPicPr>
        <p:blipFill>
          <a:blip r:embed="rId2"/>
          <a:stretch>
            <a:fillRect/>
          </a:stretch>
        </p:blipFill>
        <p:spPr>
          <a:xfrm>
            <a:off x="2749899" y="1869744"/>
            <a:ext cx="3657917" cy="2469094"/>
          </a:xfrm>
          <a:prstGeom prst="rect">
            <a:avLst/>
          </a:prstGeom>
        </p:spPr>
      </p:pic>
    </p:spTree>
    <p:extLst>
      <p:ext uri="{BB962C8B-B14F-4D97-AF65-F5344CB8AC3E}">
        <p14:creationId xmlns:p14="http://schemas.microsoft.com/office/powerpoint/2010/main" val="1597219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characterizes a </a:t>
            </a:r>
            <a:r>
              <a:rPr lang="en-US" i="1" dirty="0" smtClean="0"/>
              <a:t>___________</a:t>
            </a:r>
            <a:r>
              <a:rPr lang="en-US" dirty="0" smtClean="0"/>
              <a:t> </a:t>
            </a:r>
            <a:r>
              <a:rPr lang="en-US" dirty="0"/>
              <a:t>culture?</a:t>
            </a:r>
          </a:p>
        </p:txBody>
      </p:sp>
      <p:sp>
        <p:nvSpPr>
          <p:cNvPr id="4" name="Content Placeholder 3"/>
          <p:cNvSpPr>
            <a:spLocks noGrp="1"/>
          </p:cNvSpPr>
          <p:nvPr>
            <p:ph sz="quarter" idx="13"/>
          </p:nvPr>
        </p:nvSpPr>
        <p:spPr>
          <a:xfrm>
            <a:off x="528638" y="4864099"/>
            <a:ext cx="8101012" cy="1851493"/>
          </a:xfrm>
        </p:spPr>
        <p:txBody>
          <a:bodyPr>
            <a:normAutofit lnSpcReduction="10000"/>
          </a:bodyPr>
          <a:lstStyle/>
          <a:p>
            <a:r>
              <a:rPr lang="en-US" i="1" dirty="0"/>
              <a:t>Group identifications </a:t>
            </a:r>
            <a:r>
              <a:rPr lang="en-US" dirty="0"/>
              <a:t>provide a sense of belonging, a set of values, and an assurance of security. </a:t>
            </a:r>
          </a:p>
          <a:p>
            <a:r>
              <a:rPr lang="en-US" dirty="0"/>
              <a:t>Collectivists have deep attachments to their groups—their family, clan, or company. </a:t>
            </a:r>
          </a:p>
          <a:p>
            <a:r>
              <a:rPr lang="en-US" dirty="0"/>
              <a:t>Elders receive respect.</a:t>
            </a:r>
          </a:p>
        </p:txBody>
      </p:sp>
      <p:pic>
        <p:nvPicPr>
          <p:cNvPr id="5" name="Content Placeholder 4"/>
          <p:cNvPicPr>
            <a:picLocks noGrp="1" noChangeAspect="1"/>
          </p:cNvPicPr>
          <p:nvPr>
            <p:ph idx="1"/>
          </p:nvPr>
        </p:nvPicPr>
        <p:blipFill>
          <a:blip r:embed="rId2"/>
          <a:stretch>
            <a:fillRect/>
          </a:stretch>
        </p:blipFill>
        <p:spPr>
          <a:xfrm>
            <a:off x="1915638" y="1834616"/>
            <a:ext cx="5326439" cy="2816498"/>
          </a:xfrm>
          <a:prstGeom prst="rect">
            <a:avLst/>
          </a:prstGeom>
        </p:spPr>
      </p:pic>
    </p:spTree>
    <p:extLst>
      <p:ext uri="{BB962C8B-B14F-4D97-AF65-F5344CB8AC3E}">
        <p14:creationId xmlns:p14="http://schemas.microsoft.com/office/powerpoint/2010/main" val="1796011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532732"/>
          </a:xfrm>
        </p:spPr>
        <p:txBody>
          <a:bodyPr/>
          <a:lstStyle/>
          <a:p>
            <a:r>
              <a:rPr lang="en-US" dirty="0"/>
              <a:t>What are some value contrasts </a:t>
            </a:r>
            <a:br>
              <a:rPr lang="en-US" dirty="0"/>
            </a:br>
            <a:r>
              <a:rPr lang="en-US" dirty="0"/>
              <a:t>between </a:t>
            </a:r>
            <a:r>
              <a:rPr lang="en-US" i="1" dirty="0"/>
              <a:t>individualism</a:t>
            </a:r>
            <a:r>
              <a:rPr lang="en-US" dirty="0"/>
              <a:t> and </a:t>
            </a:r>
            <a:r>
              <a:rPr lang="en-US" i="1" dirty="0"/>
              <a:t>collectivism</a:t>
            </a:r>
            <a:r>
              <a:rPr lang="en-US" dirty="0"/>
              <a:t>?</a:t>
            </a:r>
          </a:p>
        </p:txBody>
      </p:sp>
      <p:pic>
        <p:nvPicPr>
          <p:cNvPr id="5" name="Content Placeholder 4"/>
          <p:cNvPicPr>
            <a:picLocks noGrp="1" noChangeAspect="1"/>
          </p:cNvPicPr>
          <p:nvPr>
            <p:ph idx="1"/>
          </p:nvPr>
        </p:nvPicPr>
        <p:blipFill>
          <a:blip r:embed="rId2"/>
          <a:stretch>
            <a:fillRect/>
          </a:stretch>
        </p:blipFill>
        <p:spPr>
          <a:xfrm>
            <a:off x="979064" y="2052371"/>
            <a:ext cx="7199588" cy="4215411"/>
          </a:xfrm>
          <a:prstGeom prst="rect">
            <a:avLst/>
          </a:prstGeom>
        </p:spPr>
      </p:pic>
      <p:pic>
        <p:nvPicPr>
          <p:cNvPr id="6" name="Picture 5" descr="decorative"/>
          <p:cNvPicPr>
            <a:picLocks noChangeAspect="1"/>
          </p:cNvPicPr>
          <p:nvPr/>
        </p:nvPicPr>
        <p:blipFill>
          <a:blip r:embed="rId3"/>
          <a:stretch>
            <a:fillRect/>
          </a:stretch>
        </p:blipFill>
        <p:spPr>
          <a:xfrm>
            <a:off x="590529" y="348281"/>
            <a:ext cx="688908" cy="688908"/>
          </a:xfrm>
          <a:prstGeom prst="rect">
            <a:avLst/>
          </a:prstGeom>
        </p:spPr>
      </p:pic>
    </p:spTree>
    <p:extLst>
      <p:ext uri="{BB962C8B-B14F-4D97-AF65-F5344CB8AC3E}">
        <p14:creationId xmlns:p14="http://schemas.microsoft.com/office/powerpoint/2010/main" val="383714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Sigmund Freud explore the </a:t>
            </a:r>
            <a:r>
              <a:rPr lang="en-US" i="1" dirty="0"/>
              <a:t>unconscious</a:t>
            </a:r>
            <a:r>
              <a:rPr lang="en-US" dirty="0"/>
              <a:t>?</a:t>
            </a:r>
          </a:p>
        </p:txBody>
      </p:sp>
      <p:sp>
        <p:nvSpPr>
          <p:cNvPr id="3" name="Content Placeholder 2"/>
          <p:cNvSpPr>
            <a:spLocks noGrp="1"/>
          </p:cNvSpPr>
          <p:nvPr>
            <p:ph idx="1"/>
          </p:nvPr>
        </p:nvSpPr>
        <p:spPr>
          <a:xfrm>
            <a:off x="521208" y="1825626"/>
            <a:ext cx="8101584" cy="1607122"/>
          </a:xfrm>
        </p:spPr>
        <p:txBody>
          <a:bodyPr/>
          <a:lstStyle/>
          <a:p>
            <a:r>
              <a:rPr lang="en-US" dirty="0"/>
              <a:t>To explore the unconscious, the hidden part of a patient’s mind, Freud </a:t>
            </a:r>
            <a:r>
              <a:rPr lang="en-US" dirty="0" err="1" smtClean="0"/>
              <a:t>used__________</a:t>
            </a:r>
            <a:r>
              <a:rPr lang="en-US" b="1" i="1" dirty="0" err="1" smtClean="0"/>
              <a:t>association</a:t>
            </a:r>
            <a:r>
              <a:rPr lang="en-US" b="1" i="1" dirty="0" smtClean="0"/>
              <a:t> </a:t>
            </a:r>
            <a:r>
              <a:rPr lang="en-US" dirty="0"/>
              <a:t>and dream analysis.</a:t>
            </a:r>
          </a:p>
        </p:txBody>
      </p:sp>
      <p:sp>
        <p:nvSpPr>
          <p:cNvPr id="4" name="Content Placeholder 3"/>
          <p:cNvSpPr>
            <a:spLocks noGrp="1"/>
          </p:cNvSpPr>
          <p:nvPr>
            <p:ph sz="quarter" idx="13"/>
          </p:nvPr>
        </p:nvSpPr>
        <p:spPr>
          <a:xfrm>
            <a:off x="521208" y="3882453"/>
            <a:ext cx="8101012" cy="1811103"/>
          </a:xfrm>
        </p:spPr>
        <p:txBody>
          <a:bodyPr/>
          <a:lstStyle/>
          <a:p>
            <a:r>
              <a:rPr lang="en-US" dirty="0"/>
              <a:t>In </a:t>
            </a:r>
            <a:r>
              <a:rPr lang="en-US" b="1" i="1" dirty="0"/>
              <a:t>psychoanalysis</a:t>
            </a:r>
            <a:r>
              <a:rPr lang="en-US" dirty="0"/>
              <a:t>, </a:t>
            </a:r>
            <a:r>
              <a:rPr lang="en-US" b="1" i="1" dirty="0" smtClean="0"/>
              <a:t>________ </a:t>
            </a:r>
            <a:r>
              <a:rPr lang="en-US" b="1" i="1" dirty="0"/>
              <a:t>association </a:t>
            </a:r>
            <a:r>
              <a:rPr lang="en-US" dirty="0"/>
              <a:t>is a method of exploring the unconscious in which the person</a:t>
            </a:r>
          </a:p>
          <a:p>
            <a:r>
              <a:rPr lang="en-US" dirty="0"/>
              <a:t>relaxes and says whatever comes to mind, no matter </a:t>
            </a:r>
          </a:p>
          <a:p>
            <a:r>
              <a:rPr lang="en-US" dirty="0"/>
              <a:t>how trivial or embarrassing.</a:t>
            </a:r>
          </a:p>
        </p:txBody>
      </p:sp>
    </p:spTree>
    <p:extLst>
      <p:ext uri="{BB962C8B-B14F-4D97-AF65-F5344CB8AC3E}">
        <p14:creationId xmlns:p14="http://schemas.microsoft.com/office/powerpoint/2010/main" val="271131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Freud’s view of the mind depicted?</a:t>
            </a:r>
          </a:p>
        </p:txBody>
      </p:sp>
      <p:sp>
        <p:nvSpPr>
          <p:cNvPr id="4" name="Text Placeholder 3"/>
          <p:cNvSpPr>
            <a:spLocks noGrp="1"/>
          </p:cNvSpPr>
          <p:nvPr>
            <p:ph type="body" sz="half" idx="2"/>
          </p:nvPr>
        </p:nvSpPr>
        <p:spPr/>
        <p:txBody>
          <a:bodyPr/>
          <a:lstStyle/>
          <a:p>
            <a:r>
              <a:rPr lang="en-US" dirty="0"/>
              <a:t>Psychologists have used an iceberg image to illustrate Freud’s idea that the mind is mostly hidden beneath the</a:t>
            </a:r>
          </a:p>
          <a:p>
            <a:r>
              <a:rPr lang="en-US" dirty="0"/>
              <a:t>conscious surface.</a:t>
            </a:r>
          </a:p>
        </p:txBody>
      </p:sp>
      <p:pic>
        <p:nvPicPr>
          <p:cNvPr id="7" name="Picture 6"/>
          <p:cNvPicPr>
            <a:picLocks noChangeAspect="1"/>
          </p:cNvPicPr>
          <p:nvPr/>
        </p:nvPicPr>
        <p:blipFill>
          <a:blip r:embed="rId2"/>
          <a:stretch>
            <a:fillRect/>
          </a:stretch>
        </p:blipFill>
        <p:spPr>
          <a:xfrm>
            <a:off x="4035921" y="1921413"/>
            <a:ext cx="4538454" cy="3947575"/>
          </a:xfrm>
          <a:prstGeom prst="rect">
            <a:avLst/>
          </a:prstGeom>
          <a:ln w="76200">
            <a:solidFill>
              <a:schemeClr val="accent4"/>
            </a:solidFill>
          </a:ln>
        </p:spPr>
      </p:pic>
    </p:spTree>
    <p:extLst>
      <p:ext uri="{BB962C8B-B14F-4D97-AF65-F5344CB8AC3E}">
        <p14:creationId xmlns:p14="http://schemas.microsoft.com/office/powerpoint/2010/main" val="274507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978762" cy="1600200"/>
          </a:xfrm>
        </p:spPr>
        <p:txBody>
          <a:bodyPr/>
          <a:lstStyle/>
          <a:p>
            <a:r>
              <a:rPr lang="en-US" dirty="0"/>
              <a:t>the </a:t>
            </a:r>
            <a:r>
              <a:rPr lang="en-US" b="1" i="1" dirty="0" smtClean="0"/>
              <a:t>_________</a:t>
            </a:r>
            <a:endParaRPr lang="en-US" b="1" i="1" dirty="0"/>
          </a:p>
        </p:txBody>
      </p:sp>
      <p:sp>
        <p:nvSpPr>
          <p:cNvPr id="3" name="Content Placeholder 2"/>
          <p:cNvSpPr>
            <a:spLocks noGrp="1"/>
          </p:cNvSpPr>
          <p:nvPr>
            <p:ph idx="1"/>
          </p:nvPr>
        </p:nvSpPr>
        <p:spPr>
          <a:xfrm>
            <a:off x="4784271" y="987426"/>
            <a:ext cx="3732269" cy="4873625"/>
          </a:xfrm>
        </p:spPr>
        <p:txBody>
          <a:bodyPr/>
          <a:lstStyle/>
          <a:p>
            <a:r>
              <a:rPr lang="en-US" dirty="0"/>
              <a:t>a reservoir of unconscious</a:t>
            </a:r>
          </a:p>
          <a:p>
            <a:r>
              <a:rPr lang="en-US" dirty="0"/>
              <a:t>psychic energy that, according to Freud, strives to satisfy basic sexual and aggressive drives</a:t>
            </a:r>
          </a:p>
          <a:p>
            <a:endParaRPr lang="en-US" dirty="0"/>
          </a:p>
          <a:p>
            <a:r>
              <a:rPr lang="en-US" dirty="0"/>
              <a:t>The id operates on the </a:t>
            </a:r>
            <a:r>
              <a:rPr lang="en-US" i="1" dirty="0"/>
              <a:t>pleasure principle, </a:t>
            </a:r>
            <a:r>
              <a:rPr lang="en-US" dirty="0"/>
              <a:t>demanding immediate</a:t>
            </a:r>
          </a:p>
          <a:p>
            <a:r>
              <a:rPr lang="en-US" dirty="0"/>
              <a:t>gratification.</a:t>
            </a:r>
          </a:p>
        </p:txBody>
      </p:sp>
      <p:pic>
        <p:nvPicPr>
          <p:cNvPr id="5" name="Picture 4"/>
          <p:cNvPicPr>
            <a:picLocks noChangeAspect="1"/>
          </p:cNvPicPr>
          <p:nvPr/>
        </p:nvPicPr>
        <p:blipFill>
          <a:blip r:embed="rId2"/>
          <a:stretch>
            <a:fillRect/>
          </a:stretch>
        </p:blipFill>
        <p:spPr>
          <a:xfrm>
            <a:off x="629841" y="2400300"/>
            <a:ext cx="3978762" cy="3460751"/>
          </a:xfrm>
          <a:prstGeom prst="rect">
            <a:avLst/>
          </a:prstGeom>
          <a:ln w="76200">
            <a:solidFill>
              <a:schemeClr val="accent5"/>
            </a:solidFill>
          </a:ln>
        </p:spPr>
      </p:pic>
    </p:spTree>
    <p:extLst>
      <p:ext uri="{BB962C8B-B14F-4D97-AF65-F5344CB8AC3E}">
        <p14:creationId xmlns:p14="http://schemas.microsoft.com/office/powerpoint/2010/main" val="221985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885938" cy="1600200"/>
          </a:xfrm>
        </p:spPr>
        <p:txBody>
          <a:bodyPr/>
          <a:lstStyle/>
          <a:p>
            <a:r>
              <a:rPr lang="en-US" dirty="0"/>
              <a:t>the </a:t>
            </a:r>
            <a:r>
              <a:rPr lang="en-US" b="1" i="1" dirty="0" smtClean="0"/>
              <a:t>________</a:t>
            </a:r>
            <a:endParaRPr lang="en-US" b="1" i="1" dirty="0"/>
          </a:p>
        </p:txBody>
      </p:sp>
      <p:sp>
        <p:nvSpPr>
          <p:cNvPr id="3" name="Content Placeholder 2"/>
          <p:cNvSpPr>
            <a:spLocks noGrp="1"/>
          </p:cNvSpPr>
          <p:nvPr>
            <p:ph idx="1"/>
          </p:nvPr>
        </p:nvSpPr>
        <p:spPr>
          <a:xfrm>
            <a:off x="4653643" y="987426"/>
            <a:ext cx="3862897" cy="5364388"/>
          </a:xfrm>
        </p:spPr>
        <p:txBody>
          <a:bodyPr/>
          <a:lstStyle/>
          <a:p>
            <a:r>
              <a:rPr lang="en-US" dirty="0"/>
              <a:t>the largely conscious,</a:t>
            </a:r>
          </a:p>
          <a:p>
            <a:r>
              <a:rPr lang="en-US" dirty="0"/>
              <a:t>“executive” part of personality that, according to Freud, mediates among the demands of the id, superego, and reality</a:t>
            </a:r>
          </a:p>
          <a:p>
            <a:endParaRPr lang="en-US" dirty="0"/>
          </a:p>
          <a:p>
            <a:r>
              <a:rPr lang="en-US" dirty="0"/>
              <a:t> The ego operates on the </a:t>
            </a:r>
            <a:r>
              <a:rPr lang="en-US" i="1" dirty="0"/>
              <a:t>reality principle, </a:t>
            </a:r>
            <a:r>
              <a:rPr lang="en-US" dirty="0"/>
              <a:t>satisfying the id’s desires and the superego’s restraints in ways that will realistically bring pleasure rather than pain.</a:t>
            </a:r>
          </a:p>
        </p:txBody>
      </p:sp>
      <p:pic>
        <p:nvPicPr>
          <p:cNvPr id="6" name="Picture 5"/>
          <p:cNvPicPr>
            <a:picLocks noChangeAspect="1"/>
          </p:cNvPicPr>
          <p:nvPr/>
        </p:nvPicPr>
        <p:blipFill>
          <a:blip r:embed="rId2"/>
          <a:stretch>
            <a:fillRect/>
          </a:stretch>
        </p:blipFill>
        <p:spPr>
          <a:xfrm>
            <a:off x="761249" y="2481943"/>
            <a:ext cx="3754530" cy="3265714"/>
          </a:xfrm>
          <a:prstGeom prst="rect">
            <a:avLst/>
          </a:prstGeom>
          <a:ln w="76200">
            <a:solidFill>
              <a:schemeClr val="accent5"/>
            </a:solidFill>
          </a:ln>
        </p:spPr>
      </p:pic>
    </p:spTree>
    <p:extLst>
      <p:ext uri="{BB962C8B-B14F-4D97-AF65-F5344CB8AC3E}">
        <p14:creationId xmlns:p14="http://schemas.microsoft.com/office/powerpoint/2010/main" val="2767391632"/>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7406D"/>
      </a:dk2>
      <a:lt2>
        <a:srgbClr val="DBEFF9"/>
      </a:lt2>
      <a:accent1>
        <a:srgbClr val="186C96"/>
      </a:accent1>
      <a:accent2>
        <a:srgbClr val="186C96"/>
      </a:accent2>
      <a:accent3>
        <a:srgbClr val="186C96"/>
      </a:accent3>
      <a:accent4>
        <a:srgbClr val="186C96"/>
      </a:accent4>
      <a:accent5>
        <a:srgbClr val="186C96"/>
      </a:accent5>
      <a:accent6>
        <a:srgbClr val="A5C2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21">
      <a:dk1>
        <a:sysClr val="windowText" lastClr="000000"/>
      </a:dk1>
      <a:lt1>
        <a:sysClr val="window" lastClr="FFFFFF"/>
      </a:lt1>
      <a:dk2>
        <a:srgbClr val="17406D"/>
      </a:dk2>
      <a:lt2>
        <a:srgbClr val="DBEFF9"/>
      </a:lt2>
      <a:accent1>
        <a:srgbClr val="186C96"/>
      </a:accent1>
      <a:accent2>
        <a:srgbClr val="186C96"/>
      </a:accent2>
      <a:accent3>
        <a:srgbClr val="186C96"/>
      </a:accent3>
      <a:accent4>
        <a:srgbClr val="186C96"/>
      </a:accent4>
      <a:accent5>
        <a:srgbClr val="186C96"/>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7127</TotalTime>
  <Words>2763</Words>
  <Application>Microsoft Office PowerPoint</Application>
  <PresentationFormat>On-screen Show (4:3)</PresentationFormat>
  <Paragraphs>273</Paragraphs>
  <Slides>55</Slides>
  <Notes>0</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Office Theme</vt:lpstr>
      <vt:lpstr>Custom Design</vt:lpstr>
      <vt:lpstr>Unit 10 Personality</vt:lpstr>
      <vt:lpstr>What is                           ?</vt:lpstr>
      <vt:lpstr>What theories inform our  understanding of personality?</vt:lpstr>
      <vt:lpstr>How are psychodynamic theories  related to psychoanalysis?</vt:lpstr>
      <vt:lpstr>What is the ____________?</vt:lpstr>
      <vt:lpstr>How did Sigmund Freud explore the unconscious?</vt:lpstr>
      <vt:lpstr>How is Freud’s view of the mind depicted?</vt:lpstr>
      <vt:lpstr>the _________</vt:lpstr>
      <vt:lpstr>the ________</vt:lpstr>
      <vt:lpstr>the superego</vt:lpstr>
      <vt:lpstr>What is the role of the ego?</vt:lpstr>
      <vt:lpstr>What developmental stages did  Freud propose?</vt:lpstr>
      <vt:lpstr>What is the ____________ complex?</vt:lpstr>
      <vt:lpstr>How did Freud believe the child reduced  the threat of the ___________ complex?</vt:lpstr>
      <vt:lpstr>What is the____________complex?</vt:lpstr>
      <vt:lpstr>What is_____________?</vt:lpstr>
      <vt:lpstr>How did Freud believe people  defended themselves against anxiety?</vt:lpstr>
      <vt:lpstr>What is repression?</vt:lpstr>
      <vt:lpstr>What are  “Freudian __________?”</vt:lpstr>
      <vt:lpstr>Who were the neo-Freudians?</vt:lpstr>
      <vt:lpstr>Who was Alfred Adler?</vt:lpstr>
      <vt:lpstr>Who was Karen Horney?</vt:lpstr>
      <vt:lpstr>Who was Carl Jung?</vt:lpstr>
      <vt:lpstr>What are examples of archetypes?</vt:lpstr>
      <vt:lpstr>What is the collective unconscious?</vt:lpstr>
      <vt:lpstr>What is a projective test?</vt:lpstr>
      <vt:lpstr>What is the Thematic Apperception Test (TAT)?</vt:lpstr>
      <vt:lpstr>What is the Rorschach inkblot test?</vt:lpstr>
      <vt:lpstr>How did _____________________ psychologists view personality?</vt:lpstr>
      <vt:lpstr>What were Abraham __________’s beliefs?</vt:lpstr>
      <vt:lpstr>What is a ______y of needs?</vt:lpstr>
      <vt:lpstr>How did ______ _________view personality development?</vt:lpstr>
      <vt:lpstr>What does a growth-promoting  social climate consist of?</vt:lpstr>
      <vt:lpstr>What is _____________________ regard?</vt:lpstr>
      <vt:lpstr>What is _______-concept?</vt:lpstr>
      <vt:lpstr>What is a ___________?</vt:lpstr>
      <vt:lpstr>How do psychologists use ___________ to  describe personality?</vt:lpstr>
      <vt:lpstr>What are two possible dimensions on which to place people?</vt:lpstr>
      <vt:lpstr>What is ____________________?</vt:lpstr>
      <vt:lpstr>What makes an ___________?</vt:lpstr>
      <vt:lpstr>What is a personality inventory?</vt:lpstr>
      <vt:lpstr>What are the Big __________ personality factors?</vt:lpstr>
      <vt:lpstr>What is the ___________-______________ controversy?</vt:lpstr>
      <vt:lpstr>What is the ____________-_________  perspective?</vt:lpstr>
      <vt:lpstr>What is the ____________ approach?</vt:lpstr>
      <vt:lpstr>How do the two approaches relate?</vt:lpstr>
      <vt:lpstr>What is reciprocal ______________?</vt:lpstr>
      <vt:lpstr>What is the _____________effect?</vt:lpstr>
      <vt:lpstr>What are self-__________ and  self-_________?</vt:lpstr>
      <vt:lpstr>What is a self-__________ bias?</vt:lpstr>
      <vt:lpstr>What is _____________?</vt:lpstr>
      <vt:lpstr>What is the difference between  ____________ and ______________?</vt:lpstr>
      <vt:lpstr>What characterizes an ___________ culture?</vt:lpstr>
      <vt:lpstr>What characterizes a ___________ culture?</vt:lpstr>
      <vt:lpstr>What are some value contrasts  between individualism and collectivism?</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Fenton</dc:creator>
  <cp:lastModifiedBy>infosys</cp:lastModifiedBy>
  <cp:revision>1036</cp:revision>
  <dcterms:created xsi:type="dcterms:W3CDTF">2017-07-06T19:56:42Z</dcterms:created>
  <dcterms:modified xsi:type="dcterms:W3CDTF">2021-02-16T18:30:19Z</dcterms:modified>
</cp:coreProperties>
</file>