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63"/>
  </p:notesMasterIdLst>
  <p:sldIdLst>
    <p:sldId id="568" r:id="rId3"/>
    <p:sldId id="570" r:id="rId4"/>
    <p:sldId id="575" r:id="rId5"/>
    <p:sldId id="576" r:id="rId6"/>
    <p:sldId id="577" r:id="rId7"/>
    <p:sldId id="578" r:id="rId8"/>
    <p:sldId id="582" r:id="rId9"/>
    <p:sldId id="583" r:id="rId10"/>
    <p:sldId id="592" r:id="rId11"/>
    <p:sldId id="588" r:id="rId12"/>
    <p:sldId id="606" r:id="rId13"/>
    <p:sldId id="607" r:id="rId14"/>
    <p:sldId id="573" r:id="rId15"/>
    <p:sldId id="608" r:id="rId16"/>
    <p:sldId id="609" r:id="rId17"/>
    <p:sldId id="610" r:id="rId18"/>
    <p:sldId id="580" r:id="rId19"/>
    <p:sldId id="581" r:id="rId20"/>
    <p:sldId id="584" r:id="rId21"/>
    <p:sldId id="611" r:id="rId22"/>
    <p:sldId id="590" r:id="rId23"/>
    <p:sldId id="612" r:id="rId24"/>
    <p:sldId id="613" r:id="rId25"/>
    <p:sldId id="574" r:id="rId26"/>
    <p:sldId id="579" r:id="rId27"/>
    <p:sldId id="614" r:id="rId28"/>
    <p:sldId id="593" r:id="rId29"/>
    <p:sldId id="594" r:id="rId30"/>
    <p:sldId id="602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585" r:id="rId41"/>
    <p:sldId id="586" r:id="rId42"/>
    <p:sldId id="587" r:id="rId43"/>
    <p:sldId id="624" r:id="rId44"/>
    <p:sldId id="625" r:id="rId45"/>
    <p:sldId id="626" r:id="rId46"/>
    <p:sldId id="627" r:id="rId47"/>
    <p:sldId id="628" r:id="rId48"/>
    <p:sldId id="599" r:id="rId49"/>
    <p:sldId id="629" r:id="rId50"/>
    <p:sldId id="630" r:id="rId51"/>
    <p:sldId id="631" r:id="rId52"/>
    <p:sldId id="632" r:id="rId53"/>
    <p:sldId id="633" r:id="rId54"/>
    <p:sldId id="634" r:id="rId55"/>
    <p:sldId id="605" r:id="rId56"/>
    <p:sldId id="635" r:id="rId57"/>
    <p:sldId id="636" r:id="rId58"/>
    <p:sldId id="637" r:id="rId59"/>
    <p:sldId id="596" r:id="rId60"/>
    <p:sldId id="598" r:id="rId61"/>
    <p:sldId id="60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/>
  <p:cmAuthor id="2" name="Herzig, Allison" initials="HA" lastIdx="77" clrIdx="1"/>
  <p:cmAuthor id="3" name="Bamatter, Heidi" initials="BH" lastIdx="26" clrIdx="2"/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86" autoAdjust="0"/>
    <p:restoredTop sz="94454" autoAdjust="0"/>
  </p:normalViewPr>
  <p:slideViewPr>
    <p:cSldViewPr snapToGrid="0">
      <p:cViewPr varScale="1">
        <p:scale>
          <a:sx n="90" d="100"/>
          <a:sy n="90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What Would You Answer?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632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8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8" r:id="rId2"/>
    <p:sldLayoutId id="2147483712" r:id="rId3"/>
    <p:sldLayoutId id="2147483711" r:id="rId4"/>
    <p:sldLayoutId id="2147483673" r:id="rId5"/>
    <p:sldLayoutId id="2147483674" r:id="rId6"/>
    <p:sldLayoutId id="2147483709" r:id="rId7"/>
    <p:sldLayoutId id="2147483686" r:id="rId8"/>
    <p:sldLayoutId id="2147483710" r:id="rId9"/>
    <p:sldLayoutId id="2147483714" r:id="rId10"/>
    <p:sldLayoutId id="2147483716" r:id="rId11"/>
    <p:sldLayoutId id="2147483715" r:id="rId12"/>
    <p:sldLayoutId id="2147483708" r:id="rId13"/>
    <p:sldLayoutId id="2147483690" r:id="rId14"/>
    <p:sldLayoutId id="2147483685" r:id="rId15"/>
    <p:sldLayoutId id="2147483687" r:id="rId16"/>
    <p:sldLayoutId id="2147483691" r:id="rId17"/>
    <p:sldLayoutId id="2147483689" r:id="rId18"/>
    <p:sldLayoutId id="214748368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705" r:id="rId27"/>
    <p:sldLayoutId id="2147483718" r:id="rId28"/>
    <p:sldLayoutId id="2147483719" r:id="rId29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F21360C7-C97F-427E-8AE3-82078C597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5082" y="104870"/>
            <a:ext cx="1479620" cy="1384863"/>
          </a:xfrm>
          <a:noFill/>
        </p:spPr>
        <p:txBody>
          <a:bodyPr>
            <a:normAutofit/>
          </a:bodyPr>
          <a:lstStyle/>
          <a:p>
            <a:r>
              <a:rPr lang="en-US" sz="1600" dirty="0"/>
              <a:t>Unit 12</a:t>
            </a:r>
            <a:br>
              <a:rPr lang="en-US" sz="1600" dirty="0"/>
            </a:br>
            <a:r>
              <a:rPr lang="en-US" sz="1600" dirty="0"/>
              <a:t>Abnormal Behavior</a:t>
            </a:r>
          </a:p>
        </p:txBody>
      </p:sp>
      <p:pic>
        <p:nvPicPr>
          <p:cNvPr id="2" name="Picture 1" descr="Unit 12&#10;Abnormal Behavi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461" cy="2290916"/>
          </a:xfrm>
          <a:prstGeom prst="rect">
            <a:avLst/>
          </a:prstGeom>
        </p:spPr>
      </p:pic>
      <p:pic>
        <p:nvPicPr>
          <p:cNvPr id="3" name="Picture 2" descr="Modules&#10;65. Introduction to Psychological Disorders&#10;66. Anxiety Disorders, Obsessive-Compulsive Disorder, and Posttraumatic Stress Disorder&#10;67. Depressive Disorders, Bipolar Disorder, Suicide, and Self-Injury&#10;68. Schizophrenia&#10;69. Other Disord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2281084"/>
            <a:ext cx="2407278" cy="3030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8" y="2507226"/>
            <a:ext cx="2825634" cy="4245904"/>
          </a:xfrm>
          <a:prstGeom prst="rect">
            <a:avLst/>
          </a:prstGeom>
        </p:spPr>
      </p:pic>
      <p:pic>
        <p:nvPicPr>
          <p:cNvPr id="5" name="Picture 4" descr="JGI/Tom Grill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48" y="5803993"/>
            <a:ext cx="160034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has been conducted on mislabeling of behaviors?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30008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Rosenhan</a:t>
            </a:r>
            <a:r>
              <a:rPr lang="en-US" dirty="0"/>
              <a:t> and seven of his graduate students went to hospital admissions offices, complaining (falsely) of “hearing voices” saying </a:t>
            </a:r>
          </a:p>
          <a:p>
            <a:r>
              <a:rPr lang="en-US" i="1" dirty="0"/>
              <a:t>empty, hollow, </a:t>
            </a:r>
            <a:r>
              <a:rPr lang="en-US" dirty="0"/>
              <a:t>and </a:t>
            </a:r>
            <a:r>
              <a:rPr lang="en-US" i="1" dirty="0"/>
              <a:t>thud. </a:t>
            </a:r>
          </a:p>
          <a:p>
            <a:endParaRPr lang="en-US" i="1" dirty="0"/>
          </a:p>
          <a:p>
            <a:r>
              <a:rPr lang="en-US" dirty="0"/>
              <a:t>Apart from this complaint and giving false names and occupations, they answered questions truthfully. </a:t>
            </a:r>
          </a:p>
          <a:p>
            <a:endParaRPr lang="en-US" dirty="0"/>
          </a:p>
          <a:p>
            <a:r>
              <a:rPr lang="en-US" dirty="0"/>
              <a:t>All eight healthy people</a:t>
            </a:r>
          </a:p>
          <a:p>
            <a:r>
              <a:rPr lang="en-US" dirty="0"/>
              <a:t>were misdiagnosed with disorders.</a:t>
            </a:r>
          </a:p>
        </p:txBody>
      </p:sp>
    </p:spTree>
    <p:extLst>
      <p:ext uri="{BB962C8B-B14F-4D97-AF65-F5344CB8AC3E}">
        <p14:creationId xmlns:p14="http://schemas.microsoft.com/office/powerpoint/2010/main" val="176508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167010" cy="1600200"/>
          </a:xfrm>
        </p:spPr>
        <p:txBody>
          <a:bodyPr/>
          <a:lstStyle/>
          <a:p>
            <a:r>
              <a:rPr lang="en-US" dirty="0"/>
              <a:t>What are risk factors for mental illness?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4167011" cy="4407733"/>
          </a:xfrm>
        </p:spPr>
        <p:txBody>
          <a:bodyPr/>
          <a:lstStyle/>
          <a:p>
            <a:r>
              <a:rPr lang="en-US" dirty="0"/>
              <a:t>One example of a risk factor for a psychological disorder—poverty—crosses ethnic and gender lines. </a:t>
            </a:r>
          </a:p>
          <a:p>
            <a:r>
              <a:rPr lang="en-US" dirty="0"/>
              <a:t>The incidence of serious psychological disorders is 2.5 times higher among those below the poverty line. </a:t>
            </a:r>
            <a:r>
              <a:rPr lang="en-US" sz="2400" i="1" dirty="0"/>
              <a:t>(CDC, 2014)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517" y="1198743"/>
            <a:ext cx="3426719" cy="54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32100" cy="1600200"/>
          </a:xfrm>
        </p:spPr>
        <p:txBody>
          <a:bodyPr>
            <a:normAutofit/>
          </a:bodyPr>
          <a:lstStyle/>
          <a:p>
            <a:r>
              <a:rPr lang="en-US" dirty="0"/>
              <a:t>What are protective factors for mental illness?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899"/>
            <a:ext cx="4032100" cy="3804157"/>
          </a:xfrm>
        </p:spPr>
        <p:txBody>
          <a:bodyPr/>
          <a:lstStyle/>
          <a:p>
            <a:r>
              <a:rPr lang="en-US" dirty="0"/>
              <a:t>There are many factors that can help shield people against mental illness.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153" y="457200"/>
            <a:ext cx="3518280" cy="55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anxiety disorders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831975"/>
          </a:xfrm>
        </p:spPr>
        <p:txBody>
          <a:bodyPr/>
          <a:lstStyle/>
          <a:p>
            <a:r>
              <a:rPr lang="en-US" dirty="0"/>
              <a:t>psychological disorders characterized by</a:t>
            </a:r>
          </a:p>
          <a:p>
            <a:r>
              <a:rPr lang="en-US" dirty="0"/>
              <a:t>distressing, persistent anxiety or maladaptive behaviors that reduce anxiety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861594"/>
            <a:ext cx="8101012" cy="2221706"/>
          </a:xfrm>
        </p:spPr>
        <p:txBody>
          <a:bodyPr/>
          <a:lstStyle/>
          <a:p>
            <a:r>
              <a:rPr lang="en-US" dirty="0"/>
              <a:t>Four anxiety disorders will be covered in this Module: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Social anxiety disorder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Generalized anxiety disorder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Panic disorder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Phobia and agoraphobia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4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/>
              <a:t>social anxiety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intense fear and avoidance of social situations (formerly called</a:t>
            </a:r>
          </a:p>
          <a:p>
            <a:r>
              <a:rPr lang="en-US" i="1" dirty="0"/>
              <a:t>social phobia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</a:t>
            </a:r>
            <a:r>
              <a:rPr lang="en-US" b="1" i="1" dirty="0"/>
              <a:t>social anxiety disorder </a:t>
            </a:r>
            <a:r>
              <a:rPr lang="en-US" dirty="0"/>
              <a:t>become extremely anxious in social settings where others might judge them, such as parties, class presentations, or even eating in public. </a:t>
            </a:r>
          </a:p>
          <a:p>
            <a:endParaRPr lang="en-US" dirty="0"/>
          </a:p>
          <a:p>
            <a:r>
              <a:rPr lang="en-US" dirty="0"/>
              <a:t>To stave off anxious thoughts and feelings (including</a:t>
            </a:r>
          </a:p>
          <a:p>
            <a:r>
              <a:rPr lang="en-US" dirty="0"/>
              <a:t>physical symptoms such as sweating and trembling), they may avoid going out at all.</a:t>
            </a:r>
          </a:p>
        </p:txBody>
      </p:sp>
    </p:spTree>
    <p:extLst>
      <p:ext uri="{BB962C8B-B14F-4D97-AF65-F5344CB8AC3E}">
        <p14:creationId xmlns:p14="http://schemas.microsoft.com/office/powerpoint/2010/main" val="212259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b="1" i="1" dirty="0"/>
              <a:t>generalized anxiety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33534"/>
            <a:ext cx="2949575" cy="36354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anxiety disorder in which</a:t>
            </a:r>
          </a:p>
          <a:p>
            <a:r>
              <a:rPr lang="en-US" dirty="0"/>
              <a:t>a person is continually tense,</a:t>
            </a:r>
          </a:p>
          <a:p>
            <a:r>
              <a:rPr lang="en-US" dirty="0"/>
              <a:t>apprehensive, and in a state of</a:t>
            </a:r>
          </a:p>
          <a:p>
            <a:r>
              <a:rPr lang="en-US" dirty="0"/>
              <a:t>autonomic nervous system 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Out-of-control, agitated feelings suggest </a:t>
            </a:r>
            <a:r>
              <a:rPr lang="en-US" b="1" i="1" dirty="0"/>
              <a:t>generalized anxiety</a:t>
            </a:r>
          </a:p>
          <a:p>
            <a:r>
              <a:rPr lang="en-US" b="1" i="1" dirty="0"/>
              <a:t>disorder</a:t>
            </a:r>
            <a:r>
              <a:rPr lang="en-US" dirty="0"/>
              <a:t>, which is marked by excessive and uncontrollable worry that persists for six</a:t>
            </a:r>
          </a:p>
          <a:p>
            <a:r>
              <a:rPr lang="en-US" dirty="0"/>
              <a:t>months or more. </a:t>
            </a:r>
          </a:p>
          <a:p>
            <a:r>
              <a:rPr lang="en-US" dirty="0"/>
              <a:t>People with this condition </a:t>
            </a:r>
          </a:p>
          <a:p>
            <a:r>
              <a:rPr lang="en-US" dirty="0"/>
              <a:t>(2/3 are women) worry continually, and they are often jittery, agitated, and sleep-deprived.</a:t>
            </a:r>
          </a:p>
          <a:p>
            <a:r>
              <a:rPr lang="en-US" dirty="0"/>
              <a:t> </a:t>
            </a:r>
            <a:r>
              <a:rPr lang="en-US" i="1" dirty="0"/>
              <a:t>(McLean &amp; Anderson, 2009)</a:t>
            </a:r>
          </a:p>
        </p:txBody>
      </p:sp>
    </p:spTree>
    <p:extLst>
      <p:ext uri="{BB962C8B-B14F-4D97-AF65-F5344CB8AC3E}">
        <p14:creationId xmlns:p14="http://schemas.microsoft.com/office/powerpoint/2010/main" val="232167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976480" cy="1600200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b="1" i="1" dirty="0"/>
              <a:t>panic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976480" cy="4286250"/>
          </a:xfrm>
        </p:spPr>
        <p:txBody>
          <a:bodyPr/>
          <a:lstStyle/>
          <a:p>
            <a:r>
              <a:rPr lang="en-US" dirty="0"/>
              <a:t>an anxiety disorder marked by unpredictable, minutes-long episodes of intense dread – panic attacks- in which a person may experience terror and accompanying chest pain, choking, or other frightening sensations;</a:t>
            </a:r>
          </a:p>
          <a:p>
            <a:r>
              <a:rPr lang="en-US" dirty="0"/>
              <a:t>often followed by worry over a</a:t>
            </a:r>
          </a:p>
          <a:p>
            <a:r>
              <a:rPr lang="en-US" dirty="0"/>
              <a:t>possible next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865" y="1652588"/>
            <a:ext cx="2670376" cy="4881562"/>
          </a:xfrm>
        </p:spPr>
        <p:txBody>
          <a:bodyPr/>
          <a:lstStyle/>
          <a:p>
            <a:r>
              <a:rPr lang="en-US" dirty="0"/>
              <a:t>For the 3% of people with </a:t>
            </a:r>
          </a:p>
          <a:p>
            <a:r>
              <a:rPr lang="en-US" b="1" i="1" dirty="0"/>
              <a:t>panic disorder</a:t>
            </a:r>
            <a:r>
              <a:rPr lang="en-US" dirty="0"/>
              <a:t>, panic attacks are recurrent. </a:t>
            </a:r>
          </a:p>
          <a:p>
            <a:r>
              <a:rPr lang="en-US" dirty="0"/>
              <a:t>These anxiety</a:t>
            </a:r>
          </a:p>
          <a:p>
            <a:r>
              <a:rPr lang="en-US" dirty="0"/>
              <a:t>tornados strike suddenly, wreak havoc, and disappear, but are not forgotten.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4981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panic attacks lead to </a:t>
            </a:r>
            <a:r>
              <a:rPr lang="en-US" i="1" dirty="0"/>
              <a:t>agoraphobia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several panic attacks, people may avoid situations where panic might strike. </a:t>
            </a:r>
          </a:p>
          <a:p>
            <a:r>
              <a:rPr lang="en-US" dirty="0"/>
              <a:t>If their fear is intense enough, people may develop </a:t>
            </a:r>
            <a:r>
              <a:rPr lang="en-US" b="1" i="1" dirty="0"/>
              <a:t>agoraphobia</a:t>
            </a:r>
            <a:r>
              <a:rPr lang="en-US" dirty="0"/>
              <a:t>—fear or avoidance of public situations from which escape might be difficult.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Given such fear, people may avoid being outside the home, in a crowd, or in an elevator.</a:t>
            </a:r>
          </a:p>
        </p:txBody>
      </p:sp>
    </p:spTree>
    <p:extLst>
      <p:ext uri="{BB962C8B-B14F-4D97-AF65-F5344CB8AC3E}">
        <p14:creationId xmlns:p14="http://schemas.microsoft.com/office/powerpoint/2010/main" val="167334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107050" cy="16002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1" i="1" dirty="0"/>
              <a:t>phobia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4107051" cy="4062959"/>
          </a:xfrm>
        </p:spPr>
        <p:txBody>
          <a:bodyPr/>
          <a:lstStyle/>
          <a:p>
            <a:r>
              <a:rPr lang="en-US" dirty="0"/>
              <a:t>an anxiety disorder</a:t>
            </a:r>
          </a:p>
          <a:p>
            <a:r>
              <a:rPr lang="en-US" dirty="0"/>
              <a:t>marked by a persistent, irrational fear and avoidance of a specific</a:t>
            </a:r>
          </a:p>
          <a:p>
            <a:r>
              <a:rPr lang="en-US" dirty="0"/>
              <a:t>object, activity, or situation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06053" y="2447469"/>
            <a:ext cx="4653796" cy="30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1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4751628" cy="1910615"/>
          </a:xfrm>
        </p:spPr>
        <p:txBody>
          <a:bodyPr>
            <a:noAutofit/>
          </a:bodyPr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b="1" i="1" dirty="0"/>
              <a:t>obsessive-</a:t>
            </a:r>
            <a:br>
              <a:rPr lang="en-US" b="1" i="1" dirty="0"/>
            </a:br>
            <a:r>
              <a:rPr lang="en-US" b="1" i="1" dirty="0"/>
              <a:t>compulsive disorder (OCD)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618072"/>
            <a:ext cx="4751629" cy="3250916"/>
          </a:xfrm>
        </p:spPr>
        <p:txBody>
          <a:bodyPr/>
          <a:lstStyle/>
          <a:p>
            <a:r>
              <a:rPr lang="en-US" dirty="0"/>
              <a:t>a disorder characterized</a:t>
            </a:r>
          </a:p>
          <a:p>
            <a:r>
              <a:rPr lang="en-US" dirty="0"/>
              <a:t>by unwanted repetitive</a:t>
            </a:r>
          </a:p>
          <a:p>
            <a:r>
              <a:rPr lang="en-US" dirty="0"/>
              <a:t>thoughts (obsessions), actions (compulsions), or both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2" y="1528998"/>
            <a:ext cx="2820278" cy="4332054"/>
          </a:xfrm>
        </p:spPr>
        <p:txBody>
          <a:bodyPr/>
          <a:lstStyle/>
          <a:p>
            <a:r>
              <a:rPr lang="en-US" i="1" dirty="0"/>
              <a:t>Obsessive thoughts </a:t>
            </a:r>
            <a:r>
              <a:rPr lang="en-US" dirty="0"/>
              <a:t>are unwanted and so repetitive it may seem they will never go away. </a:t>
            </a:r>
          </a:p>
          <a:p>
            <a:endParaRPr lang="en-US" dirty="0"/>
          </a:p>
          <a:p>
            <a:r>
              <a:rPr lang="en-US" i="1" dirty="0"/>
              <a:t>Compulsive behaviors </a:t>
            </a:r>
            <a:r>
              <a:rPr lang="en-US" dirty="0"/>
              <a:t>are often responses to those thoughts.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9302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psychological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652093"/>
          </a:xfrm>
        </p:spPr>
        <p:txBody>
          <a:bodyPr/>
          <a:lstStyle/>
          <a:p>
            <a:r>
              <a:rPr lang="en-US" dirty="0"/>
              <a:t>a syndrome marked by a clinically significant disturbance in an individual’s cognition, emotion</a:t>
            </a:r>
          </a:p>
          <a:p>
            <a:r>
              <a:rPr lang="en-US" dirty="0"/>
              <a:t>regulation, or behavior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681712"/>
            <a:ext cx="8101012" cy="2868990"/>
          </a:xfrm>
        </p:spPr>
        <p:txBody>
          <a:bodyPr/>
          <a:lstStyle/>
          <a:p>
            <a:r>
              <a:rPr lang="en-US" dirty="0"/>
              <a:t>Significantly disturbed thoughts, emotions, or behaviors are </a:t>
            </a:r>
            <a:r>
              <a:rPr lang="en-US" i="1" dirty="0"/>
              <a:t>dysfunctional </a:t>
            </a:r>
            <a:r>
              <a:rPr lang="en-US" dirty="0"/>
              <a:t>or </a:t>
            </a:r>
            <a:r>
              <a:rPr lang="en-US" i="1" dirty="0"/>
              <a:t>maladaptive—</a:t>
            </a:r>
            <a:r>
              <a:rPr lang="en-US" dirty="0"/>
              <a:t>they interfere with normal day-to-day life. </a:t>
            </a:r>
          </a:p>
          <a:p>
            <a:r>
              <a:rPr lang="en-US" dirty="0"/>
              <a:t>For instance, believing your home must be thoroughly cleaned every weekend is not a disorder. But if cleaning rituals interfere with work and leisure, they may be signs of a disorder.</a:t>
            </a:r>
          </a:p>
        </p:txBody>
      </p:sp>
    </p:spTree>
    <p:extLst>
      <p:ext uri="{BB962C8B-B14F-4D97-AF65-F5344CB8AC3E}">
        <p14:creationId xmlns:p14="http://schemas.microsoft.com/office/powerpoint/2010/main" val="366772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BD3864-B023-4C6F-B1B3-6B5618E6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81567"/>
            <a:ext cx="8101584" cy="1325563"/>
          </a:xfrm>
        </p:spPr>
        <p:txBody>
          <a:bodyPr/>
          <a:lstStyle/>
          <a:p>
            <a:r>
              <a:rPr lang="en-US" dirty="0"/>
              <a:t>What other disorders are classified as OCD-related disorders in the DSM-5?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21779" y="1993164"/>
            <a:ext cx="8101013" cy="85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hoarding disorder </a:t>
            </a:r>
            <a:r>
              <a:rPr lang="en-US" dirty="0"/>
              <a:t>(cluttering one’s space with acquired possessions one can’t let go)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21779" y="3150497"/>
            <a:ext cx="8101013" cy="9048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body dysmorphic disorder </a:t>
            </a:r>
            <a:r>
              <a:rPr lang="en-US" dirty="0"/>
              <a:t>(preoccupation with perceived body defects)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1779" y="4355455"/>
            <a:ext cx="8101013" cy="741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trichotillomania </a:t>
            </a:r>
            <a:r>
              <a:rPr lang="en-US" dirty="0"/>
              <a:t>(hair-pulling)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21779" y="5396901"/>
            <a:ext cx="8101013" cy="741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excoriation disorder </a:t>
            </a:r>
            <a:r>
              <a:rPr lang="en-US" dirty="0"/>
              <a:t>(excessive skin-picking)</a:t>
            </a:r>
          </a:p>
        </p:txBody>
      </p:sp>
    </p:spTree>
    <p:extLst>
      <p:ext uri="{BB962C8B-B14F-4D97-AF65-F5344CB8AC3E}">
        <p14:creationId xmlns:p14="http://schemas.microsoft.com/office/powerpoint/2010/main" val="287505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46127"/>
            <a:ext cx="8101584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posttraumatic </a:t>
            </a:r>
            <a:br>
              <a:rPr lang="en-US" i="1" dirty="0"/>
            </a:br>
            <a:r>
              <a:rPr lang="en-US" i="1" dirty="0"/>
              <a:t>stress disorder (PTSD)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58609"/>
            <a:ext cx="8101584" cy="2371621"/>
          </a:xfrm>
        </p:spPr>
        <p:txBody>
          <a:bodyPr/>
          <a:lstStyle/>
          <a:p>
            <a:r>
              <a:rPr lang="en-US" dirty="0"/>
              <a:t>a disorder characterized by haunting memories,</a:t>
            </a:r>
          </a:p>
          <a:p>
            <a:r>
              <a:rPr lang="en-US" dirty="0"/>
              <a:t>nightmares, hypervigilance, social withdrawal, jumpy anxiety, numbness of feeling, and/or</a:t>
            </a:r>
          </a:p>
          <a:p>
            <a:r>
              <a:rPr lang="en-US" dirty="0"/>
              <a:t>insomnia that lingers for four weeks or more after a traumatic experience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1208" y="4317150"/>
            <a:ext cx="8101012" cy="2294723"/>
          </a:xfrm>
        </p:spPr>
        <p:txBody>
          <a:bodyPr/>
          <a:lstStyle/>
          <a:p>
            <a:r>
              <a:rPr lang="en-US" dirty="0"/>
              <a:t>Typical symptoms include recurring haunting memories and nightmares, laser-focused attention to possible threats, social withdrawal, jumpy anxiety, and</a:t>
            </a:r>
          </a:p>
          <a:p>
            <a:r>
              <a:rPr lang="en-US" dirty="0"/>
              <a:t>trouble sleeping.</a:t>
            </a:r>
          </a:p>
          <a:p>
            <a:r>
              <a:rPr lang="en-US" i="1" dirty="0"/>
              <a:t>(</a:t>
            </a:r>
            <a:r>
              <a:rPr lang="en-US" i="1" dirty="0" err="1"/>
              <a:t>Germain</a:t>
            </a:r>
            <a:r>
              <a:rPr lang="en-US" i="1" dirty="0"/>
              <a:t>, 2013; </a:t>
            </a:r>
            <a:r>
              <a:rPr lang="en-US" i="1" dirty="0" err="1"/>
              <a:t>Hoge</a:t>
            </a:r>
            <a:r>
              <a:rPr lang="en-US" i="1" dirty="0"/>
              <a:t> et al., 2007; Yuval et al., 2017)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851821" cy="16002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b="1" i="1" dirty="0"/>
              <a:t>major depressive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851821" cy="3443288"/>
          </a:xfrm>
        </p:spPr>
        <p:txBody>
          <a:bodyPr/>
          <a:lstStyle/>
          <a:p>
            <a:r>
              <a:rPr lang="en-US" dirty="0"/>
              <a:t>a state of hopelessness</a:t>
            </a:r>
          </a:p>
          <a:p>
            <a:r>
              <a:rPr lang="en-US" dirty="0"/>
              <a:t>and lethargy lasting several weeks or months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6123" y="1831280"/>
            <a:ext cx="3088605" cy="4037708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9" y="4981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7" y="457200"/>
            <a:ext cx="3641959" cy="1600200"/>
          </a:xfrm>
        </p:spPr>
        <p:txBody>
          <a:bodyPr>
            <a:normAutofit/>
          </a:bodyPr>
          <a:lstStyle/>
          <a:p>
            <a:r>
              <a:rPr lang="en-US" dirty="0"/>
              <a:t>How is </a:t>
            </a:r>
            <a:r>
              <a:rPr lang="en-US" b="1" i="1" dirty="0"/>
              <a:t>major depressive disorder </a:t>
            </a:r>
            <a:r>
              <a:rPr lang="en-US" dirty="0"/>
              <a:t>diagnosed?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7" y="2355823"/>
            <a:ext cx="3641959" cy="3443288"/>
          </a:xfrm>
        </p:spPr>
        <p:txBody>
          <a:bodyPr/>
          <a:lstStyle/>
          <a:p>
            <a:r>
              <a:rPr lang="en-US" dirty="0"/>
              <a:t>at least five signs of depression (including either depressed mood or loss of interest or pleasure) last two or more weeks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191" y="2533337"/>
            <a:ext cx="4261783" cy="31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331506" cy="1600200"/>
          </a:xfrm>
        </p:spPr>
        <p:txBody>
          <a:bodyPr>
            <a:normAutofit/>
          </a:bodyPr>
          <a:lstStyle/>
          <a:p>
            <a:r>
              <a:rPr lang="en-US" dirty="0"/>
              <a:t>What is persistent depressive disorder?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40989"/>
            <a:ext cx="4331506" cy="4217696"/>
          </a:xfrm>
        </p:spPr>
        <p:txBody>
          <a:bodyPr/>
          <a:lstStyle/>
          <a:p>
            <a:r>
              <a:rPr lang="en-US" i="1" dirty="0"/>
              <a:t>Persistent depressive</a:t>
            </a:r>
          </a:p>
          <a:p>
            <a:r>
              <a:rPr lang="en-US" i="1" dirty="0"/>
              <a:t>disorder (also called </a:t>
            </a:r>
            <a:r>
              <a:rPr lang="en-US" i="1" dirty="0" err="1"/>
              <a:t>dysthmia</a:t>
            </a:r>
            <a:r>
              <a:rPr lang="en-US" i="1" dirty="0"/>
              <a:t>) </a:t>
            </a:r>
            <a:r>
              <a:rPr lang="en-US" dirty="0"/>
              <a:t>is similar to </a:t>
            </a:r>
            <a:r>
              <a:rPr lang="en-US" b="1" i="1" dirty="0"/>
              <a:t>major depressive disorder, </a:t>
            </a:r>
            <a:r>
              <a:rPr lang="en-US" dirty="0"/>
              <a:t>but with milder depressive symptoms that last a much longer period </a:t>
            </a:r>
          </a:p>
          <a:p>
            <a:r>
              <a:rPr lang="en-US" dirty="0"/>
              <a:t>of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0681" y="1694105"/>
            <a:ext cx="3193536" cy="4174883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9" y="4981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571349" cy="1600200"/>
          </a:xfrm>
        </p:spPr>
        <p:txBody>
          <a:bodyPr/>
          <a:lstStyle/>
          <a:p>
            <a:r>
              <a:rPr lang="en-US" dirty="0"/>
              <a:t>What is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/>
              <a:t>bipolar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4571349" cy="3443288"/>
          </a:xfrm>
        </p:spPr>
        <p:txBody>
          <a:bodyPr/>
          <a:lstStyle/>
          <a:p>
            <a:r>
              <a:rPr lang="en-US" dirty="0"/>
              <a:t>a disorder in which a person alternates between the hopelessness and lethargy of</a:t>
            </a:r>
          </a:p>
          <a:p>
            <a:r>
              <a:rPr lang="en-US" dirty="0"/>
              <a:t>depression and the overexcited state of mania</a:t>
            </a:r>
          </a:p>
          <a:p>
            <a:endParaRPr lang="en-US" dirty="0"/>
          </a:p>
          <a:p>
            <a:r>
              <a:rPr lang="en-US" dirty="0"/>
              <a:t>(Formerly called </a:t>
            </a:r>
            <a:r>
              <a:rPr lang="en-US" i="1" dirty="0"/>
              <a:t>manic-depressive disorder.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410" y="457200"/>
            <a:ext cx="3045527" cy="5403850"/>
          </a:xfrm>
        </p:spPr>
        <p:txBody>
          <a:bodyPr/>
          <a:lstStyle/>
          <a:p>
            <a:r>
              <a:rPr lang="en-US" dirty="0"/>
              <a:t>When a depressive episode ends, a euphoric, overly talkative, wildly energetic, and extremely optimistic</a:t>
            </a:r>
          </a:p>
          <a:p>
            <a:r>
              <a:rPr lang="en-US" dirty="0"/>
              <a:t>state called </a:t>
            </a:r>
            <a:r>
              <a:rPr lang="en-US" b="1" i="1" dirty="0"/>
              <a:t>mania</a:t>
            </a:r>
            <a:r>
              <a:rPr lang="en-US" b="1" dirty="0"/>
              <a:t> </a:t>
            </a:r>
            <a:r>
              <a:rPr lang="en-US" dirty="0"/>
              <a:t>follows. </a:t>
            </a:r>
          </a:p>
          <a:p>
            <a:r>
              <a:rPr lang="en-US" dirty="0"/>
              <a:t>But before long, the mood either returns to normal or plunges again into depression.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981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D185D2-37D6-4F1F-BCFA-A57C720E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2" y="597302"/>
            <a:ext cx="8101584" cy="1495788"/>
          </a:xfrm>
        </p:spPr>
        <p:txBody>
          <a:bodyPr>
            <a:normAutofit/>
          </a:bodyPr>
          <a:lstStyle/>
          <a:p>
            <a:r>
              <a:rPr lang="en-US" dirty="0"/>
              <a:t>What are biological explanations</a:t>
            </a:r>
            <a:br>
              <a:rPr lang="en-US" dirty="0"/>
            </a:br>
            <a:r>
              <a:rPr lang="en-US" dirty="0"/>
              <a:t>for major depressive disorder and</a:t>
            </a:r>
            <a:br>
              <a:rPr lang="en-US" dirty="0"/>
            </a:br>
            <a:r>
              <a:rPr lang="en-US" dirty="0"/>
              <a:t>bipolar disorder?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11843" y="2591245"/>
            <a:ext cx="8101013" cy="741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genetic predispositions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1844" y="3711789"/>
            <a:ext cx="8101013" cy="741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neurochemical imbalances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1845" y="4823354"/>
            <a:ext cx="8101013" cy="741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nutritional deficits</a:t>
            </a:r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3" y="74853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does the social-cognitive </a:t>
            </a:r>
            <a:br>
              <a:rPr lang="en-US" dirty="0"/>
            </a:br>
            <a:r>
              <a:rPr lang="en-US" dirty="0"/>
              <a:t>perspective explain depression 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bipolar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social-cognitive perspective </a:t>
            </a:r>
            <a:r>
              <a:rPr lang="en-US" dirty="0"/>
              <a:t>explores how people’s assumptions and expectations influence what they perceive. </a:t>
            </a:r>
          </a:p>
          <a:p>
            <a:endParaRPr lang="en-US" dirty="0"/>
          </a:p>
          <a:p>
            <a:r>
              <a:rPr lang="en-US" dirty="0"/>
              <a:t>Many depressed people view life through</a:t>
            </a:r>
          </a:p>
          <a:p>
            <a:r>
              <a:rPr lang="en-US" dirty="0"/>
              <a:t>the dark glasses of low self-esteem.</a:t>
            </a:r>
          </a:p>
          <a:p>
            <a:r>
              <a:rPr lang="en-US" sz="2400" dirty="0"/>
              <a:t> </a:t>
            </a:r>
            <a:r>
              <a:rPr lang="en-US" sz="2400" i="1" dirty="0"/>
              <a:t>(Orth et al., 2016)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864099"/>
            <a:ext cx="8101012" cy="1776543"/>
          </a:xfrm>
        </p:spPr>
        <p:txBody>
          <a:bodyPr/>
          <a:lstStyle/>
          <a:p>
            <a:r>
              <a:rPr lang="en-US" dirty="0"/>
              <a:t>Their intensely negative assumptions about themselves, their situation, and their future lead them to magnify bad experiences and minimize good ones.</a:t>
            </a:r>
          </a:p>
          <a:p>
            <a:r>
              <a:rPr lang="en-US" i="1" dirty="0"/>
              <a:t>(</a:t>
            </a:r>
            <a:r>
              <a:rPr lang="en-US" i="1" dirty="0" err="1"/>
              <a:t>Wenze</a:t>
            </a:r>
            <a:r>
              <a:rPr lang="en-US" i="1" dirty="0"/>
              <a:t> et al., 2012)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701919" cy="1600200"/>
          </a:xfrm>
        </p:spPr>
        <p:txBody>
          <a:bodyPr/>
          <a:lstStyle/>
          <a:p>
            <a:r>
              <a:rPr lang="en-US" dirty="0"/>
              <a:t>How do our thoughts lead to depression?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18543"/>
            <a:ext cx="3701919" cy="4077325"/>
          </a:xfrm>
        </p:spPr>
        <p:txBody>
          <a:bodyPr/>
          <a:lstStyle/>
          <a:p>
            <a:r>
              <a:rPr lang="en-US" dirty="0"/>
              <a:t>Expecting the worst, depressed people’s </a:t>
            </a:r>
            <a:r>
              <a:rPr lang="en-US" i="1" dirty="0"/>
              <a:t>self-defeating beliefs </a:t>
            </a:r>
            <a:r>
              <a:rPr lang="en-US" dirty="0"/>
              <a:t>and their </a:t>
            </a:r>
            <a:r>
              <a:rPr lang="en-US" i="1" dirty="0"/>
              <a:t>negative</a:t>
            </a:r>
          </a:p>
          <a:p>
            <a:r>
              <a:rPr lang="en-US" i="1" dirty="0"/>
              <a:t>explanatory style </a:t>
            </a:r>
            <a:r>
              <a:rPr lang="en-US" dirty="0"/>
              <a:t>feed their depression.</a:t>
            </a:r>
          </a:p>
          <a:p>
            <a:r>
              <a:rPr lang="en-US" dirty="0"/>
              <a:t>Overthinking, or </a:t>
            </a:r>
            <a:r>
              <a:rPr lang="en-US" b="1" i="1" dirty="0"/>
              <a:t>rumination</a:t>
            </a:r>
            <a:r>
              <a:rPr lang="en-US" dirty="0"/>
              <a:t>, may also impact depression.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295" y="2307267"/>
            <a:ext cx="3826981" cy="38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36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/>
              <a:t>learned helplessness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hopelessness and passive resignation an animal or person</a:t>
            </a:r>
          </a:p>
          <a:p>
            <a:r>
              <a:rPr lang="en-US" dirty="0"/>
              <a:t>acquires when unable to avoid</a:t>
            </a:r>
          </a:p>
          <a:p>
            <a:r>
              <a:rPr lang="en-US" dirty="0"/>
              <a:t>repeated aversive events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178" y="2771128"/>
            <a:ext cx="4614683" cy="27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i="1" dirty="0"/>
              <a:t>medical model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800"/>
            <a:ext cx="8101013" cy="1821721"/>
          </a:xfrm>
        </p:spPr>
        <p:txBody>
          <a:bodyPr/>
          <a:lstStyle/>
          <a:p>
            <a:r>
              <a:rPr lang="en-US" dirty="0"/>
              <a:t>the concept that diseases, in this case psychological</a:t>
            </a:r>
          </a:p>
          <a:p>
            <a:r>
              <a:rPr lang="en-US" dirty="0"/>
              <a:t>disorders, have physical causes that can be </a:t>
            </a:r>
            <a:r>
              <a:rPr lang="en-US" i="1" dirty="0"/>
              <a:t>diagnosed, treated, </a:t>
            </a:r>
            <a:r>
              <a:rPr lang="en-US" dirty="0"/>
              <a:t>and, in most cases, </a:t>
            </a:r>
            <a:r>
              <a:rPr lang="en-US" i="1" dirty="0"/>
              <a:t>cured, </a:t>
            </a:r>
            <a:r>
              <a:rPr lang="en-US" dirty="0"/>
              <a:t>often through treatment in a </a:t>
            </a:r>
            <a:r>
              <a:rPr lang="en-US" i="1" dirty="0"/>
              <a:t>hospital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182257"/>
            <a:ext cx="8101013" cy="2353454"/>
          </a:xfrm>
        </p:spPr>
        <p:txBody>
          <a:bodyPr/>
          <a:lstStyle/>
          <a:p>
            <a:r>
              <a:rPr lang="en-US" dirty="0"/>
              <a:t>By the 1800s, researchers discovered that syphilis infects the brain and distorts the mind. </a:t>
            </a:r>
          </a:p>
          <a:p>
            <a:r>
              <a:rPr lang="en-US" dirty="0"/>
              <a:t>Researchers began to look for physical causes of other mental disorders and for treatments that would cure them.</a:t>
            </a:r>
          </a:p>
          <a:p>
            <a:r>
              <a:rPr lang="en-US" dirty="0"/>
              <a:t>Hospitals replaced asylums, and the </a:t>
            </a:r>
            <a:r>
              <a:rPr lang="en-US" b="1" i="1" dirty="0"/>
              <a:t>medical model </a:t>
            </a:r>
            <a:r>
              <a:rPr lang="en-US" dirty="0"/>
              <a:t>of mental disorders was born.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1742034"/>
          </a:xfrm>
        </p:spPr>
        <p:txBody>
          <a:bodyPr/>
          <a:lstStyle/>
          <a:p>
            <a:r>
              <a:rPr lang="en-US" dirty="0"/>
              <a:t>a disorder characterized by delusions,</a:t>
            </a:r>
          </a:p>
          <a:p>
            <a:r>
              <a:rPr lang="en-US" dirty="0"/>
              <a:t>hallucinations, disorganized speech, and/or diminished, inappropriate emotional expression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71655"/>
            <a:ext cx="8101012" cy="2913958"/>
          </a:xfrm>
        </p:spPr>
        <p:txBody>
          <a:bodyPr/>
          <a:lstStyle/>
          <a:p>
            <a:r>
              <a:rPr lang="en-US" dirty="0"/>
              <a:t>During their most severe periods, people with </a:t>
            </a:r>
            <a:r>
              <a:rPr lang="en-US" b="1" i="1" dirty="0"/>
              <a:t>schizophrenia</a:t>
            </a:r>
            <a:r>
              <a:rPr lang="en-US" b="1" dirty="0"/>
              <a:t> </a:t>
            </a:r>
            <a:r>
              <a:rPr lang="en-US" dirty="0"/>
              <a:t>live in a private inner world, preoccupied with the strange ideas and images that haunt them. </a:t>
            </a:r>
          </a:p>
          <a:p>
            <a:r>
              <a:rPr lang="en-US" dirty="0"/>
              <a:t>The word itself means “split” (</a:t>
            </a:r>
            <a:r>
              <a:rPr lang="en-US" i="1" dirty="0" err="1"/>
              <a:t>schizo</a:t>
            </a:r>
            <a:r>
              <a:rPr lang="en-US" dirty="0"/>
              <a:t>) “mind” (</a:t>
            </a:r>
            <a:r>
              <a:rPr lang="en-US" i="1" dirty="0" err="1"/>
              <a:t>phrenia</a:t>
            </a:r>
            <a:r>
              <a:rPr lang="en-US" i="1" dirty="0"/>
              <a:t>). </a:t>
            </a:r>
          </a:p>
          <a:p>
            <a:r>
              <a:rPr lang="en-US" dirty="0"/>
              <a:t>It refers </a:t>
            </a:r>
            <a:r>
              <a:rPr lang="en-US" i="1" dirty="0"/>
              <a:t>not </a:t>
            </a:r>
            <a:r>
              <a:rPr lang="en-US" dirty="0"/>
              <a:t>to a multiple personality</a:t>
            </a:r>
          </a:p>
          <a:p>
            <a:r>
              <a:rPr lang="en-US" dirty="0"/>
              <a:t>split but rather to the mind’s split from reality.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1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positive and negative symptoms of schizophrenia?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symptoms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i="1" dirty="0"/>
              <a:t>positive </a:t>
            </a:r>
            <a:r>
              <a:rPr lang="en-US" dirty="0"/>
              <a:t>symptoms may experience hallucinations, talk in disorganized</a:t>
            </a:r>
          </a:p>
          <a:p>
            <a:r>
              <a:rPr lang="en-US" dirty="0"/>
              <a:t>and deluded ways, and exhibit inappropriate laughter, tears, or rage.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 symptoms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i="1" dirty="0"/>
              <a:t>negative</a:t>
            </a:r>
          </a:p>
          <a:p>
            <a:r>
              <a:rPr lang="en-US" dirty="0"/>
              <a:t>symptoms may exhibit an absence of emotion in their voices, expressionless faces, or unmoving—mute and rigid—bodies.</a:t>
            </a:r>
          </a:p>
        </p:txBody>
      </p:sp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7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hallucination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502191"/>
          </a:xfrm>
        </p:spPr>
        <p:txBody>
          <a:bodyPr/>
          <a:lstStyle/>
          <a:p>
            <a:r>
              <a:rPr lang="en-US" dirty="0"/>
              <a:t>false sensory experiences, or perceptions, such as seeing something in the absence of an external visual stimulus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531810"/>
            <a:ext cx="8101012" cy="2794040"/>
          </a:xfrm>
        </p:spPr>
        <p:txBody>
          <a:bodyPr/>
          <a:lstStyle/>
          <a:p>
            <a:r>
              <a:rPr lang="en-US" dirty="0"/>
              <a:t>People with schizophrenia sometimes have </a:t>
            </a:r>
            <a:r>
              <a:rPr lang="en-US" b="1" i="1" dirty="0"/>
              <a:t>hallucinations</a:t>
            </a:r>
            <a:r>
              <a:rPr lang="en-US" dirty="0"/>
              <a:t>—they see, feel, taste, or smell </a:t>
            </a:r>
          </a:p>
          <a:p>
            <a:r>
              <a:rPr lang="en-US" dirty="0"/>
              <a:t>things that exist only in their minds.</a:t>
            </a:r>
          </a:p>
          <a:p>
            <a:r>
              <a:rPr lang="en-US" dirty="0"/>
              <a:t>The auditory hallucinations tend to be voices, which sometimes make insulting remarks or give orders. </a:t>
            </a:r>
          </a:p>
          <a:p>
            <a:r>
              <a:rPr lang="en-US" dirty="0"/>
              <a:t>For instance, the voices may tell the person that she is bad or that she must burn herself with a cigarette lighter.</a:t>
            </a:r>
          </a:p>
        </p:txBody>
      </p:sp>
    </p:spTree>
    <p:extLst>
      <p:ext uri="{BB962C8B-B14F-4D97-AF65-F5344CB8AC3E}">
        <p14:creationId xmlns:p14="http://schemas.microsoft.com/office/powerpoint/2010/main" val="298202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delusion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487201"/>
          </a:xfrm>
        </p:spPr>
        <p:txBody>
          <a:bodyPr/>
          <a:lstStyle/>
          <a:p>
            <a:r>
              <a:rPr lang="en-US" dirty="0"/>
              <a:t>a false belief, often of persecution or grandeur, that may accompany psychotic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32551"/>
            <a:ext cx="8101012" cy="2440690"/>
          </a:xfrm>
        </p:spPr>
        <p:txBody>
          <a:bodyPr/>
          <a:lstStyle/>
          <a:p>
            <a:r>
              <a:rPr lang="en-US" dirty="0"/>
              <a:t>People with schizophrenia also have disorganized,</a:t>
            </a:r>
          </a:p>
          <a:p>
            <a:r>
              <a:rPr lang="en-US" dirty="0"/>
              <a:t>fragmented thinking, often distorted by false </a:t>
            </a:r>
            <a:r>
              <a:rPr lang="en-US" i="1" dirty="0"/>
              <a:t>beliefs </a:t>
            </a:r>
          </a:p>
          <a:p>
            <a:r>
              <a:rPr lang="en-US" dirty="0"/>
              <a:t>called </a:t>
            </a:r>
            <a:r>
              <a:rPr lang="en-US" b="1" i="1" dirty="0"/>
              <a:t>delusions. </a:t>
            </a:r>
          </a:p>
          <a:p>
            <a:r>
              <a:rPr lang="en-US" dirty="0"/>
              <a:t>If they have </a:t>
            </a:r>
            <a:r>
              <a:rPr lang="en-US" i="1" dirty="0"/>
              <a:t>paranoid </a:t>
            </a:r>
            <a:r>
              <a:rPr lang="en-US" dirty="0"/>
              <a:t>tendencies, they may believe they are being threatened or pursued.</a:t>
            </a:r>
          </a:p>
        </p:txBody>
      </p:sp>
    </p:spTree>
    <p:extLst>
      <p:ext uri="{BB962C8B-B14F-4D97-AF65-F5344CB8AC3E}">
        <p14:creationId xmlns:p14="http://schemas.microsoft.com/office/powerpoint/2010/main" val="940570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disorganized speech?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996867"/>
          </a:xfrm>
        </p:spPr>
        <p:txBody>
          <a:bodyPr/>
          <a:lstStyle/>
          <a:p>
            <a:r>
              <a:rPr lang="en-US" dirty="0"/>
              <a:t>Disorganized speech is a positive symptom of schizophrenia. As with Maxine in the previous slide, jumbled ideas may make no sense even within</a:t>
            </a:r>
          </a:p>
          <a:p>
            <a:r>
              <a:rPr lang="en-US" dirty="0"/>
              <a:t>sentences, forming what is known as </a:t>
            </a:r>
            <a:r>
              <a:rPr lang="en-US" i="1" dirty="0"/>
              <a:t>word salad.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182255"/>
            <a:ext cx="8101012" cy="2008683"/>
          </a:xfrm>
        </p:spPr>
        <p:txBody>
          <a:bodyPr/>
          <a:lstStyle/>
          <a:p>
            <a:r>
              <a:rPr lang="en-US" i="1" dirty="0"/>
              <a:t>For instance, one young man begged for “a little more allegro in the treatment,” and suggested that </a:t>
            </a:r>
          </a:p>
          <a:p>
            <a:r>
              <a:rPr lang="en-US" i="1" dirty="0"/>
              <a:t>“</a:t>
            </a:r>
            <a:r>
              <a:rPr lang="en-US" i="1" dirty="0" err="1"/>
              <a:t>liberationary</a:t>
            </a:r>
            <a:r>
              <a:rPr lang="en-US" i="1" dirty="0"/>
              <a:t> movement with a view to the widening </a:t>
            </a:r>
          </a:p>
          <a:p>
            <a:r>
              <a:rPr lang="en-US" i="1" dirty="0"/>
              <a:t>of the horizon” will “ergo extort some wit in lectures.”</a:t>
            </a:r>
          </a:p>
        </p:txBody>
      </p:sp>
    </p:spTree>
    <p:extLst>
      <p:ext uri="{BB962C8B-B14F-4D97-AF65-F5344CB8AC3E}">
        <p14:creationId xmlns:p14="http://schemas.microsoft.com/office/powerpoint/2010/main" val="4176859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emotions inappropriately </a:t>
            </a:r>
            <a:br>
              <a:rPr lang="en-US" dirty="0"/>
            </a:br>
            <a:r>
              <a:rPr lang="en-US" dirty="0"/>
              <a:t>expressed in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801995"/>
          </a:xfrm>
        </p:spPr>
        <p:txBody>
          <a:bodyPr/>
          <a:lstStyle/>
          <a:p>
            <a:r>
              <a:rPr lang="en-US" dirty="0"/>
              <a:t>The expressed emotions of </a:t>
            </a:r>
            <a:r>
              <a:rPr lang="en-US" b="1" i="1" dirty="0"/>
              <a:t>schizophrenia</a:t>
            </a:r>
            <a:r>
              <a:rPr lang="en-US" dirty="0"/>
              <a:t> are often utterly inappropriate, split off from reality.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Kring</a:t>
            </a:r>
            <a:r>
              <a:rPr lang="en-US" sz="2400" i="1" dirty="0"/>
              <a:t> &amp; </a:t>
            </a:r>
            <a:r>
              <a:rPr lang="en-US" sz="2400" i="1" dirty="0" err="1"/>
              <a:t>Caponigro</a:t>
            </a:r>
            <a:r>
              <a:rPr lang="en-US" sz="2400" i="1" dirty="0"/>
              <a:t>, 2010)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972394"/>
            <a:ext cx="8101012" cy="1828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Maxine laughed after recalling her grandmother’s</a:t>
            </a:r>
          </a:p>
          <a:p>
            <a:r>
              <a:rPr lang="en-US" i="1" dirty="0"/>
              <a:t>death. On other occasions, she cried when others</a:t>
            </a:r>
          </a:p>
          <a:p>
            <a:r>
              <a:rPr lang="en-US" i="1" dirty="0"/>
              <a:t>laughed, or became angry for no apparent reason.</a:t>
            </a:r>
          </a:p>
        </p:txBody>
      </p:sp>
    </p:spTree>
    <p:extLst>
      <p:ext uri="{BB962C8B-B14F-4D97-AF65-F5344CB8AC3E}">
        <p14:creationId xmlns:p14="http://schemas.microsoft.com/office/powerpoint/2010/main" val="51399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emotions diminished in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277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people diagnosed with </a:t>
            </a:r>
            <a:r>
              <a:rPr lang="en-US" b="1" i="1" dirty="0"/>
              <a:t>schizophrenia</a:t>
            </a:r>
            <a:r>
              <a:rPr lang="en-US" dirty="0"/>
              <a:t> lapse into an emotionless </a:t>
            </a:r>
            <a:r>
              <a:rPr lang="en-US" i="1" dirty="0"/>
              <a:t>flat affect </a:t>
            </a:r>
            <a:r>
              <a:rPr lang="en-US" dirty="0"/>
              <a:t>state of no apparent feeling.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306959"/>
            <a:ext cx="8101012" cy="3333684"/>
          </a:xfrm>
        </p:spPr>
        <p:txBody>
          <a:bodyPr/>
          <a:lstStyle/>
          <a:p>
            <a:r>
              <a:rPr lang="en-US" dirty="0"/>
              <a:t>Most people with </a:t>
            </a:r>
            <a:r>
              <a:rPr lang="en-US" b="1" i="1" dirty="0"/>
              <a:t>schizophrenia</a:t>
            </a:r>
            <a:r>
              <a:rPr lang="en-US" dirty="0"/>
              <a:t> have an </a:t>
            </a:r>
            <a:r>
              <a:rPr lang="en-US" i="1" dirty="0"/>
              <a:t>impaired theory of mind—</a:t>
            </a:r>
            <a:r>
              <a:rPr lang="en-US" dirty="0"/>
              <a:t>they have difficulty perceiving facial expressions and reading others’ states of mind.</a:t>
            </a:r>
          </a:p>
          <a:p>
            <a:r>
              <a:rPr lang="en-US" i="1" dirty="0"/>
              <a:t>(Bora &amp; </a:t>
            </a:r>
            <a:r>
              <a:rPr lang="en-US" i="1" dirty="0" err="1"/>
              <a:t>Pantelis</a:t>
            </a:r>
            <a:r>
              <a:rPr lang="en-US" i="1" dirty="0"/>
              <a:t>, 2016) </a:t>
            </a:r>
          </a:p>
          <a:p>
            <a:endParaRPr lang="en-US" sz="2000" i="1" dirty="0"/>
          </a:p>
          <a:p>
            <a:r>
              <a:rPr lang="en-US" dirty="0"/>
              <a:t>Unable to understand others’ mental states, those with </a:t>
            </a:r>
            <a:r>
              <a:rPr lang="en-US" b="1" i="1" dirty="0"/>
              <a:t>schizophrenia</a:t>
            </a:r>
            <a:r>
              <a:rPr lang="en-US" dirty="0"/>
              <a:t> struggle to feel </a:t>
            </a:r>
            <a:r>
              <a:rPr lang="fr-FR" dirty="0" err="1"/>
              <a:t>sympathy</a:t>
            </a:r>
            <a:r>
              <a:rPr lang="fr-FR" dirty="0"/>
              <a:t> and compassion.</a:t>
            </a:r>
          </a:p>
          <a:p>
            <a:r>
              <a:rPr lang="fr-FR" i="1" dirty="0"/>
              <a:t> (</a:t>
            </a:r>
            <a:r>
              <a:rPr lang="fr-FR" i="1" dirty="0" err="1"/>
              <a:t>Bonfils</a:t>
            </a:r>
            <a:r>
              <a:rPr lang="fr-FR" i="1" dirty="0"/>
              <a:t> et al., 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47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motor behavior be inappropriate and disruptive?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b="1" i="1" dirty="0"/>
              <a:t>schizophrenia </a:t>
            </a:r>
            <a:r>
              <a:rPr lang="en-US" dirty="0"/>
              <a:t>may experience </a:t>
            </a:r>
            <a:r>
              <a:rPr lang="en-US" i="1" dirty="0"/>
              <a:t>catatonia, </a:t>
            </a:r>
            <a:r>
              <a:rPr lang="en-US" dirty="0"/>
              <a:t>characterized by motor behaviors ranging from a physical stupor—remaining motionless for hours—to</a:t>
            </a:r>
          </a:p>
          <a:p>
            <a:r>
              <a:rPr lang="en-US" dirty="0"/>
              <a:t>senseless, compulsive actions, such as continually rocking or rubbing an arm, to severe and</a:t>
            </a:r>
          </a:p>
          <a:p>
            <a:r>
              <a:rPr lang="en-US" dirty="0"/>
              <a:t>dangerous agitation.</a:t>
            </a:r>
          </a:p>
        </p:txBody>
      </p:sp>
    </p:spTree>
    <p:extLst>
      <p:ext uri="{BB962C8B-B14F-4D97-AF65-F5344CB8AC3E}">
        <p14:creationId xmlns:p14="http://schemas.microsoft.com/office/powerpoint/2010/main" val="9668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05844"/>
            <a:ext cx="8101584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chronic 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594620"/>
            <a:ext cx="8101584" cy="1995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 of </a:t>
            </a:r>
            <a:r>
              <a:rPr lang="en-US" b="1" i="1" dirty="0"/>
              <a:t>schizophrenia</a:t>
            </a:r>
            <a:r>
              <a:rPr lang="en-US" dirty="0"/>
              <a:t> in which symptoms usually appear by late adolescence or early adulthood</a:t>
            </a:r>
          </a:p>
          <a:p>
            <a:endParaRPr lang="en-US" dirty="0"/>
          </a:p>
          <a:p>
            <a:r>
              <a:rPr lang="en-US" dirty="0"/>
              <a:t>As people age, psychotic episodes last longer and recovery periods shorten.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53093"/>
            <a:ext cx="8101012" cy="2917531"/>
          </a:xfrm>
        </p:spPr>
        <p:txBody>
          <a:bodyPr/>
          <a:lstStyle/>
          <a:p>
            <a:r>
              <a:rPr lang="en-US" dirty="0"/>
              <a:t>Social withdrawal, a negative symptom, is often found among those with </a:t>
            </a:r>
            <a:r>
              <a:rPr lang="en-US" b="1" i="1" dirty="0"/>
              <a:t>chronic schizophrenia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i="1" dirty="0"/>
              <a:t>(Kirkpatrick et al., 2006)</a:t>
            </a:r>
          </a:p>
          <a:p>
            <a:r>
              <a:rPr lang="en-US" dirty="0"/>
              <a:t>Men, whose </a:t>
            </a:r>
            <a:r>
              <a:rPr lang="en-US" b="1" i="1" dirty="0"/>
              <a:t>schizophrenia</a:t>
            </a:r>
            <a:r>
              <a:rPr lang="en-US" dirty="0"/>
              <a:t> develops on average four years earlier than women’s, more often exhibit negative symptoms and </a:t>
            </a:r>
            <a:r>
              <a:rPr lang="en-US" b="1" i="1" dirty="0"/>
              <a:t>chronic schizophrenia</a:t>
            </a:r>
            <a:r>
              <a:rPr lang="en-US" dirty="0"/>
              <a:t>.</a:t>
            </a:r>
          </a:p>
          <a:p>
            <a:r>
              <a:rPr lang="en-US" i="1" dirty="0"/>
              <a:t> (</a:t>
            </a:r>
            <a:r>
              <a:rPr lang="en-US" i="1" dirty="0" err="1"/>
              <a:t>Räsänen</a:t>
            </a:r>
            <a:r>
              <a:rPr lang="en-US" i="1" dirty="0"/>
              <a:t> et al., 2000)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1" y="184435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4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acute 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71452"/>
            <a:ext cx="8101584" cy="1325563"/>
          </a:xfrm>
        </p:spPr>
        <p:txBody>
          <a:bodyPr/>
          <a:lstStyle/>
          <a:p>
            <a:r>
              <a:rPr lang="en-US" dirty="0"/>
              <a:t>form of </a:t>
            </a:r>
            <a:r>
              <a:rPr lang="en-US" b="1" i="1" dirty="0"/>
              <a:t>schizophrenia</a:t>
            </a:r>
            <a:r>
              <a:rPr lang="en-US" dirty="0"/>
              <a:t> that can begin at any age; frequently occurs in response to a traumatic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311091"/>
            <a:ext cx="8101012" cy="3188774"/>
          </a:xfrm>
        </p:spPr>
        <p:txBody>
          <a:bodyPr/>
          <a:lstStyle/>
          <a:p>
            <a:r>
              <a:rPr lang="en-US" dirty="0"/>
              <a:t>When previously well-adjusted people develop </a:t>
            </a:r>
            <a:r>
              <a:rPr lang="en-US" b="1" i="1" dirty="0"/>
              <a:t>schizophrenia</a:t>
            </a:r>
            <a:r>
              <a:rPr lang="en-US" dirty="0"/>
              <a:t> rapidly following particular life stresses, this is called </a:t>
            </a:r>
            <a:r>
              <a:rPr lang="en-US" b="1" i="1" dirty="0"/>
              <a:t>acute schizophrenia</a:t>
            </a:r>
            <a:r>
              <a:rPr lang="en-US" dirty="0"/>
              <a:t>, and recovery is likely.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People with </a:t>
            </a:r>
            <a:r>
              <a:rPr lang="en-US" b="1" i="1" dirty="0"/>
              <a:t>acute schizophrenia </a:t>
            </a:r>
            <a:r>
              <a:rPr lang="en-US" dirty="0"/>
              <a:t>more often have positive symptoms that respond to drug therapy.</a:t>
            </a:r>
          </a:p>
          <a:p>
            <a:r>
              <a:rPr lang="en-US" i="1" dirty="0"/>
              <a:t> (Fenton &amp; </a:t>
            </a:r>
            <a:r>
              <a:rPr lang="en-US" i="1" dirty="0" err="1"/>
              <a:t>McGlashan</a:t>
            </a:r>
            <a:r>
              <a:rPr lang="en-US" i="1" dirty="0"/>
              <a:t>, 1991, 1994; </a:t>
            </a:r>
            <a:r>
              <a:rPr lang="en-US" i="1" dirty="0" err="1"/>
              <a:t>Fowles</a:t>
            </a:r>
            <a:r>
              <a:rPr lang="en-US" i="1" dirty="0"/>
              <a:t>, 1992)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biopsychosocial approach </a:t>
            </a:r>
            <a:br>
              <a:rPr lang="en-US" dirty="0"/>
            </a:br>
            <a:r>
              <a:rPr lang="en-US" dirty="0"/>
              <a:t>to understanding mental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799"/>
            <a:ext cx="8101013" cy="4370049"/>
          </a:xfrm>
        </p:spPr>
        <p:txBody>
          <a:bodyPr/>
          <a:lstStyle/>
          <a:p>
            <a:r>
              <a:rPr lang="en-US" dirty="0"/>
              <a:t>Biological, psychological, and social-cultural influences together weave the fabric of our behaviors, our thoughts, and our feelings. </a:t>
            </a:r>
          </a:p>
          <a:p>
            <a:endParaRPr lang="en-US" dirty="0"/>
          </a:p>
          <a:p>
            <a:r>
              <a:rPr lang="en-US" dirty="0"/>
              <a:t>As individuals, we differ in the amount of stress we experience and in the ways we cope with stressors.</a:t>
            </a:r>
          </a:p>
          <a:p>
            <a:endParaRPr lang="en-US" dirty="0"/>
          </a:p>
          <a:p>
            <a:r>
              <a:rPr lang="en-US" dirty="0"/>
              <a:t> Cultures also differ in their sources of stress and in their traditional ways of coping.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2071"/>
            <a:ext cx="4211982" cy="1600200"/>
          </a:xfrm>
        </p:spPr>
        <p:txBody>
          <a:bodyPr>
            <a:normAutofit/>
          </a:bodyPr>
          <a:lstStyle/>
          <a:p>
            <a:r>
              <a:rPr lang="en-US" dirty="0"/>
              <a:t>How might dopamine be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0181"/>
            <a:ext cx="4211982" cy="4148488"/>
          </a:xfrm>
        </p:spPr>
        <p:txBody>
          <a:bodyPr/>
          <a:lstStyle/>
          <a:p>
            <a:r>
              <a:rPr lang="en-US" dirty="0"/>
              <a:t>Researchers studying the brains of </a:t>
            </a:r>
            <a:r>
              <a:rPr lang="en-US" b="1" i="1" dirty="0"/>
              <a:t>schizophrenia </a:t>
            </a:r>
            <a:r>
              <a:rPr lang="en-US" dirty="0"/>
              <a:t>patients after death found an excess number of d</a:t>
            </a:r>
            <a:r>
              <a:rPr lang="en-US" i="1" dirty="0"/>
              <a:t>opamine </a:t>
            </a:r>
            <a:r>
              <a:rPr lang="en-US" dirty="0"/>
              <a:t>receptors, including a six-fold excess </a:t>
            </a:r>
            <a:r>
              <a:rPr lang="da-DK" dirty="0"/>
              <a:t>for the dopamine receptor D4.</a:t>
            </a:r>
          </a:p>
          <a:p>
            <a:r>
              <a:rPr lang="da-DK" sz="2400" i="1" dirty="0"/>
              <a:t> (Seeman et al., 1993; Wong et al., 1986)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1073" y="2764238"/>
            <a:ext cx="3528912" cy="3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6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known about dopamine </a:t>
            </a:r>
            <a:br>
              <a:rPr lang="en-US" dirty="0"/>
            </a:br>
            <a:r>
              <a:rPr lang="en-US" dirty="0"/>
              <a:t>and its relationship to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hyper-responsive dopamine system may intensify brain signals in </a:t>
            </a:r>
            <a:r>
              <a:rPr lang="en-US" b="1" i="1" dirty="0"/>
              <a:t>schizophrenia</a:t>
            </a:r>
            <a:r>
              <a:rPr lang="en-US" dirty="0"/>
              <a:t>, creating positive symptoms such as hallucinations and paranoia.</a:t>
            </a:r>
          </a:p>
          <a:p>
            <a:r>
              <a:rPr lang="en-US" sz="2400" i="1" dirty="0"/>
              <a:t> (Maia &amp; Frank, 2017)</a:t>
            </a:r>
          </a:p>
          <a:p>
            <a:endParaRPr lang="en-US" sz="2000" i="1" dirty="0"/>
          </a:p>
          <a:p>
            <a:r>
              <a:rPr lang="en-US" dirty="0"/>
              <a:t>Drugs that block dopamine receptors (antagonists)</a:t>
            </a:r>
          </a:p>
          <a:p>
            <a:r>
              <a:rPr lang="en-US" dirty="0"/>
              <a:t>often lessen these symptoms. Drugs that increase dopamine levels (agonists), such as amphetamines</a:t>
            </a:r>
          </a:p>
          <a:p>
            <a:r>
              <a:rPr lang="en-US" dirty="0"/>
              <a:t>and cocaine, sometimes intensify them.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Basu</a:t>
            </a:r>
            <a:r>
              <a:rPr lang="en-US" sz="2400" i="1" dirty="0"/>
              <a:t> &amp; </a:t>
            </a:r>
            <a:r>
              <a:rPr lang="en-US" sz="2400" i="1" dirty="0" err="1"/>
              <a:t>Basu</a:t>
            </a:r>
            <a:r>
              <a:rPr lang="en-US" sz="2400" i="1" dirty="0"/>
              <a:t>, 2015; </a:t>
            </a:r>
            <a:r>
              <a:rPr lang="en-US" sz="2400" i="1" dirty="0" err="1"/>
              <a:t>Farnia</a:t>
            </a:r>
            <a:r>
              <a:rPr lang="en-US" sz="2400" i="1" dirty="0"/>
              <a:t> et al., 2014)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7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958091" cy="1600200"/>
          </a:xfrm>
        </p:spPr>
        <p:txBody>
          <a:bodyPr/>
          <a:lstStyle/>
          <a:p>
            <a:r>
              <a:rPr lang="en-US" dirty="0"/>
              <a:t>How has research been conducted on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958091" cy="3443288"/>
          </a:xfrm>
        </p:spPr>
        <p:txBody>
          <a:bodyPr/>
          <a:lstStyle/>
          <a:p>
            <a:r>
              <a:rPr lang="en-US" dirty="0"/>
              <a:t>Psychiatrist E. Fuller Torrey has collected the brains of hundreds of those who died as young </a:t>
            </a:r>
          </a:p>
          <a:p>
            <a:r>
              <a:rPr lang="en-US" dirty="0"/>
              <a:t>adults and suffered disorders such as </a:t>
            </a:r>
          </a:p>
          <a:p>
            <a:r>
              <a:rPr lang="en-US" b="1" i="1" dirty="0"/>
              <a:t>schizophrenia</a:t>
            </a:r>
            <a:r>
              <a:rPr lang="en-US" dirty="0"/>
              <a:t> and </a:t>
            </a:r>
            <a:r>
              <a:rPr lang="en-US" b="1" i="1" dirty="0"/>
              <a:t>bipolar disorder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375" y="1978579"/>
            <a:ext cx="3890409" cy="3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3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3570"/>
            <a:ext cx="4286932" cy="1600200"/>
          </a:xfrm>
        </p:spPr>
        <p:txBody>
          <a:bodyPr/>
          <a:lstStyle/>
          <a:p>
            <a:r>
              <a:rPr lang="en-US" dirty="0"/>
              <a:t>How are the frontal lobes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40555"/>
            <a:ext cx="4286933" cy="4078689"/>
          </a:xfrm>
        </p:spPr>
        <p:txBody>
          <a:bodyPr/>
          <a:lstStyle/>
          <a:p>
            <a:r>
              <a:rPr lang="en-US" dirty="0"/>
              <a:t>Some people diagnosed</a:t>
            </a:r>
          </a:p>
          <a:p>
            <a:r>
              <a:rPr lang="en-US" dirty="0"/>
              <a:t>with </a:t>
            </a:r>
            <a:r>
              <a:rPr lang="en-US" b="1" i="1" dirty="0"/>
              <a:t>schizophrenia</a:t>
            </a:r>
            <a:r>
              <a:rPr lang="en-US" dirty="0"/>
              <a:t> have abnormally low brain activity in the frontal lobes, areas that are involved in reasoning, planning, and solving problems.</a:t>
            </a:r>
          </a:p>
          <a:p>
            <a:r>
              <a:rPr lang="en-US" sz="2000" i="1" dirty="0"/>
              <a:t> </a:t>
            </a:r>
            <a:r>
              <a:rPr lang="en-US" sz="2400" i="1" dirty="0"/>
              <a:t>(Morey et al., 2005; </a:t>
            </a:r>
            <a:r>
              <a:rPr lang="en-US" sz="2400" i="1" dirty="0" err="1"/>
              <a:t>Pettegrew</a:t>
            </a:r>
            <a:r>
              <a:rPr lang="en-US" sz="2400" i="1" dirty="0"/>
              <a:t> et al., 1993; Resnick, 1992)</a:t>
            </a:r>
          </a:p>
        </p:txBody>
      </p:sp>
      <p:pic>
        <p:nvPicPr>
          <p:cNvPr id="1026" name="Picture 2" descr="C:\Users\akherzig\AppData\Local\Temp\SNAGHTML3a206d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02" y="2670423"/>
            <a:ext cx="3384359" cy="34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2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42064"/>
            <a:ext cx="8101584" cy="1325563"/>
          </a:xfrm>
        </p:spPr>
        <p:txBody>
          <a:bodyPr>
            <a:noAutofit/>
          </a:bodyPr>
          <a:lstStyle/>
          <a:p>
            <a:r>
              <a:rPr lang="en-US" dirty="0"/>
              <a:t>What changes occur to the ventricles </a:t>
            </a:r>
            <a:br>
              <a:rPr lang="en-US" dirty="0"/>
            </a:br>
            <a:r>
              <a:rPr lang="en-US" dirty="0"/>
              <a:t>and cerebral tissue in patients </a:t>
            </a:r>
            <a:br>
              <a:rPr lang="en-US" dirty="0"/>
            </a:br>
            <a:r>
              <a:rPr lang="en-US" dirty="0"/>
              <a:t>with schizophrenia?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918509"/>
            <a:ext cx="8101012" cy="1707143"/>
          </a:xfrm>
        </p:spPr>
        <p:txBody>
          <a:bodyPr/>
          <a:lstStyle/>
          <a:p>
            <a:r>
              <a:rPr lang="en-US" dirty="0"/>
              <a:t>Many studies have also found enlarged, fluid-filled ventricles and a corresponding shrinkage and thinning of cerebral tissue.</a:t>
            </a:r>
          </a:p>
          <a:p>
            <a:r>
              <a:rPr lang="en-US" i="1" dirty="0"/>
              <a:t> (Goldman et al., 2009; van </a:t>
            </a:r>
            <a:r>
              <a:rPr lang="en-US" i="1" dirty="0" err="1"/>
              <a:t>Haren</a:t>
            </a:r>
            <a:r>
              <a:rPr lang="en-US" i="1" dirty="0"/>
              <a:t> et al., 2016)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67" y="1636642"/>
            <a:ext cx="5306517" cy="3032294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0" y="23234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84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511388" cy="1600200"/>
          </a:xfrm>
        </p:spPr>
        <p:txBody>
          <a:bodyPr>
            <a:normAutofit/>
          </a:bodyPr>
          <a:lstStyle/>
          <a:p>
            <a:r>
              <a:rPr lang="en-US" dirty="0"/>
              <a:t>How are prenatal viral infections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699"/>
            <a:ext cx="4511388" cy="4065041"/>
          </a:xfrm>
        </p:spPr>
        <p:txBody>
          <a:bodyPr/>
          <a:lstStyle/>
          <a:p>
            <a:r>
              <a:rPr lang="en-US" dirty="0"/>
              <a:t>Fetal-virus infections may increase the odds that a</a:t>
            </a:r>
          </a:p>
          <a:p>
            <a:r>
              <a:rPr lang="en-US" dirty="0"/>
              <a:t>child will develop </a:t>
            </a:r>
            <a:r>
              <a:rPr lang="en-US" b="1" i="1" dirty="0"/>
              <a:t>schizophrenia</a:t>
            </a:r>
            <a:r>
              <a:rPr lang="en-US" dirty="0"/>
              <a:t>. </a:t>
            </a:r>
          </a:p>
          <a:p>
            <a:r>
              <a:rPr lang="en-US" dirty="0"/>
              <a:t>However, many women get the flu during their second trimester of pregnancy, and only 2% of them bear children who develop </a:t>
            </a:r>
            <a:r>
              <a:rPr lang="en-US" b="1" i="1" dirty="0"/>
              <a:t>schizophrenia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422" y="2579770"/>
            <a:ext cx="3221165" cy="32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3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47087" cy="1600200"/>
          </a:xfrm>
        </p:spPr>
        <p:txBody>
          <a:bodyPr/>
          <a:lstStyle/>
          <a:p>
            <a:r>
              <a:rPr lang="en-US" dirty="0"/>
              <a:t>Is there a genetic component to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447087" cy="3795218"/>
          </a:xfrm>
        </p:spPr>
        <p:txBody>
          <a:bodyPr/>
          <a:lstStyle/>
          <a:p>
            <a:r>
              <a:rPr lang="en-US" dirty="0"/>
              <a:t>The 1-in-100 odds of any person’s being diagnosed with </a:t>
            </a:r>
            <a:r>
              <a:rPr lang="en-US" b="1" i="1" dirty="0"/>
              <a:t>schizophrenia </a:t>
            </a:r>
            <a:r>
              <a:rPr lang="en-US" dirty="0"/>
              <a:t>become about 1 in 10 among those who have a sibling or parent with the</a:t>
            </a:r>
          </a:p>
          <a:p>
            <a:r>
              <a:rPr lang="en-US" dirty="0"/>
              <a:t>disorder.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823" y="2252035"/>
            <a:ext cx="3839895" cy="39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8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5785552" cy="1600200"/>
          </a:xfrm>
        </p:spPr>
        <p:txBody>
          <a:bodyPr/>
          <a:lstStyle/>
          <a:p>
            <a:r>
              <a:rPr lang="en-US" dirty="0"/>
              <a:t>How do epigenetic factors impact the development of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5785552" cy="4139992"/>
          </a:xfrm>
        </p:spPr>
        <p:txBody>
          <a:bodyPr>
            <a:normAutofit/>
          </a:bodyPr>
          <a:lstStyle/>
          <a:p>
            <a:r>
              <a:rPr lang="en-US" sz="2400" dirty="0"/>
              <a:t>Recall that </a:t>
            </a:r>
            <a:r>
              <a:rPr lang="en-US" sz="2400" i="1" dirty="0"/>
              <a:t>epigenetic </a:t>
            </a:r>
            <a:r>
              <a:rPr lang="en-US" sz="2400" dirty="0"/>
              <a:t>factors influence whether genes will be expressed. </a:t>
            </a:r>
          </a:p>
          <a:p>
            <a:endParaRPr lang="en-US" sz="2400" dirty="0"/>
          </a:p>
          <a:p>
            <a:r>
              <a:rPr lang="en-US" sz="2400" dirty="0"/>
              <a:t>Environmental factors such as viral infections, nutritional deprivation, and maternal stress can “turn on” the genes that put some at higher risk for </a:t>
            </a:r>
            <a:r>
              <a:rPr lang="en-US" sz="2400" b="1" i="1" dirty="0"/>
              <a:t>schizophrenia. </a:t>
            </a:r>
          </a:p>
          <a:p>
            <a:endParaRPr lang="en-US" sz="2400" dirty="0"/>
          </a:p>
          <a:p>
            <a:r>
              <a:rPr lang="en-US" sz="2400" dirty="0"/>
              <a:t>Heredity (nature) and life experiences (nurture) work together.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055" y="989299"/>
            <a:ext cx="2080143" cy="55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5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somatic symptom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371621"/>
          </a:xfrm>
        </p:spPr>
        <p:txBody>
          <a:bodyPr/>
          <a:lstStyle/>
          <a:p>
            <a:r>
              <a:rPr lang="en-US" dirty="0"/>
              <a:t>a psychological disorder in which the symptoms take a somatic (bodily) form without apparent</a:t>
            </a:r>
          </a:p>
          <a:p>
            <a:r>
              <a:rPr lang="en-US" dirty="0"/>
              <a:t>physical cause</a:t>
            </a:r>
          </a:p>
          <a:p>
            <a:r>
              <a:rPr lang="en-US" dirty="0"/>
              <a:t>(Formerly called </a:t>
            </a:r>
            <a:r>
              <a:rPr lang="en-US" i="1" dirty="0"/>
              <a:t>somatoform disorder)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542020"/>
            <a:ext cx="8101012" cy="1541280"/>
          </a:xfrm>
        </p:spPr>
        <p:txBody>
          <a:bodyPr/>
          <a:lstStyle/>
          <a:p>
            <a:r>
              <a:rPr lang="en-US" dirty="0"/>
              <a:t>One person may have a variety of complaints—vomiting, dizziness, blurred vision, difficulty in swallowing. </a:t>
            </a:r>
          </a:p>
          <a:p>
            <a:r>
              <a:rPr lang="en-US" dirty="0"/>
              <a:t>Another may experience severe and prolonged pain.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9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conversion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536513"/>
          </a:xfrm>
        </p:spPr>
        <p:txBody>
          <a:bodyPr/>
          <a:lstStyle/>
          <a:p>
            <a:r>
              <a:rPr lang="en-US" dirty="0"/>
              <a:t>a disorder in which a person experiences a very specific physical symptom that is not compatible with recognized medical or neurological conditions</a:t>
            </a:r>
          </a:p>
          <a:p>
            <a:r>
              <a:rPr lang="en-US" i="1" dirty="0"/>
              <a:t>(Also called functional neurological symptom disorder.)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566133"/>
            <a:ext cx="8101012" cy="2104490"/>
          </a:xfrm>
        </p:spPr>
        <p:txBody>
          <a:bodyPr/>
          <a:lstStyle/>
          <a:p>
            <a:r>
              <a:rPr lang="en-US" dirty="0"/>
              <a:t>A patient with a </a:t>
            </a:r>
            <a:r>
              <a:rPr lang="en-US" b="1" i="1" dirty="0"/>
              <a:t>conversion disorder </a:t>
            </a:r>
            <a:r>
              <a:rPr lang="en-US" dirty="0"/>
              <a:t>might, for example, lose sensation in a way that makes no neurological sense. Other </a:t>
            </a:r>
            <a:r>
              <a:rPr lang="en-US" b="1" i="1" dirty="0"/>
              <a:t>conversion disorder </a:t>
            </a:r>
            <a:r>
              <a:rPr lang="en-US" dirty="0"/>
              <a:t>symptoms might be unexplained paralysis, blindness, or an inability to swallow. 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biopsychosocial factors </a:t>
            </a:r>
            <a:br>
              <a:rPr lang="en-US" dirty="0"/>
            </a:br>
            <a:r>
              <a:rPr lang="en-US" dirty="0"/>
              <a:t>that influence mental health?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6163" y="1919951"/>
            <a:ext cx="5246557" cy="32999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221" y="5486400"/>
            <a:ext cx="8101013" cy="11692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Today’s psychology studies how biological, psychological, and social-cultural factors interact to produce specific psychological disorders.</a:t>
            </a:r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4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illness anxiety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2057972"/>
            <a:ext cx="8101584" cy="1981877"/>
          </a:xfrm>
        </p:spPr>
        <p:txBody>
          <a:bodyPr/>
          <a:lstStyle/>
          <a:p>
            <a:r>
              <a:rPr lang="en-US" dirty="0"/>
              <a:t>a disorder in which a person interprets normal physical sensations as symptoms of a disease</a:t>
            </a:r>
          </a:p>
          <a:p>
            <a:r>
              <a:rPr lang="en-US" dirty="0"/>
              <a:t>(Formerly called </a:t>
            </a:r>
            <a:r>
              <a:rPr lang="en-US" i="1" dirty="0"/>
              <a:t>hypochondriasis.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1208" y="4476191"/>
            <a:ext cx="8101012" cy="2071804"/>
          </a:xfrm>
        </p:spPr>
        <p:txBody>
          <a:bodyPr/>
          <a:lstStyle/>
          <a:p>
            <a:r>
              <a:rPr lang="en-US" dirty="0"/>
              <a:t>In this relatively common disorder, people interpret normal sensations (a stomach cramp today, a headache tomorrow) as symptoms of a dreaded disease.</a:t>
            </a:r>
          </a:p>
          <a:p>
            <a:r>
              <a:rPr lang="en-US" dirty="0"/>
              <a:t>Sympathy or temporary relief from everyday demands may reinforce such complaints.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8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dissociative disorders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1757024"/>
          </a:xfrm>
        </p:spPr>
        <p:txBody>
          <a:bodyPr/>
          <a:lstStyle/>
          <a:p>
            <a:r>
              <a:rPr lang="en-US" dirty="0"/>
              <a:t>controversial, rare disorders in which conscious awareness becomes separated (dissociated)</a:t>
            </a:r>
          </a:p>
          <a:p>
            <a:r>
              <a:rPr lang="en-US" dirty="0"/>
              <a:t>from previous memories, thoughts, and feelings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084610"/>
            <a:ext cx="8101012" cy="2133309"/>
          </a:xfrm>
        </p:spPr>
        <p:txBody>
          <a:bodyPr/>
          <a:lstStyle/>
          <a:p>
            <a:r>
              <a:rPr lang="en-US" dirty="0"/>
              <a:t>The result may be a </a:t>
            </a:r>
            <a:r>
              <a:rPr lang="en-US" i="1" dirty="0"/>
              <a:t>fugue state </a:t>
            </a:r>
            <a:r>
              <a:rPr lang="en-US" dirty="0"/>
              <a:t>(not knowing who you are, perhaps accompanied by travel or relocation to a new place)</a:t>
            </a:r>
            <a:r>
              <a:rPr lang="en-US" i="1" dirty="0"/>
              <a:t>, </a:t>
            </a:r>
            <a:r>
              <a:rPr lang="en-US" dirty="0"/>
              <a:t>a sudden loss of memory or change in identity, often in response to an overwhelmingly stressful situation. 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7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Dissociative Identity </a:t>
            </a:r>
            <a:br>
              <a:rPr lang="en-US" i="1" dirty="0"/>
            </a:br>
            <a:r>
              <a:rPr lang="en-US" i="1" dirty="0"/>
              <a:t>Disorder (DID)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6670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rare </a:t>
            </a:r>
            <a:r>
              <a:rPr lang="en-US" b="1" i="1" dirty="0"/>
              <a:t>dissociative disorder </a:t>
            </a:r>
            <a:r>
              <a:rPr lang="en-US" dirty="0"/>
              <a:t>in which a </a:t>
            </a:r>
          </a:p>
          <a:p>
            <a:r>
              <a:rPr lang="en-US" dirty="0"/>
              <a:t>person exhibits two or more distinct and </a:t>
            </a:r>
          </a:p>
          <a:p>
            <a:r>
              <a:rPr lang="en-US" dirty="0"/>
              <a:t>alternating personalities </a:t>
            </a:r>
          </a:p>
          <a:p>
            <a:r>
              <a:rPr lang="en-US" dirty="0"/>
              <a:t>(Formerly called </a:t>
            </a:r>
            <a:r>
              <a:rPr lang="en-US" i="1" dirty="0"/>
              <a:t>multiple personality disorder</a:t>
            </a:r>
            <a:r>
              <a:rPr lang="en-US" dirty="0"/>
              <a:t>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837482"/>
            <a:ext cx="8101012" cy="2728210"/>
          </a:xfrm>
        </p:spPr>
        <p:txBody>
          <a:bodyPr/>
          <a:lstStyle/>
          <a:p>
            <a:r>
              <a:rPr lang="en-US" dirty="0"/>
              <a:t>The disease is characterized by two or more distinct identities—each with its own voice and mannerisms—</a:t>
            </a:r>
          </a:p>
          <a:p>
            <a:r>
              <a:rPr lang="en-US" dirty="0"/>
              <a:t>seem to control a person’s behavior at different times. Thus, the person may be prim and proper one moment, loud and flirtatious the next. </a:t>
            </a:r>
          </a:p>
          <a:p>
            <a:r>
              <a:rPr lang="en-US" dirty="0"/>
              <a:t>Typically, the original personality denies any </a:t>
            </a:r>
          </a:p>
          <a:p>
            <a:r>
              <a:rPr lang="en-US" dirty="0"/>
              <a:t>awareness of the other(s).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9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psychodynamic and learning perspectives view </a:t>
            </a:r>
            <a:r>
              <a:rPr lang="en-US" i="1" dirty="0"/>
              <a:t>DID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5007"/>
            <a:ext cx="8101584" cy="4259292"/>
          </a:xfrm>
        </p:spPr>
        <p:txBody>
          <a:bodyPr>
            <a:normAutofit/>
          </a:bodyPr>
          <a:lstStyle/>
          <a:p>
            <a:r>
              <a:rPr lang="en-US" sz="2400" dirty="0"/>
              <a:t>Both the psychodynamic and learning perspectives have interpreted </a:t>
            </a:r>
            <a:r>
              <a:rPr lang="en-US" sz="2400" b="1" i="1" dirty="0"/>
              <a:t>DID</a:t>
            </a:r>
            <a:r>
              <a:rPr lang="en-US" sz="2400" dirty="0"/>
              <a:t> symptoms as ways of coping with anxiety.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Some psychodynamic theorists see </a:t>
            </a:r>
            <a:r>
              <a:rPr lang="en-US" sz="2400" b="1" i="1" dirty="0"/>
              <a:t>DID </a:t>
            </a:r>
            <a:r>
              <a:rPr lang="en-US" sz="2400" dirty="0"/>
              <a:t>symptoms as defenses against the anxiety caused by the eruption of unacceptable impulses. In this view, a second personality enables the discharge of forbidden impulses. </a:t>
            </a:r>
          </a:p>
          <a:p>
            <a:endParaRPr lang="en-US" sz="2400" dirty="0"/>
          </a:p>
          <a:p>
            <a:r>
              <a:rPr lang="en-US" sz="2400" dirty="0"/>
              <a:t>Learning theorists see </a:t>
            </a:r>
            <a:r>
              <a:rPr lang="en-US" sz="2400" b="1" i="1" dirty="0"/>
              <a:t>dissociative disorders </a:t>
            </a:r>
            <a:r>
              <a:rPr lang="en-US" sz="2400" dirty="0"/>
              <a:t>as behaviors reinforced by anxiety reduction.</a:t>
            </a:r>
          </a:p>
        </p:txBody>
      </p:sp>
    </p:spTree>
    <p:extLst>
      <p:ext uri="{BB962C8B-B14F-4D97-AF65-F5344CB8AC3E}">
        <p14:creationId xmlns:p14="http://schemas.microsoft.com/office/powerpoint/2010/main" val="1827535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personality disorders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1383088"/>
          </a:xfrm>
        </p:spPr>
        <p:txBody>
          <a:bodyPr/>
          <a:lstStyle/>
          <a:p>
            <a:r>
              <a:rPr lang="en-US" dirty="0"/>
              <a:t>inflexible and enduring behavior patterns</a:t>
            </a:r>
          </a:p>
          <a:p>
            <a:r>
              <a:rPr lang="en-US" dirty="0"/>
              <a:t>that impair social functioning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412709"/>
            <a:ext cx="8101012" cy="3187596"/>
          </a:xfrm>
        </p:spPr>
        <p:txBody>
          <a:bodyPr/>
          <a:lstStyle/>
          <a:p>
            <a:r>
              <a:rPr lang="en-US" dirty="0"/>
              <a:t>The inflexible and enduring behavior patterns of </a:t>
            </a:r>
            <a:r>
              <a:rPr lang="en-US" b="1" i="1" dirty="0"/>
              <a:t>personality disorders </a:t>
            </a:r>
            <a:r>
              <a:rPr lang="en-US" dirty="0"/>
              <a:t>interfere with social functioning.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ten disorders in DSM-5 tend to form three clusters characterized by anxiety, eccentric behavior or dramatic and impulsive behavior.</a:t>
            </a:r>
          </a:p>
        </p:txBody>
      </p:sp>
    </p:spTree>
    <p:extLst>
      <p:ext uri="{BB962C8B-B14F-4D97-AF65-F5344CB8AC3E}">
        <p14:creationId xmlns:p14="http://schemas.microsoft.com/office/powerpoint/2010/main" val="4061135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three clusters of personality disorders?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49" y="1835007"/>
            <a:ext cx="1992083" cy="1244600"/>
          </a:xfrm>
        </p:spPr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18151" y="1835801"/>
            <a:ext cx="5912083" cy="1244600"/>
          </a:xfrm>
        </p:spPr>
        <p:txBody>
          <a:bodyPr/>
          <a:lstStyle/>
          <a:p>
            <a:r>
              <a:rPr lang="en-US" dirty="0"/>
              <a:t>…such as a fearful sensitivity to rejection that predisposes the withdrawn </a:t>
            </a:r>
            <a:r>
              <a:rPr lang="en-US" i="1" dirty="0"/>
              <a:t>avoidant personality disorder.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" y="3247088"/>
            <a:ext cx="1992083" cy="1244600"/>
          </a:xfrm>
        </p:spPr>
        <p:txBody>
          <a:bodyPr/>
          <a:lstStyle/>
          <a:p>
            <a:r>
              <a:rPr lang="en-US" dirty="0"/>
              <a:t>eccentric or odd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18151" y="3247088"/>
            <a:ext cx="5912083" cy="1244600"/>
          </a:xfrm>
        </p:spPr>
        <p:txBody>
          <a:bodyPr/>
          <a:lstStyle/>
          <a:p>
            <a:r>
              <a:rPr lang="en-US" dirty="0"/>
              <a:t>…such as the emotionless disengagement of </a:t>
            </a:r>
            <a:r>
              <a:rPr lang="en-US" i="1" dirty="0"/>
              <a:t>schizotypal personality disorder.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8649" y="4640913"/>
            <a:ext cx="1992083" cy="1917284"/>
          </a:xfrm>
        </p:spPr>
        <p:txBody>
          <a:bodyPr/>
          <a:lstStyle/>
          <a:p>
            <a:r>
              <a:rPr lang="en-US" dirty="0"/>
              <a:t>dramatic or impulsive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18151" y="4640913"/>
            <a:ext cx="5912083" cy="19172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…such as the attention-getting </a:t>
            </a:r>
            <a:r>
              <a:rPr lang="en-US" i="1" dirty="0"/>
              <a:t>borderline personality disorder</a:t>
            </a:r>
            <a:r>
              <a:rPr lang="en-US" dirty="0"/>
              <a:t>, the self-focused </a:t>
            </a:r>
            <a:r>
              <a:rPr lang="en-US" i="1" dirty="0"/>
              <a:t>narcissistic personality disorder, </a:t>
            </a:r>
            <a:r>
              <a:rPr lang="en-US" dirty="0"/>
              <a:t>the callous, and often dangerous, </a:t>
            </a:r>
            <a:r>
              <a:rPr lang="en-US" i="1" dirty="0"/>
              <a:t>antisocial personality disorder.</a:t>
            </a:r>
            <a:endParaRPr lang="en-US" dirty="0"/>
          </a:p>
        </p:txBody>
      </p:sp>
      <p:pic>
        <p:nvPicPr>
          <p:cNvPr id="9" name="Picture 8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3822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3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62328"/>
            <a:ext cx="8101584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antisocial personality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712610"/>
            <a:ext cx="8101584" cy="1936906"/>
          </a:xfrm>
        </p:spPr>
        <p:txBody>
          <a:bodyPr/>
          <a:lstStyle/>
          <a:p>
            <a:r>
              <a:rPr lang="en-US" dirty="0"/>
              <a:t>a personality disorder in which a person (usually a man) exhibits a lack of conscience for wrongdoing, even toward friends and family members; may be</a:t>
            </a:r>
          </a:p>
          <a:p>
            <a:r>
              <a:rPr lang="en-US" dirty="0"/>
              <a:t>aggressive and ruthless or a clever con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1208" y="3830817"/>
            <a:ext cx="8101012" cy="2764855"/>
          </a:xfrm>
        </p:spPr>
        <p:txBody>
          <a:bodyPr/>
          <a:lstStyle/>
          <a:p>
            <a:r>
              <a:rPr lang="en-US" dirty="0"/>
              <a:t>People with </a:t>
            </a:r>
            <a:r>
              <a:rPr lang="en-US" b="1" i="1" dirty="0"/>
              <a:t>antisocial personality disorder</a:t>
            </a:r>
            <a:r>
              <a:rPr lang="en-US" dirty="0"/>
              <a:t> can display symptoms by age 8. </a:t>
            </a:r>
          </a:p>
          <a:p>
            <a:endParaRPr lang="en-US" dirty="0"/>
          </a:p>
          <a:p>
            <a:r>
              <a:rPr lang="en-US" dirty="0"/>
              <a:t>Their lack of conscience becomes plain before age 15, as they begin to lie, steal, fight, or display unrestrained sexual behavior.</a:t>
            </a:r>
          </a:p>
          <a:p>
            <a:r>
              <a:rPr lang="en-US" i="1" dirty="0"/>
              <a:t>(</a:t>
            </a:r>
            <a:r>
              <a:rPr lang="en-US" i="1" dirty="0" err="1"/>
              <a:t>Cale</a:t>
            </a:r>
            <a:r>
              <a:rPr lang="en-US" i="1" dirty="0"/>
              <a:t> &amp; </a:t>
            </a:r>
            <a:r>
              <a:rPr lang="en-US" i="1" dirty="0" err="1"/>
              <a:t>Lilienfeld</a:t>
            </a:r>
            <a:r>
              <a:rPr lang="en-US" i="1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1125338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9" y="376003"/>
            <a:ext cx="4474176" cy="1600200"/>
          </a:xfrm>
        </p:spPr>
        <p:txBody>
          <a:bodyPr>
            <a:noAutofit/>
          </a:bodyPr>
          <a:lstStyle/>
          <a:p>
            <a:r>
              <a:rPr lang="en-US" dirty="0"/>
              <a:t>What is a characteristic of </a:t>
            </a:r>
            <a:r>
              <a:rPr lang="en-US" b="1" i="1" dirty="0"/>
              <a:t>antisocial personality disorder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900"/>
            <a:ext cx="4474175" cy="4122920"/>
          </a:xfrm>
        </p:spPr>
        <p:txBody>
          <a:bodyPr/>
          <a:lstStyle/>
          <a:p>
            <a:r>
              <a:rPr lang="en-US" dirty="0"/>
              <a:t>Dennis Rader, known</a:t>
            </a:r>
          </a:p>
          <a:p>
            <a:r>
              <a:rPr lang="en-US" dirty="0"/>
              <a:t>as the “BTK killer” in Kansas, was convicted in 2005 of killing 10 people</a:t>
            </a:r>
          </a:p>
          <a:p>
            <a:r>
              <a:rPr lang="en-US" dirty="0"/>
              <a:t>over a 30-year span. Rader exhibited the extreme lack of conscience that marks </a:t>
            </a:r>
            <a:r>
              <a:rPr lang="en-US" b="1" i="1" dirty="0"/>
              <a:t>antisocial personality disorder.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788" y="2926080"/>
            <a:ext cx="3593616" cy="32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7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anorexia nervosa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66" y="1690474"/>
            <a:ext cx="8101584" cy="2131778"/>
          </a:xfrm>
        </p:spPr>
        <p:txBody>
          <a:bodyPr/>
          <a:lstStyle/>
          <a:p>
            <a:r>
              <a:rPr lang="en-US" dirty="0"/>
              <a:t>a feeding and eating disorder in which a person</a:t>
            </a:r>
          </a:p>
          <a:p>
            <a:r>
              <a:rPr lang="en-US" dirty="0"/>
              <a:t>(usually an adolescent female) </a:t>
            </a:r>
            <a:r>
              <a:rPr lang="fr-FR" dirty="0" err="1"/>
              <a:t>maintains</a:t>
            </a:r>
            <a:r>
              <a:rPr lang="fr-FR" dirty="0"/>
              <a:t> a </a:t>
            </a:r>
            <a:r>
              <a:rPr lang="fr-FR" dirty="0" err="1"/>
              <a:t>starvation</a:t>
            </a:r>
            <a:r>
              <a:rPr lang="fr-FR" dirty="0"/>
              <a:t> </a:t>
            </a:r>
            <a:r>
              <a:rPr lang="fr-FR" dirty="0" err="1"/>
              <a:t>diet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en-US" dirty="0"/>
              <a:t>being significantly underweight; sometimes accompanied by excessive 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957404"/>
            <a:ext cx="8101012" cy="2696601"/>
          </a:xfrm>
        </p:spPr>
        <p:txBody>
          <a:bodyPr/>
          <a:lstStyle/>
          <a:p>
            <a:r>
              <a:rPr lang="en-US" b="1" i="1" dirty="0"/>
              <a:t>Anorexia nervosa </a:t>
            </a:r>
            <a:r>
              <a:rPr lang="en-US" dirty="0"/>
              <a:t>typically begins as a weight-loss diet. People with anorexia drop significantly below normal weight, yet they feel fat, fear being fat, diet obsessively,</a:t>
            </a:r>
          </a:p>
          <a:p>
            <a:r>
              <a:rPr lang="en-US" dirty="0"/>
              <a:t>and sometimes exercise excessively.</a:t>
            </a:r>
          </a:p>
          <a:p>
            <a:r>
              <a:rPr lang="en-US" dirty="0"/>
              <a:t> About half of those with anorexia display a </a:t>
            </a:r>
          </a:p>
          <a:p>
            <a:r>
              <a:rPr lang="en-US" dirty="0"/>
              <a:t>binge-purge-depression cycle.</a:t>
            </a:r>
          </a:p>
        </p:txBody>
      </p:sp>
    </p:spTree>
    <p:extLst>
      <p:ext uri="{BB962C8B-B14F-4D97-AF65-F5344CB8AC3E}">
        <p14:creationId xmlns:p14="http://schemas.microsoft.com/office/powerpoint/2010/main" val="272919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bulimia nervosa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800"/>
            <a:ext cx="8101013" cy="2121525"/>
          </a:xfrm>
        </p:spPr>
        <p:txBody>
          <a:bodyPr/>
          <a:lstStyle/>
          <a:p>
            <a:r>
              <a:rPr lang="en-US" dirty="0"/>
              <a:t>a feeding and eating disorder in which a person’s binge eating (usually of high-calorie foods) is followed by inappropriate weight-loss promoting behavior,</a:t>
            </a:r>
          </a:p>
          <a:p>
            <a:r>
              <a:rPr lang="en-US" dirty="0"/>
              <a:t>such as vomiting, laxative use, fasting, or excessive 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342437"/>
            <a:ext cx="8101013" cy="2028383"/>
          </a:xfrm>
        </p:spPr>
        <p:txBody>
          <a:bodyPr/>
          <a:lstStyle/>
          <a:p>
            <a:r>
              <a:rPr lang="en-US" b="1" i="1" dirty="0"/>
              <a:t>Bulimia nervosa</a:t>
            </a:r>
            <a:r>
              <a:rPr lang="en-US" dirty="0"/>
              <a:t>, unlike </a:t>
            </a:r>
            <a:r>
              <a:rPr lang="en-US" b="1" i="1" dirty="0"/>
              <a:t>anorexia nervosa</a:t>
            </a:r>
            <a:r>
              <a:rPr lang="en-US" dirty="0"/>
              <a:t>, is marked by weight fluctuations within or above normal ranges, making the condition easier to hide. </a:t>
            </a:r>
          </a:p>
          <a:p>
            <a:r>
              <a:rPr lang="en-US" dirty="0"/>
              <a:t>Bulimia may also be triggered by a weight-loss diet, broken by gorging on forbidden foods.</a:t>
            </a:r>
          </a:p>
        </p:txBody>
      </p:sp>
    </p:spTree>
    <p:extLst>
      <p:ext uri="{BB962C8B-B14F-4D97-AF65-F5344CB8AC3E}">
        <p14:creationId xmlns:p14="http://schemas.microsoft.com/office/powerpoint/2010/main" val="38712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vulnerability–stress </a:t>
            </a:r>
            <a:br>
              <a:rPr lang="en-US" dirty="0"/>
            </a:br>
            <a:r>
              <a:rPr lang="en-US" dirty="0"/>
              <a:t>(or diathesis-stress)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799"/>
            <a:ext cx="8101013" cy="4340069"/>
          </a:xfrm>
        </p:spPr>
        <p:txBody>
          <a:bodyPr/>
          <a:lstStyle/>
          <a:p>
            <a:r>
              <a:rPr lang="en-US" dirty="0"/>
              <a:t>The biopsychosocial approach gave rise to the </a:t>
            </a:r>
            <a:r>
              <a:rPr lang="en-US" i="1" dirty="0"/>
              <a:t>stress vulnerability model (</a:t>
            </a:r>
            <a:r>
              <a:rPr lang="en-US" dirty="0"/>
              <a:t>also called the </a:t>
            </a:r>
            <a:r>
              <a:rPr lang="en-US" i="1" dirty="0"/>
              <a:t>diathesis-stress</a:t>
            </a:r>
          </a:p>
          <a:p>
            <a:r>
              <a:rPr lang="en-US" i="1" dirty="0"/>
              <a:t>model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This model suggests that genetic predispositions combine with environmental stressors to increase or decrease the likelihood of developing a psychological disorder.</a:t>
            </a:r>
          </a:p>
          <a:p>
            <a:r>
              <a:rPr lang="en-US" sz="2400" dirty="0"/>
              <a:t> </a:t>
            </a:r>
            <a:r>
              <a:rPr lang="en-US" sz="2400" i="1" dirty="0"/>
              <a:t>(Monroe &amp; Simons, 1991; Zuckerman, 1999)</a:t>
            </a:r>
          </a:p>
        </p:txBody>
      </p:sp>
    </p:spTree>
    <p:extLst>
      <p:ext uri="{BB962C8B-B14F-4D97-AF65-F5344CB8AC3E}">
        <p14:creationId xmlns:p14="http://schemas.microsoft.com/office/powerpoint/2010/main" val="37800775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binge eating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800"/>
            <a:ext cx="8101013" cy="20615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feeding and eating disorder characterized by significant binge-eating episodes, followed by distress, disgust, or guilt, but without the compensatory behavior (purging, fasting or excessive exercise) that marks </a:t>
            </a:r>
            <a:r>
              <a:rPr lang="en-US" b="1" i="1" dirty="0"/>
              <a:t>bulimia nervosa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282476"/>
            <a:ext cx="8101013" cy="2283215"/>
          </a:xfrm>
        </p:spPr>
        <p:txBody>
          <a:bodyPr/>
          <a:lstStyle/>
          <a:p>
            <a:r>
              <a:rPr lang="en-US" dirty="0"/>
              <a:t>A U.S. National Institute of Mental Health-funded study</a:t>
            </a:r>
          </a:p>
          <a:p>
            <a:r>
              <a:rPr lang="en-US" dirty="0"/>
              <a:t>reported that, at some point during their lifetime, 0.6% of Americans met the criteria for anorexia, 1% for bulimia, and 2.8% for binge-eating disorder.</a:t>
            </a:r>
          </a:p>
          <a:p>
            <a:r>
              <a:rPr lang="en-US" i="1" dirty="0"/>
              <a:t> (Hudson et al., 2007)</a:t>
            </a:r>
          </a:p>
        </p:txBody>
      </p:sp>
    </p:spTree>
    <p:extLst>
      <p:ext uri="{BB962C8B-B14F-4D97-AF65-F5344CB8AC3E}">
        <p14:creationId xmlns:p14="http://schemas.microsoft.com/office/powerpoint/2010/main" val="188848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beyond describing symptoms, is the purpose of diagnosing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3630795"/>
          </a:xfrm>
        </p:spPr>
        <p:txBody>
          <a:bodyPr/>
          <a:lstStyle/>
          <a:p>
            <a:r>
              <a:rPr lang="en-US" dirty="0"/>
              <a:t>But diagnostic classification gives more than a thumbnail sketch of a person’s disordered</a:t>
            </a:r>
          </a:p>
          <a:p>
            <a:r>
              <a:rPr lang="en-US" dirty="0"/>
              <a:t>behavior, thoughts, or feelings. </a:t>
            </a:r>
          </a:p>
          <a:p>
            <a:endParaRPr lang="en-US" dirty="0"/>
          </a:p>
          <a:p>
            <a:r>
              <a:rPr lang="en-US" dirty="0"/>
              <a:t>In psychiatry and psychology, classification also aims to </a:t>
            </a:r>
            <a:r>
              <a:rPr lang="en-US" i="1" dirty="0"/>
              <a:t>predict </a:t>
            </a:r>
            <a:r>
              <a:rPr lang="en-US" dirty="0"/>
              <a:t>a disorder’s future course, </a:t>
            </a:r>
            <a:r>
              <a:rPr lang="en-US" i="1" dirty="0"/>
              <a:t>suggest </a:t>
            </a:r>
            <a:r>
              <a:rPr lang="en-US" dirty="0"/>
              <a:t>appropriate treatment, and </a:t>
            </a:r>
            <a:r>
              <a:rPr lang="en-US" i="1" dirty="0"/>
              <a:t>prompt research </a:t>
            </a:r>
            <a:r>
              <a:rPr lang="en-US" dirty="0"/>
              <a:t>into its</a:t>
            </a:r>
          </a:p>
          <a:p>
            <a:r>
              <a:rPr lang="en-US" dirty="0"/>
              <a:t>causes.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5771213"/>
            <a:ext cx="8101012" cy="716821"/>
          </a:xfrm>
        </p:spPr>
        <p:txBody>
          <a:bodyPr/>
          <a:lstStyle/>
          <a:p>
            <a:r>
              <a:rPr lang="en-US" dirty="0"/>
              <a:t>To study a disorder, we must first name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157565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Diagnostic and Statistical Manual of Mental Disorders, Fifth Edition?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Psychiatric Association’s </a:t>
            </a:r>
            <a:r>
              <a:rPr lang="en-US" b="1" dirty="0"/>
              <a:t>Diagnostic and Statistical Manual of Mental Disorders, Fifth Edition (DSM-5) </a:t>
            </a:r>
            <a:r>
              <a:rPr lang="en-US" dirty="0"/>
              <a:t>is a widely used system for classifying psychological disorders.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Mental health professionals use the detailed diagnostic criteria in the</a:t>
            </a:r>
            <a:r>
              <a:rPr lang="en-US" b="1" i="1" dirty="0"/>
              <a:t> DSM-5 </a:t>
            </a:r>
            <a:r>
              <a:rPr lang="en-US" dirty="0"/>
              <a:t>to guide diagnosis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6103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diagnostic labels be misleading?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44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labeling a person, we view that person differently. 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Bathje</a:t>
            </a:r>
            <a:r>
              <a:rPr lang="en-US" sz="2400" i="1" dirty="0"/>
              <a:t> &amp; Pryor, 2011; Farina, 1982; Sadler et al., 2012)     </a:t>
            </a:r>
          </a:p>
          <a:p>
            <a:r>
              <a:rPr lang="en-US" sz="2000" i="1" dirty="0"/>
              <a:t>               </a:t>
            </a:r>
          </a:p>
          <a:p>
            <a:r>
              <a:rPr lang="en-US" dirty="0"/>
              <a:t>Labels can change reality by putting us on alert for evidence that confirms our view. </a:t>
            </a:r>
          </a:p>
          <a:p>
            <a:endParaRPr lang="en-US" dirty="0"/>
          </a:p>
          <a:p>
            <a:r>
              <a:rPr lang="en-US" dirty="0"/>
              <a:t>In a classic study, teachers who were told certain students were “gifted” then acted in ways that elicited the behaviors they expected.</a:t>
            </a:r>
          </a:p>
          <a:p>
            <a:r>
              <a:rPr lang="en-US" sz="2400" i="1" dirty="0"/>
              <a:t> (Snyder, 1984)</a:t>
            </a:r>
          </a:p>
          <a:p>
            <a:endParaRPr lang="en-US" sz="2000" i="1" dirty="0"/>
          </a:p>
          <a:p>
            <a:r>
              <a:rPr lang="en-US" dirty="0"/>
              <a:t>Labels can be self-fulfilling.</a:t>
            </a:r>
          </a:p>
        </p:txBody>
      </p:sp>
    </p:spTree>
    <p:extLst>
      <p:ext uri="{BB962C8B-B14F-4D97-AF65-F5344CB8AC3E}">
        <p14:creationId xmlns:p14="http://schemas.microsoft.com/office/powerpoint/2010/main" val="388525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7002</TotalTime>
  <Words>3658</Words>
  <Application>Microsoft Macintosh PowerPoint</Application>
  <PresentationFormat>On-screen Show (4:3)</PresentationFormat>
  <Paragraphs>330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Wingdings</vt:lpstr>
      <vt:lpstr>Office Theme</vt:lpstr>
      <vt:lpstr>Custom Design</vt:lpstr>
      <vt:lpstr>Unit 12 Abnormal Behavior</vt:lpstr>
      <vt:lpstr>What is a psychological disorder?</vt:lpstr>
      <vt:lpstr>What is the medical model?</vt:lpstr>
      <vt:lpstr>What is the biopsychosocial approach  to understanding mental illness?</vt:lpstr>
      <vt:lpstr>What are the biopsychosocial factors  that influence mental health?</vt:lpstr>
      <vt:lpstr>What is the vulnerability–stress  (or diathesis-stress) model?</vt:lpstr>
      <vt:lpstr>What, beyond describing symptoms, is the purpose of diagnosing disorders?</vt:lpstr>
      <vt:lpstr>What is the Diagnostic and Statistical Manual of Mental Disorders, Fifth Edition?</vt:lpstr>
      <vt:lpstr>How can diagnostic labels be misleading?</vt:lpstr>
      <vt:lpstr>What research has been conducted on mislabeling of behaviors?</vt:lpstr>
      <vt:lpstr>What are risk factors for mental illness?</vt:lpstr>
      <vt:lpstr>What are protective factors for mental illness?</vt:lpstr>
      <vt:lpstr>What are anxiety disorders?</vt:lpstr>
      <vt:lpstr>What is social anxiety disorder?</vt:lpstr>
      <vt:lpstr>What is generalized anxiety disorder?</vt:lpstr>
      <vt:lpstr>What is  panic disorder?</vt:lpstr>
      <vt:lpstr>How can panic attacks lead to agoraphobia?</vt:lpstr>
      <vt:lpstr>What is a phobia?</vt:lpstr>
      <vt:lpstr>What is  obsessive- compulsive disorder (OCD)?</vt:lpstr>
      <vt:lpstr>What other disorders are classified as OCD-related disorders in the DSM-5?</vt:lpstr>
      <vt:lpstr>What is posttraumatic  stress disorder (PTSD)?</vt:lpstr>
      <vt:lpstr>What is major depressive disorder?</vt:lpstr>
      <vt:lpstr>How is major depressive disorder diagnosed?</vt:lpstr>
      <vt:lpstr>What is persistent depressive disorder?</vt:lpstr>
      <vt:lpstr>What is  bipolar disorder?</vt:lpstr>
      <vt:lpstr>What are biological explanations for major depressive disorder and bipolar disorder?</vt:lpstr>
      <vt:lpstr>How does the social-cognitive  perspective explain depression  and bipolar disorder?</vt:lpstr>
      <vt:lpstr>How do our thoughts lead to depression?</vt:lpstr>
      <vt:lpstr>What is learned helplessness?</vt:lpstr>
      <vt:lpstr>What is schizophrenia?</vt:lpstr>
      <vt:lpstr>What are some positive and negative symptoms of schizophrenia?</vt:lpstr>
      <vt:lpstr>What is a hallucination?</vt:lpstr>
      <vt:lpstr>What is a delusion?</vt:lpstr>
      <vt:lpstr>What is disorganized speech?</vt:lpstr>
      <vt:lpstr>How are emotions inappropriately  expressed in schizophrenia?</vt:lpstr>
      <vt:lpstr>How are emotions diminished in schizophrenia?</vt:lpstr>
      <vt:lpstr>How might motor behavior be inappropriate and disruptive?</vt:lpstr>
      <vt:lpstr>What is chronic schizophrenia?</vt:lpstr>
      <vt:lpstr>What is acute schizophrenia?</vt:lpstr>
      <vt:lpstr>How might dopamine be associated with schizophrenia?</vt:lpstr>
      <vt:lpstr>What else is known about dopamine  and its relationship to schizophrenia?</vt:lpstr>
      <vt:lpstr>How has research been conducted on schizophrenia?</vt:lpstr>
      <vt:lpstr>How are the frontal lobes associated with schizophrenia?</vt:lpstr>
      <vt:lpstr>What changes occur to the ventricles  and cerebral tissue in patients  with schizophrenia?</vt:lpstr>
      <vt:lpstr>How are prenatal viral infections associated with schizophrenia?</vt:lpstr>
      <vt:lpstr>Is there a genetic component to schizophrenia?</vt:lpstr>
      <vt:lpstr>How do epigenetic factors impact the development of schizophrenia?</vt:lpstr>
      <vt:lpstr>What is a somatic symptom disorder?</vt:lpstr>
      <vt:lpstr>What is a conversion disorder?</vt:lpstr>
      <vt:lpstr>What is illness anxiety disorder?</vt:lpstr>
      <vt:lpstr>What are dissociative disorders?</vt:lpstr>
      <vt:lpstr>What is Dissociative Identity  Disorder (DID)?</vt:lpstr>
      <vt:lpstr>How do the psychodynamic and learning perspectives view DID?</vt:lpstr>
      <vt:lpstr>What are personality disorders?</vt:lpstr>
      <vt:lpstr>What are three clusters of personality disorders?</vt:lpstr>
      <vt:lpstr>What is antisocial personality disorder?</vt:lpstr>
      <vt:lpstr>What is a characteristic of antisocial personality disorder?</vt:lpstr>
      <vt:lpstr>What is anorexia nervosa?</vt:lpstr>
      <vt:lpstr>What is bulimia nervosa?</vt:lpstr>
      <vt:lpstr>What is binge eating disorder?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Microsoft Office User</cp:lastModifiedBy>
  <cp:revision>1042</cp:revision>
  <dcterms:created xsi:type="dcterms:W3CDTF">2017-07-06T19:56:42Z</dcterms:created>
  <dcterms:modified xsi:type="dcterms:W3CDTF">2020-03-18T04:06:40Z</dcterms:modified>
  <cp:category/>
</cp:coreProperties>
</file>