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  <p:sldMasterId id="2147483687" r:id="rId2"/>
  </p:sldMasterIdLst>
  <p:notesMasterIdLst>
    <p:notesMasterId r:id="rId6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22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commentAuthors" Target="commentAuthor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1-19T15:43:10.135" idx="1">
    <p:pos x="6000" y="0"/>
    <p:text>italicizing alone or bolding alone when emphasis is needed in the power point or given in the textbook
-Herzig, Allison</p:text>
  </p:cm>
  <p:cm authorId="0" dt="2021-01-19T15:43:10.134" idx="2">
    <p:pos x="6000" y="100"/>
    <p:text>only bolding and italicizing key terms that are presented in the key terms section at the end of the Unit.
-Herzig, Allison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43203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>
            <a:spLocks noGrp="1"/>
          </p:cNvSpPr>
          <p:nvPr>
            <p:ph type="title"/>
          </p:nvPr>
        </p:nvSpPr>
        <p:spPr>
          <a:xfrm>
            <a:off x="628650" y="383063"/>
            <a:ext cx="8101584" cy="13258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body" idx="1"/>
          </p:nvPr>
        </p:nvSpPr>
        <p:spPr>
          <a:xfrm>
            <a:off x="628650" y="2007394"/>
            <a:ext cx="1289050" cy="12446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2"/>
          </p:nvPr>
        </p:nvSpPr>
        <p:spPr>
          <a:xfrm>
            <a:off x="628650" y="3419475"/>
            <a:ext cx="1289050" cy="12446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body" idx="3"/>
          </p:nvPr>
        </p:nvSpPr>
        <p:spPr>
          <a:xfrm>
            <a:off x="628650" y="4813300"/>
            <a:ext cx="1289050" cy="12446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body" idx="4"/>
          </p:nvPr>
        </p:nvSpPr>
        <p:spPr>
          <a:xfrm>
            <a:off x="2235200" y="2008188"/>
            <a:ext cx="6280150" cy="12446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body" idx="5"/>
          </p:nvPr>
        </p:nvSpPr>
        <p:spPr>
          <a:xfrm>
            <a:off x="2235200" y="3422650"/>
            <a:ext cx="6280150" cy="12446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1"/>
          <p:cNvSpPr txBox="1">
            <a:spLocks noGrp="1"/>
          </p:cNvSpPr>
          <p:nvPr>
            <p:ph type="body" idx="6"/>
          </p:nvPr>
        </p:nvSpPr>
        <p:spPr>
          <a:xfrm>
            <a:off x="2235200" y="4813300"/>
            <a:ext cx="6280150" cy="12446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body" idx="1"/>
          </p:nvPr>
        </p:nvSpPr>
        <p:spPr>
          <a:xfrm>
            <a:off x="628650" y="1955800"/>
            <a:ext cx="8101013" cy="30353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93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93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93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93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body" idx="2"/>
          </p:nvPr>
        </p:nvSpPr>
        <p:spPr>
          <a:xfrm>
            <a:off x="628650" y="5194300"/>
            <a:ext cx="8101013" cy="8255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opener">
  <p:cSld name="UNIT opener">
    <p:bg>
      <p:bgPr>
        <a:solidFill>
          <a:srgbClr val="E7D9B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1" name="Google Shape;11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43400" y="2271713"/>
            <a:ext cx="3048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3400" y="4840338"/>
            <a:ext cx="123810" cy="80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688" y="2296397"/>
            <a:ext cx="2435324" cy="2961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3073"/>
            <a:ext cx="9144000" cy="2309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dule opener">
  <p:cSld name="Module opener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body" idx="1"/>
          </p:nvPr>
        </p:nvSpPr>
        <p:spPr>
          <a:xfrm>
            <a:off x="342900" y="393700"/>
            <a:ext cx="2489200" cy="5829300"/>
          </a:xfrm>
          <a:prstGeom prst="rect">
            <a:avLst/>
          </a:prstGeom>
          <a:solidFill>
            <a:srgbClr val="E7D9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D9B1"/>
              </a:buClr>
              <a:buSzPts val="2600"/>
              <a:buNone/>
              <a:defRPr>
                <a:solidFill>
                  <a:srgbClr val="E7D9B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body" idx="2"/>
          </p:nvPr>
        </p:nvSpPr>
        <p:spPr>
          <a:xfrm>
            <a:off x="342900" y="2390139"/>
            <a:ext cx="2463800" cy="1752600"/>
          </a:xfrm>
          <a:prstGeom prst="rect">
            <a:avLst/>
          </a:prstGeom>
          <a:solidFill>
            <a:srgbClr val="E7D9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body" idx="3"/>
          </p:nvPr>
        </p:nvSpPr>
        <p:spPr>
          <a:xfrm>
            <a:off x="342900" y="4432300"/>
            <a:ext cx="2476500" cy="1790700"/>
          </a:xfrm>
          <a:prstGeom prst="rect">
            <a:avLst/>
          </a:prstGeom>
          <a:solidFill>
            <a:srgbClr val="E7D9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body" idx="4"/>
          </p:nvPr>
        </p:nvSpPr>
        <p:spPr>
          <a:xfrm>
            <a:off x="736600" y="762000"/>
            <a:ext cx="8101584" cy="13258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body" idx="5"/>
          </p:nvPr>
        </p:nvSpPr>
        <p:spPr>
          <a:xfrm>
            <a:off x="3122613" y="2264087"/>
            <a:ext cx="5715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body" idx="6"/>
          </p:nvPr>
        </p:nvSpPr>
        <p:spPr>
          <a:xfrm>
            <a:off x="3122613" y="3126740"/>
            <a:ext cx="5715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body" idx="7"/>
          </p:nvPr>
        </p:nvSpPr>
        <p:spPr>
          <a:xfrm>
            <a:off x="3122613" y="3967319"/>
            <a:ext cx="5715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8"/>
          </p:nvPr>
        </p:nvSpPr>
        <p:spPr>
          <a:xfrm>
            <a:off x="3122613" y="4749791"/>
            <a:ext cx="5715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body" idx="9"/>
          </p:nvPr>
        </p:nvSpPr>
        <p:spPr>
          <a:xfrm>
            <a:off x="3122613" y="5493698"/>
            <a:ext cx="5715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dule Summary">
  <p:cSld name="Module Summary">
    <p:bg>
      <p:bgPr>
        <a:solidFill>
          <a:srgbClr val="E7D9B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body" idx="1"/>
          </p:nvPr>
        </p:nvSpPr>
        <p:spPr>
          <a:xfrm>
            <a:off x="628650" y="363112"/>
            <a:ext cx="8101584" cy="1325880"/>
          </a:xfrm>
          <a:prstGeom prst="rect">
            <a:avLst/>
          </a:prstGeom>
          <a:solidFill>
            <a:schemeClr val="accent4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body" idx="2"/>
          </p:nvPr>
        </p:nvSpPr>
        <p:spPr>
          <a:xfrm>
            <a:off x="628649" y="3187700"/>
            <a:ext cx="8101013" cy="3302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body" idx="3"/>
          </p:nvPr>
        </p:nvSpPr>
        <p:spPr>
          <a:xfrm>
            <a:off x="628650" y="1846363"/>
            <a:ext cx="8101013" cy="1066800"/>
          </a:xfrm>
          <a:prstGeom prst="rect">
            <a:avLst/>
          </a:prstGeom>
          <a:solidFill>
            <a:srgbClr val="D4E5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Y IT 1">
  <p:cSld name="TRY IT 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628650" y="1377950"/>
            <a:ext cx="7886700" cy="852489"/>
          </a:xfrm>
          <a:prstGeom prst="rect">
            <a:avLst/>
          </a:prstGeom>
          <a:solidFill>
            <a:srgbClr val="D4E5F4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body" idx="1"/>
          </p:nvPr>
        </p:nvSpPr>
        <p:spPr>
          <a:xfrm>
            <a:off x="628650" y="2570161"/>
            <a:ext cx="1289050" cy="1244600"/>
          </a:xfrm>
          <a:prstGeom prst="rect">
            <a:avLst/>
          </a:prstGeom>
          <a:solidFill>
            <a:srgbClr val="E7D9B1"/>
          </a:solidFill>
          <a:ln w="9525" cap="flat" cmpd="sng">
            <a:solidFill>
              <a:srgbClr val="D4E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body" idx="2"/>
          </p:nvPr>
        </p:nvSpPr>
        <p:spPr>
          <a:xfrm>
            <a:off x="628650" y="4813300"/>
            <a:ext cx="1289050" cy="1244600"/>
          </a:xfrm>
          <a:prstGeom prst="rect">
            <a:avLst/>
          </a:prstGeom>
          <a:solidFill>
            <a:srgbClr val="E7D9B1"/>
          </a:solidFill>
          <a:ln w="9525" cap="flat" cmpd="sng">
            <a:solidFill>
              <a:srgbClr val="D4E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body" idx="3"/>
          </p:nvPr>
        </p:nvSpPr>
        <p:spPr>
          <a:xfrm>
            <a:off x="2235200" y="2541460"/>
            <a:ext cx="6280150" cy="1244600"/>
          </a:xfrm>
          <a:prstGeom prst="rect">
            <a:avLst/>
          </a:prstGeom>
          <a:solidFill>
            <a:srgbClr val="E7D9B1"/>
          </a:solidFill>
          <a:ln w="9525" cap="flat" cmpd="sng">
            <a:solidFill>
              <a:srgbClr val="D4E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body" idx="4"/>
          </p:nvPr>
        </p:nvSpPr>
        <p:spPr>
          <a:xfrm>
            <a:off x="2235200" y="4813300"/>
            <a:ext cx="6280150" cy="1244600"/>
          </a:xfrm>
          <a:prstGeom prst="rect">
            <a:avLst/>
          </a:prstGeom>
          <a:solidFill>
            <a:srgbClr val="E7D9B1"/>
          </a:solidFill>
          <a:ln w="9525" cap="flat" cmpd="sng">
            <a:solidFill>
              <a:srgbClr val="D4E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9" name="Google Shape;14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793" cy="1457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Y IT 2">
  <p:cSld name="TRY IT 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>
            <a:spLocks noGrp="1"/>
          </p:cNvSpPr>
          <p:nvPr>
            <p:ph type="title"/>
          </p:nvPr>
        </p:nvSpPr>
        <p:spPr>
          <a:xfrm>
            <a:off x="628650" y="1377949"/>
            <a:ext cx="7886700" cy="1371600"/>
          </a:xfrm>
          <a:prstGeom prst="rect">
            <a:avLst/>
          </a:prstGeom>
          <a:solidFill>
            <a:srgbClr val="D4E5F4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body" idx="1"/>
          </p:nvPr>
        </p:nvSpPr>
        <p:spPr>
          <a:xfrm>
            <a:off x="1431925" y="2878008"/>
            <a:ext cx="6280150" cy="914400"/>
          </a:xfrm>
          <a:prstGeom prst="rect">
            <a:avLst/>
          </a:prstGeom>
          <a:solidFill>
            <a:srgbClr val="E7D9B1"/>
          </a:solidFill>
          <a:ln w="9525" cap="flat" cmpd="sng">
            <a:solidFill>
              <a:srgbClr val="D4E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body" idx="2"/>
          </p:nvPr>
        </p:nvSpPr>
        <p:spPr>
          <a:xfrm>
            <a:off x="1431925" y="3928811"/>
            <a:ext cx="6280150" cy="914400"/>
          </a:xfrm>
          <a:prstGeom prst="rect">
            <a:avLst/>
          </a:prstGeom>
          <a:solidFill>
            <a:srgbClr val="E7D9B1"/>
          </a:solidFill>
          <a:ln w="9525" cap="flat" cmpd="sng">
            <a:solidFill>
              <a:srgbClr val="D4E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7" name="Google Shape;15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793" cy="145707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>
            <a:spLocks noGrp="1"/>
          </p:cNvSpPr>
          <p:nvPr>
            <p:ph type="body" idx="3"/>
          </p:nvPr>
        </p:nvSpPr>
        <p:spPr>
          <a:xfrm>
            <a:off x="1431925" y="5052570"/>
            <a:ext cx="6280150" cy="914400"/>
          </a:xfrm>
          <a:prstGeom prst="rect">
            <a:avLst/>
          </a:prstGeom>
          <a:solidFill>
            <a:srgbClr val="E7D9B1"/>
          </a:solidFill>
          <a:ln w="9525" cap="flat" cmpd="sng">
            <a:solidFill>
              <a:srgbClr val="D4E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Y IT 3">
  <p:cSld name="TRY IT 3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>
            <a:spLocks noGrp="1"/>
          </p:cNvSpPr>
          <p:nvPr>
            <p:ph type="title"/>
          </p:nvPr>
        </p:nvSpPr>
        <p:spPr>
          <a:xfrm>
            <a:off x="628650" y="1377950"/>
            <a:ext cx="7994650" cy="852489"/>
          </a:xfrm>
          <a:prstGeom prst="rect">
            <a:avLst/>
          </a:prstGeom>
          <a:solidFill>
            <a:srgbClr val="D4E5F4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628650" y="5295900"/>
            <a:ext cx="7994650" cy="762000"/>
          </a:xfrm>
          <a:prstGeom prst="rect">
            <a:avLst/>
          </a:prstGeom>
          <a:solidFill>
            <a:srgbClr val="E7D9B1"/>
          </a:solidFill>
          <a:ln w="9525" cap="flat" cmpd="sng">
            <a:solidFill>
              <a:srgbClr val="D4E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5" name="Google Shape;16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793" cy="145707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 txBox="1">
            <a:spLocks noGrp="1"/>
          </p:cNvSpPr>
          <p:nvPr>
            <p:ph type="body" idx="2"/>
          </p:nvPr>
        </p:nvSpPr>
        <p:spPr>
          <a:xfrm>
            <a:off x="628650" y="2400300"/>
            <a:ext cx="7994650" cy="2768600"/>
          </a:xfrm>
          <a:prstGeom prst="rect">
            <a:avLst/>
          </a:prstGeom>
          <a:solidFill>
            <a:srgbClr val="E7D9B1"/>
          </a:solidFill>
          <a:ln w="9525" cap="flat" cmpd="sng">
            <a:solidFill>
              <a:srgbClr val="D4E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Y IT 4">
  <p:cSld name="TRY IT 4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>
            <a:spLocks noGrp="1"/>
          </p:cNvSpPr>
          <p:nvPr>
            <p:ph type="title"/>
          </p:nvPr>
        </p:nvSpPr>
        <p:spPr>
          <a:xfrm>
            <a:off x="628650" y="1377949"/>
            <a:ext cx="7886700" cy="1371600"/>
          </a:xfrm>
          <a:prstGeom prst="rect">
            <a:avLst/>
          </a:prstGeom>
          <a:solidFill>
            <a:srgbClr val="D4E5F4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2" name="Google Shape;17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793" cy="145707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>
            <a:spLocks noGrp="1"/>
          </p:cNvSpPr>
          <p:nvPr>
            <p:ph type="body" idx="1"/>
          </p:nvPr>
        </p:nvSpPr>
        <p:spPr>
          <a:xfrm>
            <a:off x="628650" y="3073400"/>
            <a:ext cx="1784350" cy="1549400"/>
          </a:xfrm>
          <a:prstGeom prst="rect">
            <a:avLst/>
          </a:prstGeom>
          <a:solidFill>
            <a:srgbClr val="E7D9B1"/>
          </a:solidFill>
          <a:ln w="9525" cap="flat" cmpd="sng">
            <a:solidFill>
              <a:srgbClr val="D4E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20"/>
          <p:cNvSpPr txBox="1">
            <a:spLocks noGrp="1"/>
          </p:cNvSpPr>
          <p:nvPr>
            <p:ph type="body" idx="2"/>
          </p:nvPr>
        </p:nvSpPr>
        <p:spPr>
          <a:xfrm>
            <a:off x="5394325" y="5099051"/>
            <a:ext cx="1784350" cy="1549400"/>
          </a:xfrm>
          <a:prstGeom prst="rect">
            <a:avLst/>
          </a:prstGeom>
          <a:solidFill>
            <a:srgbClr val="E7D9B1"/>
          </a:solidFill>
          <a:ln w="9525" cap="flat" cmpd="sng">
            <a:solidFill>
              <a:srgbClr val="D4E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body" idx="3"/>
          </p:nvPr>
        </p:nvSpPr>
        <p:spPr>
          <a:xfrm>
            <a:off x="2241550" y="5099051"/>
            <a:ext cx="1784350" cy="1549400"/>
          </a:xfrm>
          <a:prstGeom prst="rect">
            <a:avLst/>
          </a:prstGeom>
          <a:solidFill>
            <a:srgbClr val="E7D9B1"/>
          </a:solidFill>
          <a:ln w="9525" cap="flat" cmpd="sng">
            <a:solidFill>
              <a:srgbClr val="D4E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body" idx="4"/>
          </p:nvPr>
        </p:nvSpPr>
        <p:spPr>
          <a:xfrm>
            <a:off x="3756025" y="3073400"/>
            <a:ext cx="1784350" cy="1549400"/>
          </a:xfrm>
          <a:prstGeom prst="rect">
            <a:avLst/>
          </a:prstGeom>
          <a:solidFill>
            <a:srgbClr val="E7D9B1"/>
          </a:solidFill>
          <a:ln w="9525" cap="flat" cmpd="sng">
            <a:solidFill>
              <a:srgbClr val="D4E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body" idx="5"/>
          </p:nvPr>
        </p:nvSpPr>
        <p:spPr>
          <a:xfrm>
            <a:off x="6731000" y="3073400"/>
            <a:ext cx="1784350" cy="1549400"/>
          </a:xfrm>
          <a:prstGeom prst="rect">
            <a:avLst/>
          </a:prstGeom>
          <a:solidFill>
            <a:srgbClr val="E7D9B1"/>
          </a:solidFill>
          <a:ln w="9525" cap="flat" cmpd="sng">
            <a:solidFill>
              <a:srgbClr val="D4E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marL="2286000" lvl="4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629841" y="2247900"/>
            <a:ext cx="2949178" cy="362108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at Would You Answer">
  <p:cSld name="What Would You Answer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628650" y="558800"/>
            <a:ext cx="8321040" cy="1124712"/>
          </a:xfrm>
          <a:prstGeom prst="rect">
            <a:avLst/>
          </a:prstGeom>
          <a:solidFill>
            <a:srgbClr val="D4E5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body" idx="1"/>
          </p:nvPr>
        </p:nvSpPr>
        <p:spPr>
          <a:xfrm>
            <a:off x="962406" y="2003172"/>
            <a:ext cx="7653528" cy="4718304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rgbClr val="D4E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title"/>
          </p:nvPr>
        </p:nvSpPr>
        <p:spPr>
          <a:xfrm>
            <a:off x="521208" y="441048"/>
            <a:ext cx="8101584" cy="13258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body" idx="1"/>
          </p:nvPr>
        </p:nvSpPr>
        <p:spPr>
          <a:xfrm>
            <a:off x="628650" y="2564210"/>
            <a:ext cx="2400300" cy="12446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body" idx="2"/>
          </p:nvPr>
        </p:nvSpPr>
        <p:spPr>
          <a:xfrm>
            <a:off x="628650" y="4598391"/>
            <a:ext cx="2400300" cy="12446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body" idx="3"/>
          </p:nvPr>
        </p:nvSpPr>
        <p:spPr>
          <a:xfrm>
            <a:off x="3822700" y="2309020"/>
            <a:ext cx="4692650" cy="175498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body" idx="4"/>
          </p:nvPr>
        </p:nvSpPr>
        <p:spPr>
          <a:xfrm>
            <a:off x="3822700" y="4332684"/>
            <a:ext cx="4692650" cy="1776015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8" name="Google Shape;198;p23"/>
          <p:cNvSpPr>
            <a:spLocks noGrp="1"/>
          </p:cNvSpPr>
          <p:nvPr>
            <p:ph type="pic" idx="2"/>
          </p:nvPr>
        </p:nvSpPr>
        <p:spPr>
          <a:xfrm>
            <a:off x="628650" y="2032000"/>
            <a:ext cx="3041650" cy="39751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p23"/>
          <p:cNvSpPr txBox="1">
            <a:spLocks noGrp="1"/>
          </p:cNvSpPr>
          <p:nvPr>
            <p:ph type="body" idx="1"/>
          </p:nvPr>
        </p:nvSpPr>
        <p:spPr>
          <a:xfrm>
            <a:off x="4876800" y="2032000"/>
            <a:ext cx="3429000" cy="39751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target ">
  <p:cSld name="learning target 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24"/>
          <p:cNvSpPr>
            <a:spLocks noGrp="1"/>
          </p:cNvSpPr>
          <p:nvPr>
            <p:ph type="pic" idx="2"/>
          </p:nvPr>
        </p:nvSpPr>
        <p:spPr>
          <a:xfrm>
            <a:off x="628650" y="2032000"/>
            <a:ext cx="3041650" cy="39751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24"/>
          <p:cNvSpPr txBox="1">
            <a:spLocks noGrp="1"/>
          </p:cNvSpPr>
          <p:nvPr>
            <p:ph type="body" idx="1"/>
          </p:nvPr>
        </p:nvSpPr>
        <p:spPr>
          <a:xfrm>
            <a:off x="5301234" y="2032000"/>
            <a:ext cx="3429000" cy="39751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7" name="Google Shape;20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0886" y="421960"/>
            <a:ext cx="688908" cy="68890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4"/>
          <p:cNvSpPr>
            <a:spLocks noGrp="1"/>
          </p:cNvSpPr>
          <p:nvPr>
            <p:ph type="pic" idx="3"/>
          </p:nvPr>
        </p:nvSpPr>
        <p:spPr>
          <a:xfrm>
            <a:off x="710886" y="421960"/>
            <a:ext cx="694944" cy="694944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p25"/>
          <p:cNvSpPr txBox="1">
            <a:spLocks noGrp="1"/>
          </p:cNvSpPr>
          <p:nvPr>
            <p:ph type="body" idx="1"/>
          </p:nvPr>
        </p:nvSpPr>
        <p:spPr>
          <a:xfrm>
            <a:off x="5172075" y="1881190"/>
            <a:ext cx="2571750" cy="22860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25"/>
          <p:cNvSpPr>
            <a:spLocks noGrp="1"/>
          </p:cNvSpPr>
          <p:nvPr>
            <p:ph type="pic" idx="2"/>
          </p:nvPr>
        </p:nvSpPr>
        <p:spPr>
          <a:xfrm>
            <a:off x="628650" y="1858170"/>
            <a:ext cx="2578100" cy="43053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Google Shape;216;p25"/>
          <p:cNvSpPr txBox="1">
            <a:spLocks noGrp="1"/>
          </p:cNvSpPr>
          <p:nvPr>
            <p:ph type="body" idx="3"/>
          </p:nvPr>
        </p:nvSpPr>
        <p:spPr>
          <a:xfrm>
            <a:off x="5172075" y="4445000"/>
            <a:ext cx="2571750" cy="15494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 txBox="1">
            <a:spLocks noGrp="1"/>
          </p:cNvSpPr>
          <p:nvPr>
            <p:ph type="title"/>
          </p:nvPr>
        </p:nvSpPr>
        <p:spPr>
          <a:xfrm>
            <a:off x="623888" y="1023939"/>
            <a:ext cx="7886700" cy="28527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93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27"/>
          <p:cNvSpPr txBox="1">
            <a:spLocks noGrp="1"/>
          </p:cNvSpPr>
          <p:nvPr>
            <p:ph type="body" idx="2"/>
          </p:nvPr>
        </p:nvSpPr>
        <p:spPr>
          <a:xfrm>
            <a:off x="4844034" y="1825625"/>
            <a:ext cx="3886200" cy="435133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93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9" name="Google Shape;239;p29"/>
          <p:cNvSpPr txBox="1">
            <a:spLocks noGrp="1"/>
          </p:cNvSpPr>
          <p:nvPr>
            <p:ph type="body" idx="1"/>
          </p:nvPr>
        </p:nvSpPr>
        <p:spPr>
          <a:xfrm>
            <a:off x="495300" y="520700"/>
            <a:ext cx="8101584" cy="1325880"/>
          </a:xfrm>
          <a:prstGeom prst="rect">
            <a:avLst/>
          </a:prstGeom>
          <a:solidFill>
            <a:schemeClr val="accent4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29"/>
          <p:cNvSpPr txBox="1">
            <a:spLocks noGrp="1"/>
          </p:cNvSpPr>
          <p:nvPr>
            <p:ph type="body" idx="2"/>
          </p:nvPr>
        </p:nvSpPr>
        <p:spPr>
          <a:xfrm>
            <a:off x="495299" y="2164390"/>
            <a:ext cx="8101013" cy="740060"/>
          </a:xfrm>
          <a:prstGeom prst="rect">
            <a:avLst/>
          </a:prstGeom>
          <a:solidFill>
            <a:srgbClr val="E7D9B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29"/>
          <p:cNvSpPr txBox="1">
            <a:spLocks noGrp="1"/>
          </p:cNvSpPr>
          <p:nvPr>
            <p:ph type="body" idx="3"/>
          </p:nvPr>
        </p:nvSpPr>
        <p:spPr>
          <a:xfrm>
            <a:off x="495299" y="3219915"/>
            <a:ext cx="8101013" cy="740664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29"/>
          <p:cNvSpPr txBox="1">
            <a:spLocks noGrp="1"/>
          </p:cNvSpPr>
          <p:nvPr>
            <p:ph type="body" idx="4"/>
          </p:nvPr>
        </p:nvSpPr>
        <p:spPr>
          <a:xfrm>
            <a:off x="495298" y="4276396"/>
            <a:ext cx="8101013" cy="740664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6" name="Google Shape;246;p30"/>
          <p:cNvSpPr txBox="1">
            <a:spLocks noGrp="1"/>
          </p:cNvSpPr>
          <p:nvPr>
            <p:ph type="body" idx="1"/>
          </p:nvPr>
        </p:nvSpPr>
        <p:spPr>
          <a:xfrm>
            <a:off x="629841" y="2209800"/>
            <a:ext cx="2949178" cy="365918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47" name="Google Shape;247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3571875" y="2159000"/>
            <a:ext cx="2152650" cy="17018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038725" y="4295775"/>
            <a:ext cx="2152650" cy="17018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3"/>
          </p:nvPr>
        </p:nvSpPr>
        <p:spPr>
          <a:xfrm>
            <a:off x="2181225" y="4330700"/>
            <a:ext cx="2152650" cy="17018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4"/>
          </p:nvPr>
        </p:nvSpPr>
        <p:spPr>
          <a:xfrm>
            <a:off x="685800" y="2159000"/>
            <a:ext cx="2152650" cy="17018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5"/>
          </p:nvPr>
        </p:nvSpPr>
        <p:spPr>
          <a:xfrm>
            <a:off x="6457950" y="2159000"/>
            <a:ext cx="2152650" cy="17018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 txBox="1">
            <a:spLocks noGrp="1"/>
          </p:cNvSpPr>
          <p:nvPr>
            <p:ph type="title"/>
          </p:nvPr>
        </p:nvSpPr>
        <p:spPr>
          <a:xfrm>
            <a:off x="628650" y="383857"/>
            <a:ext cx="8101584" cy="13258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" name="Google Shape;255;p31"/>
          <p:cNvSpPr txBox="1">
            <a:spLocks noGrp="1"/>
          </p:cNvSpPr>
          <p:nvPr>
            <p:ph type="body" idx="1"/>
          </p:nvPr>
        </p:nvSpPr>
        <p:spPr>
          <a:xfrm>
            <a:off x="1431925" y="1879599"/>
            <a:ext cx="6280150" cy="12446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31"/>
          <p:cNvSpPr txBox="1">
            <a:spLocks noGrp="1"/>
          </p:cNvSpPr>
          <p:nvPr>
            <p:ph type="body" idx="2"/>
          </p:nvPr>
        </p:nvSpPr>
        <p:spPr>
          <a:xfrm>
            <a:off x="1431925" y="3346449"/>
            <a:ext cx="6280150" cy="12446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31"/>
          <p:cNvSpPr txBox="1">
            <a:spLocks noGrp="1"/>
          </p:cNvSpPr>
          <p:nvPr>
            <p:ph type="body" idx="3"/>
          </p:nvPr>
        </p:nvSpPr>
        <p:spPr>
          <a:xfrm>
            <a:off x="1431925" y="4813299"/>
            <a:ext cx="6280150" cy="12446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33"/>
          <p:cNvSpPr txBox="1">
            <a:spLocks noGrp="1"/>
          </p:cNvSpPr>
          <p:nvPr>
            <p:ph type="body" idx="1"/>
          </p:nvPr>
        </p:nvSpPr>
        <p:spPr>
          <a:xfrm>
            <a:off x="628650" y="2552699"/>
            <a:ext cx="8101584" cy="3268663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3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3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34"/>
          <p:cNvSpPr txBox="1">
            <a:spLocks noGrp="1"/>
          </p:cNvSpPr>
          <p:nvPr>
            <p:ph type="body" idx="2"/>
          </p:nvPr>
        </p:nvSpPr>
        <p:spPr>
          <a:xfrm>
            <a:off x="4863084" y="1825625"/>
            <a:ext cx="3867150" cy="435133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93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93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93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93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3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3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>
            <a:spLocks noGrp="1"/>
          </p:cNvSpPr>
          <p:nvPr>
            <p:ph type="title"/>
          </p:nvPr>
        </p:nvSpPr>
        <p:spPr>
          <a:xfrm>
            <a:off x="521208" y="355600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5"/>
          <p:cNvSpPr txBox="1">
            <a:spLocks noGrp="1"/>
          </p:cNvSpPr>
          <p:nvPr>
            <p:ph type="body" idx="1"/>
          </p:nvPr>
        </p:nvSpPr>
        <p:spPr>
          <a:xfrm>
            <a:off x="521208" y="1857375"/>
            <a:ext cx="3868737" cy="823912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0" name="Google Shape;280;p35"/>
          <p:cNvSpPr txBox="1">
            <a:spLocks noGrp="1"/>
          </p:cNvSpPr>
          <p:nvPr>
            <p:ph type="body" idx="2"/>
          </p:nvPr>
        </p:nvSpPr>
        <p:spPr>
          <a:xfrm>
            <a:off x="521208" y="2857500"/>
            <a:ext cx="3868737" cy="3415506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35"/>
          <p:cNvSpPr txBox="1">
            <a:spLocks noGrp="1"/>
          </p:cNvSpPr>
          <p:nvPr>
            <p:ph type="body" idx="3"/>
          </p:nvPr>
        </p:nvSpPr>
        <p:spPr>
          <a:xfrm>
            <a:off x="4735004" y="1857375"/>
            <a:ext cx="3887788" cy="823912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2" name="Google Shape;282;p35"/>
          <p:cNvSpPr txBox="1">
            <a:spLocks noGrp="1"/>
          </p:cNvSpPr>
          <p:nvPr>
            <p:ph type="body" idx="4"/>
          </p:nvPr>
        </p:nvSpPr>
        <p:spPr>
          <a:xfrm>
            <a:off x="4735004" y="2857499"/>
            <a:ext cx="3887788" cy="3415507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3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3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 txBox="1">
            <a:spLocks noGrp="1"/>
          </p:cNvSpPr>
          <p:nvPr>
            <p:ph type="title"/>
          </p:nvPr>
        </p:nvSpPr>
        <p:spPr>
          <a:xfrm>
            <a:off x="521208" y="355600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36"/>
          <p:cNvSpPr txBox="1">
            <a:spLocks noGrp="1"/>
          </p:cNvSpPr>
          <p:nvPr>
            <p:ph type="body" idx="1"/>
          </p:nvPr>
        </p:nvSpPr>
        <p:spPr>
          <a:xfrm>
            <a:off x="521206" y="1764507"/>
            <a:ext cx="3868737" cy="823912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9" name="Google Shape;289;p36"/>
          <p:cNvSpPr txBox="1">
            <a:spLocks noGrp="1"/>
          </p:cNvSpPr>
          <p:nvPr>
            <p:ph type="body" idx="2"/>
          </p:nvPr>
        </p:nvSpPr>
        <p:spPr>
          <a:xfrm>
            <a:off x="521207" y="2712243"/>
            <a:ext cx="3868737" cy="2224882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36"/>
          <p:cNvSpPr txBox="1">
            <a:spLocks noGrp="1"/>
          </p:cNvSpPr>
          <p:nvPr>
            <p:ph type="body" idx="3"/>
          </p:nvPr>
        </p:nvSpPr>
        <p:spPr>
          <a:xfrm>
            <a:off x="4735004" y="1764507"/>
            <a:ext cx="3887788" cy="823912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1" name="Google Shape;291;p36"/>
          <p:cNvSpPr txBox="1">
            <a:spLocks noGrp="1"/>
          </p:cNvSpPr>
          <p:nvPr>
            <p:ph type="body" idx="4"/>
          </p:nvPr>
        </p:nvSpPr>
        <p:spPr>
          <a:xfrm>
            <a:off x="4735004" y="2712244"/>
            <a:ext cx="3887788" cy="2224881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3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3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5" name="Google Shape;295;p36"/>
          <p:cNvSpPr txBox="1">
            <a:spLocks noGrp="1"/>
          </p:cNvSpPr>
          <p:nvPr>
            <p:ph type="body" idx="5"/>
          </p:nvPr>
        </p:nvSpPr>
        <p:spPr>
          <a:xfrm>
            <a:off x="521206" y="5127625"/>
            <a:ext cx="3868737" cy="9144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36"/>
          <p:cNvSpPr txBox="1">
            <a:spLocks noGrp="1"/>
          </p:cNvSpPr>
          <p:nvPr>
            <p:ph type="body" idx="6"/>
          </p:nvPr>
        </p:nvSpPr>
        <p:spPr>
          <a:xfrm>
            <a:off x="4735005" y="5127625"/>
            <a:ext cx="3887787" cy="9144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3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3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3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2" name="Google Shape;302;p37"/>
          <p:cNvSpPr txBox="1">
            <a:spLocks noGrp="1"/>
          </p:cNvSpPr>
          <p:nvPr>
            <p:ph type="body" idx="1"/>
          </p:nvPr>
        </p:nvSpPr>
        <p:spPr>
          <a:xfrm>
            <a:off x="628650" y="1955800"/>
            <a:ext cx="8101013" cy="30353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93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93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93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93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37"/>
          <p:cNvSpPr txBox="1">
            <a:spLocks noGrp="1"/>
          </p:cNvSpPr>
          <p:nvPr>
            <p:ph type="body" idx="2"/>
          </p:nvPr>
        </p:nvSpPr>
        <p:spPr>
          <a:xfrm>
            <a:off x="628650" y="5194300"/>
            <a:ext cx="8101013" cy="8255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8" name="Google Shape;308;p38"/>
          <p:cNvSpPr txBox="1">
            <a:spLocks noGrp="1"/>
          </p:cNvSpPr>
          <p:nvPr>
            <p:ph type="body" idx="1"/>
          </p:nvPr>
        </p:nvSpPr>
        <p:spPr>
          <a:xfrm>
            <a:off x="406400" y="330200"/>
            <a:ext cx="8394700" cy="44704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38"/>
          <p:cNvSpPr txBox="1">
            <a:spLocks noGrp="1"/>
          </p:cNvSpPr>
          <p:nvPr>
            <p:ph type="body" idx="2"/>
          </p:nvPr>
        </p:nvSpPr>
        <p:spPr>
          <a:xfrm>
            <a:off x="406400" y="5156200"/>
            <a:ext cx="8394700" cy="84455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9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9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13" name="Google Shape;313;p39"/>
          <p:cNvSpPr txBox="1">
            <a:spLocks noGrp="1"/>
          </p:cNvSpPr>
          <p:nvPr>
            <p:ph type="body" idx="2"/>
          </p:nvPr>
        </p:nvSpPr>
        <p:spPr>
          <a:xfrm>
            <a:off x="630238" y="2425700"/>
            <a:ext cx="2949575" cy="344328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4" name="Google Shape;314;p3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3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0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40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40"/>
          <p:cNvSpPr txBox="1">
            <a:spLocks noGrp="1"/>
          </p:cNvSpPr>
          <p:nvPr>
            <p:ph type="body" idx="1"/>
          </p:nvPr>
        </p:nvSpPr>
        <p:spPr>
          <a:xfrm>
            <a:off x="630238" y="2336800"/>
            <a:ext cx="2949575" cy="353218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1" name="Google Shape;321;p4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4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4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8101584" cy="435133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528066" y="296068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521208" y="1825625"/>
            <a:ext cx="8101584" cy="2797175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528638" y="4864100"/>
            <a:ext cx="8101012" cy="12192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person named">
  <p:cSld name="key person named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7"/>
          <p:cNvSpPr>
            <a:spLocks noGrp="1"/>
          </p:cNvSpPr>
          <p:nvPr>
            <p:ph type="pic" idx="2"/>
          </p:nvPr>
        </p:nvSpPr>
        <p:spPr>
          <a:xfrm>
            <a:off x="628650" y="2031999"/>
            <a:ext cx="3384550" cy="3375025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4876800" y="2032000"/>
            <a:ext cx="3429000" cy="39751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3"/>
          </p:nvPr>
        </p:nvSpPr>
        <p:spPr>
          <a:xfrm>
            <a:off x="762000" y="5627687"/>
            <a:ext cx="3117850" cy="5080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628650" y="1849438"/>
            <a:ext cx="3868340" cy="823912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2"/>
          </p:nvPr>
        </p:nvSpPr>
        <p:spPr>
          <a:xfrm>
            <a:off x="628650" y="2832099"/>
            <a:ext cx="3868340" cy="3440907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3"/>
          </p:nvPr>
        </p:nvSpPr>
        <p:spPr>
          <a:xfrm>
            <a:off x="4844032" y="1849438"/>
            <a:ext cx="3887391" cy="823912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4"/>
          </p:nvPr>
        </p:nvSpPr>
        <p:spPr>
          <a:xfrm>
            <a:off x="4844033" y="2832099"/>
            <a:ext cx="3887391" cy="344090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marL="2286000" lvl="4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3571875" y="2159000"/>
            <a:ext cx="2152650" cy="17018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6457950" y="4257675"/>
            <a:ext cx="2152650" cy="17018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3"/>
          </p:nvPr>
        </p:nvSpPr>
        <p:spPr>
          <a:xfrm>
            <a:off x="3571875" y="4205286"/>
            <a:ext cx="2152650" cy="17018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4"/>
          </p:nvPr>
        </p:nvSpPr>
        <p:spPr>
          <a:xfrm>
            <a:off x="685800" y="2159000"/>
            <a:ext cx="2152650" cy="3748086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5"/>
          </p:nvPr>
        </p:nvSpPr>
        <p:spPr>
          <a:xfrm>
            <a:off x="6457950" y="2159000"/>
            <a:ext cx="2152650" cy="17018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521208" y="355600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521206" y="1764507"/>
            <a:ext cx="3868737" cy="823912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2"/>
          </p:nvPr>
        </p:nvSpPr>
        <p:spPr>
          <a:xfrm>
            <a:off x="521207" y="2712243"/>
            <a:ext cx="3868737" cy="2224882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3"/>
          </p:nvPr>
        </p:nvSpPr>
        <p:spPr>
          <a:xfrm>
            <a:off x="4735004" y="1764507"/>
            <a:ext cx="3887788" cy="823912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4"/>
          </p:nvPr>
        </p:nvSpPr>
        <p:spPr>
          <a:xfrm>
            <a:off x="4735004" y="2712244"/>
            <a:ext cx="3887788" cy="2224881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5"/>
          </p:nvPr>
        </p:nvSpPr>
        <p:spPr>
          <a:xfrm>
            <a:off x="521206" y="5127625"/>
            <a:ext cx="3868737" cy="9144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6"/>
          </p:nvPr>
        </p:nvSpPr>
        <p:spPr>
          <a:xfrm>
            <a:off x="4735005" y="5127625"/>
            <a:ext cx="3887787" cy="9144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0" name="Google Shape;260;p32"/>
          <p:cNvSpPr txBox="1">
            <a:spLocks noGrp="1"/>
          </p:cNvSpPr>
          <p:nvPr>
            <p:ph type="body" idx="1"/>
          </p:nvPr>
        </p:nvSpPr>
        <p:spPr>
          <a:xfrm>
            <a:off x="628650" y="2552699"/>
            <a:ext cx="8101584" cy="3268663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3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Google Shape;262;p3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41" descr="Unit 8&#10;Motivation, Emotion, and Stres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4652" cy="2278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1" descr="Modules&#10;37. Motivational Concepts&#10;38. Hunger Motivation&#10;39. Sexual Motivation&#10;40. Affiliation and Achievement&#10;41. Theories and Physiology of Emotion&#10;42. Expressing Emotion&#10;43. Stress and Illness&#10;44. Health and Happiness"/>
          <p:cNvPicPr preferRelativeResize="0"/>
          <p:nvPr/>
        </p:nvPicPr>
        <p:blipFill/>
        <p:spPr>
          <a:xfrm>
            <a:off x="775849" y="2274695"/>
            <a:ext cx="2428361" cy="2965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0039" y="2338466"/>
            <a:ext cx="2982777" cy="4474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1" descr="Cultura Creative(RF)/Alam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65246" y="6150033"/>
            <a:ext cx="144793" cy="662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is Abraham’s ____________’s </a:t>
            </a:r>
            <a:br>
              <a:rPr lang="en-US"/>
            </a:br>
            <a:r>
              <a:rPr lang="en-US"/>
              <a:t>theory of motivation?</a:t>
            </a:r>
            <a:endParaRPr/>
          </a:p>
        </p:txBody>
      </p:sp>
      <p:sp>
        <p:nvSpPr>
          <p:cNvPr id="394" name="Google Shape;394;p50"/>
          <p:cNvSpPr txBox="1">
            <a:spLocks noGrp="1"/>
          </p:cNvSpPr>
          <p:nvPr>
            <p:ph type="body" idx="1"/>
          </p:nvPr>
        </p:nvSpPr>
        <p:spPr>
          <a:xfrm>
            <a:off x="4312693" y="2032000"/>
            <a:ext cx="4202657" cy="39751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Abraham Maslow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theorized that human needs are hierarchical….some have priority over others.</a:t>
            </a:r>
            <a:endParaRPr/>
          </a:p>
        </p:txBody>
      </p:sp>
      <p:sp>
        <p:nvSpPr>
          <p:cNvPr id="395" name="Google Shape;395;p50"/>
          <p:cNvSpPr txBox="1">
            <a:spLocks noGrp="1"/>
          </p:cNvSpPr>
          <p:nvPr>
            <p:ph type="body" idx="3"/>
          </p:nvPr>
        </p:nvSpPr>
        <p:spPr>
          <a:xfrm>
            <a:off x="762000" y="5627687"/>
            <a:ext cx="3117850" cy="863054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5"/>
              <a:buNone/>
            </a:pPr>
            <a:r>
              <a:rPr lang="en-US" sz="2405"/>
              <a:t>Abraham _________</a:t>
            </a:r>
            <a:endParaRPr sz="2405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5"/>
              <a:buNone/>
            </a:pPr>
            <a:r>
              <a:rPr lang="en-US" sz="2405"/>
              <a:t>1908-1970</a:t>
            </a:r>
            <a:endParaRPr/>
          </a:p>
        </p:txBody>
      </p:sp>
      <p:pic>
        <p:nvPicPr>
          <p:cNvPr id="396" name="Google Shape;396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7746" y="1895267"/>
            <a:ext cx="2746357" cy="3527841"/>
          </a:xfrm>
          <a:prstGeom prst="rect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97" name="Google Shape;397;p50" descr="decorativ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479" y="423231"/>
            <a:ext cx="688908" cy="688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3491782" cy="160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is a </a:t>
            </a:r>
            <a:r>
              <a:rPr lang="en-US" b="1" i="1"/>
              <a:t>_________ of _________?</a:t>
            </a:r>
            <a:endParaRPr b="1" i="1"/>
          </a:p>
        </p:txBody>
      </p:sp>
      <p:sp>
        <p:nvSpPr>
          <p:cNvPr id="403" name="Google Shape;403;p51"/>
          <p:cNvSpPr txBox="1">
            <a:spLocks noGrp="1"/>
          </p:cNvSpPr>
          <p:nvPr>
            <p:ph type="body" idx="2"/>
          </p:nvPr>
        </p:nvSpPr>
        <p:spPr>
          <a:xfrm>
            <a:off x="629840" y="2247899"/>
            <a:ext cx="3491783" cy="3803403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Maslow’s </a:t>
            </a:r>
            <a:r>
              <a:rPr lang="en-US" b="1" i="1"/>
              <a:t>hierarchy of needs </a:t>
            </a:r>
            <a:r>
              <a:rPr lang="en-US"/>
              <a:t>begins at the base with  physiological needs that must first be satisfied before higher level safety needs and then psychological                                      needs are addressed.</a:t>
            </a:r>
            <a:endParaRPr/>
          </a:p>
        </p:txBody>
      </p:sp>
      <p:pic>
        <p:nvPicPr>
          <p:cNvPr id="404" name="Google Shape;404;p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92839" y="1462333"/>
            <a:ext cx="4232546" cy="458897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Two portions of the hypothalamus that control appetite.</a:t>
            </a:r>
            <a:endParaRPr/>
          </a:p>
        </p:txBody>
      </p:sp>
      <p:sp>
        <p:nvSpPr>
          <p:cNvPr id="410" name="Google Shape;410;p52"/>
          <p:cNvSpPr txBox="1">
            <a:spLocks noGrp="1"/>
          </p:cNvSpPr>
          <p:nvPr>
            <p:ph type="body" idx="1"/>
          </p:nvPr>
        </p:nvSpPr>
        <p:spPr>
          <a:xfrm>
            <a:off x="628650" y="1849438"/>
            <a:ext cx="3868340" cy="823912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____________ hypothalamus (LH)</a:t>
            </a:r>
            <a:endParaRPr/>
          </a:p>
        </p:txBody>
      </p:sp>
      <p:sp>
        <p:nvSpPr>
          <p:cNvPr id="411" name="Google Shape;411;p52"/>
          <p:cNvSpPr txBox="1">
            <a:spLocks noGrp="1"/>
          </p:cNvSpPr>
          <p:nvPr>
            <p:ph type="body" idx="2"/>
          </p:nvPr>
        </p:nvSpPr>
        <p:spPr>
          <a:xfrm>
            <a:off x="628650" y="2832099"/>
            <a:ext cx="3868340" cy="3440907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Stimulation of this structure in the hypothalamus stimulates hunger.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Lesioning (surgically removing) inhibits hunger signals.</a:t>
            </a:r>
            <a:endParaRPr/>
          </a:p>
        </p:txBody>
      </p:sp>
      <p:sp>
        <p:nvSpPr>
          <p:cNvPr id="412" name="Google Shape;412;p52"/>
          <p:cNvSpPr txBox="1">
            <a:spLocks noGrp="1"/>
          </p:cNvSpPr>
          <p:nvPr>
            <p:ph type="body" idx="3"/>
          </p:nvPr>
        </p:nvSpPr>
        <p:spPr>
          <a:xfrm>
            <a:off x="4844032" y="1849438"/>
            <a:ext cx="3887391" cy="823912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________________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hypothalamus (VMH)</a:t>
            </a:r>
            <a:endParaRPr/>
          </a:p>
        </p:txBody>
      </p:sp>
      <p:sp>
        <p:nvSpPr>
          <p:cNvPr id="413" name="Google Shape;413;p52"/>
          <p:cNvSpPr txBox="1">
            <a:spLocks noGrp="1"/>
          </p:cNvSpPr>
          <p:nvPr>
            <p:ph type="body" idx="4"/>
          </p:nvPr>
        </p:nvSpPr>
        <p:spPr>
          <a:xfrm>
            <a:off x="4844033" y="2832099"/>
            <a:ext cx="3887391" cy="344090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Stimulation of this structure in the hypothalamus inhibits hunger. 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Lesioning inhibits satiety(full) signals.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are five appetite hormones?</a:t>
            </a:r>
            <a:endParaRPr/>
          </a:p>
        </p:txBody>
      </p:sp>
      <p:sp>
        <p:nvSpPr>
          <p:cNvPr id="419" name="Google Shape;419;p53"/>
          <p:cNvSpPr txBox="1">
            <a:spLocks noGrp="1"/>
          </p:cNvSpPr>
          <p:nvPr>
            <p:ph type="body" idx="4"/>
          </p:nvPr>
        </p:nvSpPr>
        <p:spPr>
          <a:xfrm>
            <a:off x="685800" y="2159000"/>
            <a:ext cx="2152650" cy="17018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_________: decreases appetite</a:t>
            </a:r>
            <a:endParaRPr/>
          </a:p>
        </p:txBody>
      </p:sp>
      <p:sp>
        <p:nvSpPr>
          <p:cNvPr id="420" name="Google Shape;420;p53"/>
          <p:cNvSpPr txBox="1">
            <a:spLocks noGrp="1"/>
          </p:cNvSpPr>
          <p:nvPr>
            <p:ph type="body" idx="1"/>
          </p:nvPr>
        </p:nvSpPr>
        <p:spPr>
          <a:xfrm>
            <a:off x="3571875" y="2159000"/>
            <a:ext cx="2152650" cy="17018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__________: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decreases appetite</a:t>
            </a:r>
            <a:endParaRPr/>
          </a:p>
        </p:txBody>
      </p:sp>
      <p:sp>
        <p:nvSpPr>
          <p:cNvPr id="421" name="Google Shape;421;p53"/>
          <p:cNvSpPr txBox="1">
            <a:spLocks noGrp="1"/>
          </p:cNvSpPr>
          <p:nvPr>
            <p:ph type="body" idx="5"/>
          </p:nvPr>
        </p:nvSpPr>
        <p:spPr>
          <a:xfrm>
            <a:off x="6457950" y="2159000"/>
            <a:ext cx="2152650" cy="17018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________: decreases appetite</a:t>
            </a:r>
            <a:endParaRPr/>
          </a:p>
        </p:txBody>
      </p:sp>
      <p:sp>
        <p:nvSpPr>
          <p:cNvPr id="422" name="Google Shape;422;p53"/>
          <p:cNvSpPr txBox="1">
            <a:spLocks noGrp="1"/>
          </p:cNvSpPr>
          <p:nvPr>
            <p:ph type="body" idx="3"/>
          </p:nvPr>
        </p:nvSpPr>
        <p:spPr>
          <a:xfrm>
            <a:off x="2181225" y="4330700"/>
            <a:ext cx="2152650" cy="17018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_________: increases appetite</a:t>
            </a:r>
            <a:endParaRPr/>
          </a:p>
        </p:txBody>
      </p:sp>
      <p:sp>
        <p:nvSpPr>
          <p:cNvPr id="423" name="Google Shape;423;p53"/>
          <p:cNvSpPr txBox="1">
            <a:spLocks noGrp="1"/>
          </p:cNvSpPr>
          <p:nvPr>
            <p:ph type="body" idx="2"/>
          </p:nvPr>
        </p:nvSpPr>
        <p:spPr>
          <a:xfrm>
            <a:off x="5038725" y="4295775"/>
            <a:ext cx="2152650" cy="17018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__________: increases appetite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is the </a:t>
            </a:r>
            <a:r>
              <a:rPr lang="en-US" i="1"/>
              <a:t>____   ____________</a:t>
            </a:r>
            <a:r>
              <a:rPr lang="en-US"/>
              <a:t>?</a:t>
            </a:r>
            <a:endParaRPr/>
          </a:p>
        </p:txBody>
      </p:sp>
      <p:sp>
        <p:nvSpPr>
          <p:cNvPr id="429" name="Google Shape;429;p5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8101584" cy="435133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the point (weight) at which your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“weight thermostat” may be set (fixed)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When your body falls below this weight, increased hunger and a lowered metabolic rate may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combine to restore lost weight.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are the two sex hormones?</a:t>
            </a:r>
            <a:endParaRPr/>
          </a:p>
        </p:txBody>
      </p:sp>
      <p:sp>
        <p:nvSpPr>
          <p:cNvPr id="436" name="Google Shape;436;p55"/>
          <p:cNvSpPr txBox="1">
            <a:spLocks noGrp="1"/>
          </p:cNvSpPr>
          <p:nvPr>
            <p:ph type="body" idx="1"/>
          </p:nvPr>
        </p:nvSpPr>
        <p:spPr>
          <a:xfrm>
            <a:off x="628650" y="1849438"/>
            <a:ext cx="3868340" cy="823912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b="1" i="1"/>
              <a:t>_______________</a:t>
            </a:r>
            <a:endParaRPr b="1" i="1"/>
          </a:p>
        </p:txBody>
      </p:sp>
      <p:sp>
        <p:nvSpPr>
          <p:cNvPr id="437" name="Google Shape;437;p55"/>
          <p:cNvSpPr txBox="1">
            <a:spLocks noGrp="1"/>
          </p:cNvSpPr>
          <p:nvPr>
            <p:ph type="body" idx="2"/>
          </p:nvPr>
        </p:nvSpPr>
        <p:spPr>
          <a:xfrm>
            <a:off x="521208" y="2857499"/>
            <a:ext cx="3868737" cy="38572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Both males and females have testosterone, but the additional testosterone in males stimulates the growth of the male sex organs during the fetal period and the development of the male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sex characteristics during puberty.</a:t>
            </a:r>
            <a:endParaRPr/>
          </a:p>
        </p:txBody>
      </p:sp>
      <p:sp>
        <p:nvSpPr>
          <p:cNvPr id="438" name="Google Shape;438;p55"/>
          <p:cNvSpPr txBox="1">
            <a:spLocks noGrp="1"/>
          </p:cNvSpPr>
          <p:nvPr>
            <p:ph type="body" idx="3"/>
          </p:nvPr>
        </p:nvSpPr>
        <p:spPr>
          <a:xfrm>
            <a:off x="4844032" y="1849438"/>
            <a:ext cx="3887391" cy="823912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b="1" i="1"/>
              <a:t>______________</a:t>
            </a:r>
            <a:endParaRPr b="1" i="1"/>
          </a:p>
        </p:txBody>
      </p:sp>
      <p:sp>
        <p:nvSpPr>
          <p:cNvPr id="439" name="Google Shape;439;p55"/>
          <p:cNvSpPr txBox="1">
            <a:spLocks noGrp="1"/>
          </p:cNvSpPr>
          <p:nvPr>
            <p:ph type="body" idx="4"/>
          </p:nvPr>
        </p:nvSpPr>
        <p:spPr>
          <a:xfrm>
            <a:off x="4735004" y="2857499"/>
            <a:ext cx="3887788" cy="38572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Estrogen is a sex hormone that contribute to female sex characteristics and is secreted in greater amounts by females than by males.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Estrogen levels peak during ovulation.</a:t>
            </a:r>
            <a:endParaRPr/>
          </a:p>
        </p:txBody>
      </p:sp>
      <p:pic>
        <p:nvPicPr>
          <p:cNvPr id="440" name="Google Shape;440;p55" descr="decorativ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479" y="423231"/>
            <a:ext cx="688908" cy="688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is the </a:t>
            </a:r>
            <a:r>
              <a:rPr lang="en-US" i="1"/>
              <a:t>sexual response cycle</a:t>
            </a:r>
            <a:r>
              <a:rPr lang="en-US"/>
              <a:t>?</a:t>
            </a:r>
            <a:endParaRPr/>
          </a:p>
        </p:txBody>
      </p:sp>
      <p:sp>
        <p:nvSpPr>
          <p:cNvPr id="446" name="Google Shape;446;p56"/>
          <p:cNvSpPr txBox="1">
            <a:spLocks noGrp="1"/>
          </p:cNvSpPr>
          <p:nvPr>
            <p:ph type="body" idx="4"/>
          </p:nvPr>
        </p:nvSpPr>
        <p:spPr>
          <a:xfrm>
            <a:off x="685800" y="2159000"/>
            <a:ext cx="2152650" cy="437827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four stages of sexual responding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described by William _________ and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Virginia __________ in 1966</a:t>
            </a:r>
            <a:endParaRPr/>
          </a:p>
        </p:txBody>
      </p:sp>
      <p:sp>
        <p:nvSpPr>
          <p:cNvPr id="447" name="Google Shape;447;p56"/>
          <p:cNvSpPr txBox="1">
            <a:spLocks noGrp="1"/>
          </p:cNvSpPr>
          <p:nvPr>
            <p:ph type="body" idx="1"/>
          </p:nvPr>
        </p:nvSpPr>
        <p:spPr>
          <a:xfrm>
            <a:off x="3571875" y="2300288"/>
            <a:ext cx="2152650" cy="17018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Phase One: ________</a:t>
            </a:r>
            <a:endParaRPr/>
          </a:p>
        </p:txBody>
      </p:sp>
      <p:sp>
        <p:nvSpPr>
          <p:cNvPr id="448" name="Google Shape;448;p56"/>
          <p:cNvSpPr txBox="1">
            <a:spLocks noGrp="1"/>
          </p:cNvSpPr>
          <p:nvPr>
            <p:ph type="body" idx="5"/>
          </p:nvPr>
        </p:nvSpPr>
        <p:spPr>
          <a:xfrm>
            <a:off x="6457950" y="2300288"/>
            <a:ext cx="2152650" cy="17018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Phase Two: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__________</a:t>
            </a:r>
            <a:endParaRPr/>
          </a:p>
        </p:txBody>
      </p:sp>
      <p:sp>
        <p:nvSpPr>
          <p:cNvPr id="449" name="Google Shape;449;p56"/>
          <p:cNvSpPr txBox="1">
            <a:spLocks noGrp="1"/>
          </p:cNvSpPr>
          <p:nvPr>
            <p:ph type="body" idx="3"/>
          </p:nvPr>
        </p:nvSpPr>
        <p:spPr>
          <a:xfrm>
            <a:off x="3571875" y="4505537"/>
            <a:ext cx="2152650" cy="17018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Phase Three: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__________</a:t>
            </a:r>
            <a:endParaRPr/>
          </a:p>
        </p:txBody>
      </p:sp>
      <p:sp>
        <p:nvSpPr>
          <p:cNvPr id="450" name="Google Shape;450;p56"/>
          <p:cNvSpPr txBox="1">
            <a:spLocks noGrp="1"/>
          </p:cNvSpPr>
          <p:nvPr>
            <p:ph type="body" idx="2"/>
          </p:nvPr>
        </p:nvSpPr>
        <p:spPr>
          <a:xfrm>
            <a:off x="6457950" y="4505537"/>
            <a:ext cx="2152650" cy="17018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Phase Four: __________</a:t>
            </a:r>
            <a:endParaRPr/>
          </a:p>
        </p:txBody>
      </p:sp>
      <p:pic>
        <p:nvPicPr>
          <p:cNvPr id="451" name="Google Shape;451;p56" descr="decorativ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479" y="423231"/>
            <a:ext cx="688908" cy="688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is </a:t>
            </a:r>
            <a:r>
              <a:rPr lang="en-US" i="1"/>
              <a:t>_____________ motivation</a:t>
            </a:r>
            <a:r>
              <a:rPr lang="en-US"/>
              <a:t>?</a:t>
            </a:r>
            <a:endParaRPr/>
          </a:p>
        </p:txBody>
      </p:sp>
      <p:sp>
        <p:nvSpPr>
          <p:cNvPr id="457" name="Google Shape;457;p5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8101584" cy="435133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a desire for significant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accomplishment, for mastery of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skills or ideas, for control, and for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attaining a high standard</a:t>
            </a:r>
            <a:endParaRPr/>
          </a:p>
        </p:txBody>
      </p:sp>
      <p:pic>
        <p:nvPicPr>
          <p:cNvPr id="458" name="Google Shape;458;p57" descr="decorativ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479" y="423231"/>
            <a:ext cx="688908" cy="688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3450443" cy="160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is _________?</a:t>
            </a:r>
            <a:endParaRPr/>
          </a:p>
        </p:txBody>
      </p:sp>
      <p:sp>
        <p:nvSpPr>
          <p:cNvPr id="464" name="Google Shape;464;p58"/>
          <p:cNvSpPr txBox="1">
            <a:spLocks noGrp="1"/>
          </p:cNvSpPr>
          <p:nvPr>
            <p:ph type="body" idx="2"/>
          </p:nvPr>
        </p:nvSpPr>
        <p:spPr>
          <a:xfrm>
            <a:off x="630238" y="2425700"/>
            <a:ext cx="3450443" cy="344328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a response of the whole organism, involving physiological arousal,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expressive behaviors, and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conscious experience</a:t>
            </a:r>
            <a:endParaRPr/>
          </a:p>
        </p:txBody>
      </p:sp>
      <p:pic>
        <p:nvPicPr>
          <p:cNvPr id="465" name="Google Shape;465;p5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56110" y="2581443"/>
            <a:ext cx="4288690" cy="3287545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is the </a:t>
            </a:r>
            <a:r>
              <a:rPr lang="en-US" i="1"/>
              <a:t>_____________</a:t>
            </a:r>
            <a:r>
              <a:rPr lang="en-US"/>
              <a:t> theory of emotion?</a:t>
            </a:r>
            <a:endParaRPr/>
          </a:p>
        </p:txBody>
      </p:sp>
      <p:sp>
        <p:nvSpPr>
          <p:cNvPr id="471" name="Google Shape;471;p5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8101584" cy="435133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the theory that our experience of emotion is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our awareness of our physiological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responses to an emotion-arousing stimulus: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stimulus leads to arousal which leads to emotion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“</a:t>
            </a:r>
            <a:r>
              <a:rPr lang="en-US" i="1"/>
              <a:t>We feel sorry because we cry, angry because we strike, afraid because we tremble.”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i="1"/>
              <a:t>(William James, 1890, p. 1066)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is ____________?</a:t>
            </a:r>
            <a:endParaRPr/>
          </a:p>
        </p:txBody>
      </p:sp>
      <p:sp>
        <p:nvSpPr>
          <p:cNvPr id="337" name="Google Shape;337;p42"/>
          <p:cNvSpPr txBox="1">
            <a:spLocks noGrp="1"/>
          </p:cNvSpPr>
          <p:nvPr>
            <p:ph type="body" idx="2"/>
          </p:nvPr>
        </p:nvSpPr>
        <p:spPr>
          <a:xfrm>
            <a:off x="629841" y="2247900"/>
            <a:ext cx="2949178" cy="362108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a need or desire that energizes and directs behavior</a:t>
            </a:r>
            <a:endParaRPr/>
          </a:p>
        </p:txBody>
      </p:sp>
      <p:pic>
        <p:nvPicPr>
          <p:cNvPr id="338" name="Google Shape;338;p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92670" y="2374711"/>
            <a:ext cx="4978404" cy="349427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9" name="Google Shape;339;p42" descr="decorativ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479" y="505119"/>
            <a:ext cx="688908" cy="688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How did Walter Cannon disagree with the </a:t>
            </a:r>
            <a:r>
              <a:rPr lang="en-US" i="1"/>
              <a:t>James-Lange</a:t>
            </a:r>
            <a:r>
              <a:rPr lang="en-US"/>
              <a:t> theory of emotion?</a:t>
            </a:r>
            <a:endParaRPr/>
          </a:p>
        </p:txBody>
      </p:sp>
      <p:sp>
        <p:nvSpPr>
          <p:cNvPr id="477" name="Google Shape;477;p6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8101584" cy="435133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Harvard physiologist Walter Cannon and his graduate student Philip Bard disagreed with the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b="1" i="1"/>
              <a:t>James-Lange</a:t>
            </a:r>
            <a:r>
              <a:rPr lang="en-US"/>
              <a:t> theory.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They asked: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“</a:t>
            </a:r>
            <a:r>
              <a:rPr lang="en-US" i="1"/>
              <a:t>Does a racing heart signal fear or anger or love</a:t>
            </a:r>
            <a:r>
              <a:rPr lang="en-US"/>
              <a:t>?”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The body’s responses—heart rate, perspiration,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and body temperature—are too similar, and they change too slowly, to </a:t>
            </a:r>
            <a:r>
              <a:rPr lang="en-US" i="1"/>
              <a:t>________ </a:t>
            </a:r>
            <a:r>
              <a:rPr lang="en-US"/>
              <a:t>the different emotions.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is the</a:t>
            </a:r>
            <a:r>
              <a:rPr lang="en-US" i="1"/>
              <a:t> ____________ </a:t>
            </a:r>
            <a:r>
              <a:rPr lang="en-US"/>
              <a:t>thalamic </a:t>
            </a:r>
            <a:br>
              <a:rPr lang="en-US"/>
            </a:br>
            <a:r>
              <a:rPr lang="en-US"/>
              <a:t>theory of emotion?</a:t>
            </a:r>
            <a:endParaRPr/>
          </a:p>
        </p:txBody>
      </p:sp>
      <p:sp>
        <p:nvSpPr>
          <p:cNvPr id="483" name="Google Shape;483;p6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8101584" cy="435133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the theory that an emotion-arousing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stimulus </a:t>
            </a:r>
            <a:r>
              <a:rPr lang="en-US" i="1"/>
              <a:t>simultaneously </a:t>
            </a:r>
            <a:r>
              <a:rPr lang="en-US"/>
              <a:t>triggers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(1) physiological responses and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(2) the subjective experience of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emotion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How do the two theories differ?</a:t>
            </a:r>
            <a:endParaRPr/>
          </a:p>
        </p:txBody>
      </p:sp>
      <p:sp>
        <p:nvSpPr>
          <p:cNvPr id="489" name="Google Shape;489;p62"/>
          <p:cNvSpPr txBox="1">
            <a:spLocks noGrp="1"/>
          </p:cNvSpPr>
          <p:nvPr>
            <p:ph type="body" idx="1"/>
          </p:nvPr>
        </p:nvSpPr>
        <p:spPr>
          <a:xfrm>
            <a:off x="628650" y="1849438"/>
            <a:ext cx="3868340" cy="823912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b="1" i="1"/>
              <a:t>____________ theory</a:t>
            </a:r>
            <a:endParaRPr/>
          </a:p>
        </p:txBody>
      </p:sp>
      <p:sp>
        <p:nvSpPr>
          <p:cNvPr id="490" name="Google Shape;490;p62"/>
          <p:cNvSpPr txBox="1">
            <a:spLocks noGrp="1"/>
          </p:cNvSpPr>
          <p:nvPr>
            <p:ph type="body" idx="2"/>
          </p:nvPr>
        </p:nvSpPr>
        <p:spPr>
          <a:xfrm>
            <a:off x="628650" y="2832099"/>
            <a:ext cx="3868340" cy="3440907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Physiological responses occur first and are the cause of emotions.</a:t>
            </a:r>
            <a:endParaRPr/>
          </a:p>
        </p:txBody>
      </p:sp>
      <p:sp>
        <p:nvSpPr>
          <p:cNvPr id="491" name="Google Shape;491;p62"/>
          <p:cNvSpPr txBox="1">
            <a:spLocks noGrp="1"/>
          </p:cNvSpPr>
          <p:nvPr>
            <p:ph type="body" idx="3"/>
          </p:nvPr>
        </p:nvSpPr>
        <p:spPr>
          <a:xfrm>
            <a:off x="4844032" y="1849438"/>
            <a:ext cx="3887391" cy="823912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b="1" i="1"/>
              <a:t>__________ theory</a:t>
            </a:r>
            <a:endParaRPr/>
          </a:p>
        </p:txBody>
      </p:sp>
      <p:sp>
        <p:nvSpPr>
          <p:cNvPr id="492" name="Google Shape;492;p62"/>
          <p:cNvSpPr txBox="1">
            <a:spLocks noGrp="1"/>
          </p:cNvSpPr>
          <p:nvPr>
            <p:ph type="body" idx="4"/>
          </p:nvPr>
        </p:nvSpPr>
        <p:spPr>
          <a:xfrm>
            <a:off x="4844033" y="2832099"/>
            <a:ext cx="3887391" cy="344090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emotional and the physical response occur simultaneously -  one is not dependent upon the other.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How do thinking and feeling interact?</a:t>
            </a:r>
            <a:endParaRPr/>
          </a:p>
        </p:txBody>
      </p:sp>
      <p:sp>
        <p:nvSpPr>
          <p:cNvPr id="498" name="Google Shape;498;p6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8101584" cy="435133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The </a:t>
            </a:r>
            <a:r>
              <a:rPr lang="en-US" b="1" i="1"/>
              <a:t>James-Lange </a:t>
            </a:r>
            <a:r>
              <a:rPr lang="en-US"/>
              <a:t>theory and the </a:t>
            </a:r>
            <a:r>
              <a:rPr lang="en-US" b="1" i="1"/>
              <a:t>Cannon-Bard</a:t>
            </a:r>
            <a:r>
              <a:rPr lang="en-US"/>
              <a:t> theory both take into account physiological responses and the interplay with emotion.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But how does ________ factor in to the theory of emotion?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Stanley _________ and Jerome ________ demonstrated that how we </a:t>
            </a:r>
            <a:r>
              <a:rPr lang="en-US" i="1"/>
              <a:t>appraise </a:t>
            </a:r>
            <a:r>
              <a:rPr lang="en-US"/>
              <a:t>(interpret) our experiences also matters.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is the Schachter-Singer </a:t>
            </a:r>
            <a:br>
              <a:rPr lang="en-US"/>
            </a:br>
            <a:r>
              <a:rPr lang="en-US"/>
              <a:t>_______________ theory of emotion?</a:t>
            </a:r>
            <a:endParaRPr/>
          </a:p>
        </p:txBody>
      </p:sp>
      <p:sp>
        <p:nvSpPr>
          <p:cNvPr id="504" name="Google Shape;504;p6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8101584" cy="435133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Our</a:t>
            </a:r>
            <a:r>
              <a:rPr lang="en-US" i="1"/>
              <a:t> physical reactions </a:t>
            </a:r>
            <a:r>
              <a:rPr lang="en-US"/>
              <a:t>and our </a:t>
            </a:r>
            <a:r>
              <a:rPr lang="en-US" i="1"/>
              <a:t>thoughts </a:t>
            </a:r>
            <a:r>
              <a:rPr lang="en-US"/>
              <a:t>(perceptions, memories, and interpretations) together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create emotion.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In Schachter and Singer’s </a:t>
            </a:r>
            <a:r>
              <a:rPr lang="en-US" b="1"/>
              <a:t>_________________</a:t>
            </a:r>
            <a:r>
              <a:rPr lang="en-US"/>
              <a:t>, emotions have two ingredients: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physical arousal and cognitive appraisal.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An emotional experience, they argued, requires a conscious interpretation of arousal.</a:t>
            </a:r>
            <a:endParaRPr/>
          </a:p>
        </p:txBody>
      </p:sp>
      <p:pic>
        <p:nvPicPr>
          <p:cNvPr id="505" name="Google Shape;505;p64" descr="decorativ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594" y="406070"/>
            <a:ext cx="688908" cy="688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So, does _____________ matter?</a:t>
            </a:r>
            <a:endParaRPr/>
          </a:p>
        </p:txBody>
      </p:sp>
      <p:sp>
        <p:nvSpPr>
          <p:cNvPr id="511" name="Google Shape;511;p6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8101584" cy="435133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This discovery—that a stirred-up state can be experienced as one emotion or another, depending on how we interpret and label it—has been replicated in dozens of experiments and continues to influence modern emotion research.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i="1"/>
              <a:t>(MacCormack &amp; Lindquist, 2016; Reisenzein, 1983; Sinclair et al., 1994)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Does __________ have to precede emotion?</a:t>
            </a:r>
            <a:endParaRPr/>
          </a:p>
        </p:txBody>
      </p:sp>
      <p:sp>
        <p:nvSpPr>
          <p:cNvPr id="517" name="Google Shape;517;p6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8101584" cy="435133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Must we </a:t>
            </a:r>
            <a:r>
              <a:rPr lang="en-US" i="1"/>
              <a:t>always </a:t>
            </a:r>
            <a:r>
              <a:rPr lang="en-US"/>
              <a:t>interpret our arousal before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we can experience an emotion?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Psychologist Robert _____________ didn’t think so.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He contended that we actually have many emotional reactions apart from, or even before, our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conscious interpretation of a situation.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7"/>
          <p:cNvSpPr txBox="1">
            <a:spLocks noGrp="1"/>
          </p:cNvSpPr>
          <p:nvPr>
            <p:ph type="title"/>
          </p:nvPr>
        </p:nvSpPr>
        <p:spPr>
          <a:xfrm>
            <a:off x="521208" y="355600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How do the Schachter-Singer and Zajonc-LeDoux theories of emotion compare?</a:t>
            </a:r>
            <a:endParaRPr/>
          </a:p>
        </p:txBody>
      </p:sp>
      <p:sp>
        <p:nvSpPr>
          <p:cNvPr id="523" name="Google Shape;523;p67"/>
          <p:cNvSpPr txBox="1">
            <a:spLocks noGrp="1"/>
          </p:cNvSpPr>
          <p:nvPr>
            <p:ph type="body" idx="1"/>
          </p:nvPr>
        </p:nvSpPr>
        <p:spPr>
          <a:xfrm>
            <a:off x="149731" y="1764507"/>
            <a:ext cx="3868737" cy="823912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_________________</a:t>
            </a:r>
            <a:endParaRPr/>
          </a:p>
        </p:txBody>
      </p:sp>
      <p:sp>
        <p:nvSpPr>
          <p:cNvPr id="524" name="Google Shape;524;p67"/>
          <p:cNvSpPr txBox="1">
            <a:spLocks noGrp="1"/>
          </p:cNvSpPr>
          <p:nvPr>
            <p:ph type="body" idx="5"/>
          </p:nvPr>
        </p:nvSpPr>
        <p:spPr>
          <a:xfrm>
            <a:off x="521206" y="5127625"/>
            <a:ext cx="3868737" cy="1587074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Our appraisal and labeling of events also determine our emotional responses.</a:t>
            </a:r>
            <a:endParaRPr/>
          </a:p>
        </p:txBody>
      </p:sp>
      <p:pic>
        <p:nvPicPr>
          <p:cNvPr id="525" name="Google Shape;525;p6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2212" y="2852859"/>
            <a:ext cx="3085714" cy="1942857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26" name="Google Shape;526;p67"/>
          <p:cNvSpPr txBox="1">
            <a:spLocks noGrp="1"/>
          </p:cNvSpPr>
          <p:nvPr>
            <p:ph type="body" idx="3"/>
          </p:nvPr>
        </p:nvSpPr>
        <p:spPr>
          <a:xfrm>
            <a:off x="4735004" y="1764507"/>
            <a:ext cx="3887788" cy="823912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_______________</a:t>
            </a:r>
            <a:endParaRPr/>
          </a:p>
        </p:txBody>
      </p:sp>
      <p:sp>
        <p:nvSpPr>
          <p:cNvPr id="527" name="Google Shape;527;p67"/>
          <p:cNvSpPr txBox="1">
            <a:spLocks noGrp="1"/>
          </p:cNvSpPr>
          <p:nvPr>
            <p:ph type="body" idx="6"/>
          </p:nvPr>
        </p:nvSpPr>
        <p:spPr>
          <a:xfrm>
            <a:off x="4735005" y="5127625"/>
            <a:ext cx="3887787" cy="1587074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Some emotional responses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are immediate, before any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conscious appraisal.</a:t>
            </a:r>
            <a:endParaRPr/>
          </a:p>
        </p:txBody>
      </p:sp>
      <p:pic>
        <p:nvPicPr>
          <p:cNvPr id="528" name="Google Shape;528;p67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36549" y="2853653"/>
            <a:ext cx="3085714" cy="1942857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did ____________ conclude?</a:t>
            </a:r>
            <a:endParaRPr/>
          </a:p>
        </p:txBody>
      </p:sp>
      <p:sp>
        <p:nvSpPr>
          <p:cNvPr id="534" name="Google Shape;534;p6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8101584" cy="486177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The appraisal may be effortless and we may not be conscious of it, but it is still a mental function.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To know whether a stimulus is good or bad, the brain must have some idea of what it is.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i="1"/>
              <a:t>(Storbeck et al., 2006)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Lazarus proposed that emotions arise when we </a:t>
            </a:r>
            <a:r>
              <a:rPr lang="en-US" i="1"/>
              <a:t>appraise </a:t>
            </a:r>
            <a:r>
              <a:rPr lang="en-US"/>
              <a:t>an event as harmless or dangerous.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i="1"/>
              <a:t>For instance, we appraise the sound of the rustling bushes as the presence of a threat.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i="1"/>
              <a:t>Later, we realize that it was “just the wind.”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9"/>
          <p:cNvSpPr txBox="1">
            <a:spLocks noGrp="1"/>
          </p:cNvSpPr>
          <p:nvPr>
            <p:ph type="title"/>
          </p:nvPr>
        </p:nvSpPr>
        <p:spPr>
          <a:xfrm>
            <a:off x="528066" y="296068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How effective are </a:t>
            </a:r>
            <a:r>
              <a:rPr lang="en-US" i="1"/>
              <a:t>__________</a:t>
            </a:r>
            <a:r>
              <a:rPr lang="en-US"/>
              <a:t> in using </a:t>
            </a:r>
            <a:br>
              <a:rPr lang="en-US"/>
            </a:br>
            <a:r>
              <a:rPr lang="en-US"/>
              <a:t>body states to detect lies?</a:t>
            </a:r>
            <a:endParaRPr/>
          </a:p>
        </p:txBody>
      </p:sp>
      <p:sp>
        <p:nvSpPr>
          <p:cNvPr id="540" name="Google Shape;540;p69"/>
          <p:cNvSpPr txBox="1">
            <a:spLocks noGrp="1"/>
          </p:cNvSpPr>
          <p:nvPr>
            <p:ph type="body" idx="2"/>
          </p:nvPr>
        </p:nvSpPr>
        <p:spPr>
          <a:xfrm>
            <a:off x="528638" y="4148919"/>
            <a:ext cx="8101012" cy="1934381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i="1"/>
              <a:t>Polygraphs</a:t>
            </a:r>
            <a:r>
              <a:rPr lang="en-US" i="1"/>
              <a:t> </a:t>
            </a:r>
            <a:r>
              <a:rPr lang="en-US"/>
              <a:t>measure emotion-linked autonomic arousal, as reflected in changed breathing,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heart rate, and perspiration.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Can these results be used to detect lies?</a:t>
            </a:r>
            <a:endParaRPr/>
          </a:p>
        </p:txBody>
      </p:sp>
      <p:pic>
        <p:nvPicPr>
          <p:cNvPr id="541" name="Google Shape;541;p6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9011" y="1978925"/>
            <a:ext cx="7983933" cy="1596787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42" name="Google Shape;542;p69" descr="decorativ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011" y="370827"/>
            <a:ext cx="688908" cy="688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From which perspectives have </a:t>
            </a:r>
            <a:br>
              <a:rPr lang="en-US"/>
            </a:br>
            <a:r>
              <a:rPr lang="en-US"/>
              <a:t>psychologists viewed motivation?</a:t>
            </a:r>
            <a:endParaRPr/>
          </a:p>
        </p:txBody>
      </p:sp>
      <p:sp>
        <p:nvSpPr>
          <p:cNvPr id="345" name="Google Shape;345;p43"/>
          <p:cNvSpPr txBox="1">
            <a:spLocks noGrp="1"/>
          </p:cNvSpPr>
          <p:nvPr>
            <p:ph type="body" idx="4"/>
          </p:nvPr>
        </p:nvSpPr>
        <p:spPr>
          <a:xfrm>
            <a:off x="2181225" y="2309125"/>
            <a:ext cx="2152650" cy="17018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_______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theory</a:t>
            </a:r>
            <a:endParaRPr/>
          </a:p>
        </p:txBody>
      </p:sp>
      <p:sp>
        <p:nvSpPr>
          <p:cNvPr id="346" name="Google Shape;346;p43"/>
          <p:cNvSpPr txBox="1">
            <a:spLocks noGrp="1"/>
          </p:cNvSpPr>
          <p:nvPr>
            <p:ph type="body" idx="1"/>
          </p:nvPr>
        </p:nvSpPr>
        <p:spPr>
          <a:xfrm>
            <a:off x="5038725" y="2309125"/>
            <a:ext cx="2152650" cy="17018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_______-_________ theory</a:t>
            </a:r>
            <a:endParaRPr/>
          </a:p>
        </p:txBody>
      </p:sp>
      <p:sp>
        <p:nvSpPr>
          <p:cNvPr id="347" name="Google Shape;347;p43"/>
          <p:cNvSpPr txBox="1">
            <a:spLocks noGrp="1"/>
          </p:cNvSpPr>
          <p:nvPr>
            <p:ph type="body" idx="3"/>
          </p:nvPr>
        </p:nvSpPr>
        <p:spPr>
          <a:xfrm>
            <a:off x="2181225" y="4330700"/>
            <a:ext cx="2152650" cy="17018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________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theory</a:t>
            </a:r>
            <a:endParaRPr/>
          </a:p>
        </p:txBody>
      </p:sp>
      <p:sp>
        <p:nvSpPr>
          <p:cNvPr id="348" name="Google Shape;348;p43"/>
          <p:cNvSpPr txBox="1">
            <a:spLocks noGrp="1"/>
          </p:cNvSpPr>
          <p:nvPr>
            <p:ph type="body" idx="2"/>
          </p:nvPr>
        </p:nvSpPr>
        <p:spPr>
          <a:xfrm>
            <a:off x="5038725" y="4295775"/>
            <a:ext cx="2152650" cy="17018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_________ of _________</a:t>
            </a:r>
            <a:endParaRPr/>
          </a:p>
        </p:txBody>
      </p:sp>
      <p:pic>
        <p:nvPicPr>
          <p:cNvPr id="349" name="Google Shape;349;p43" descr="decorativ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479" y="423231"/>
            <a:ext cx="688908" cy="688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0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4023649" cy="160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is a _________smile?</a:t>
            </a:r>
            <a:endParaRPr/>
          </a:p>
        </p:txBody>
      </p:sp>
      <p:sp>
        <p:nvSpPr>
          <p:cNvPr id="548" name="Google Shape;548;p70"/>
          <p:cNvSpPr txBox="1">
            <a:spLocks noGrp="1"/>
          </p:cNvSpPr>
          <p:nvPr>
            <p:ph type="body" idx="2"/>
          </p:nvPr>
        </p:nvSpPr>
        <p:spPr>
          <a:xfrm>
            <a:off x="630238" y="2425700"/>
            <a:ext cx="4023649" cy="3611562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Raised cheeks and activated muscles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under the eyes suggest a natural smile, called a </a:t>
            </a:r>
            <a:r>
              <a:rPr lang="en-US" i="1"/>
              <a:t>Duchenne smile.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(in honor of the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French physician who described it).</a:t>
            </a:r>
            <a:endParaRPr/>
          </a:p>
        </p:txBody>
      </p:sp>
      <p:pic>
        <p:nvPicPr>
          <p:cNvPr id="549" name="Google Shape;549;p7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07465" y="2112442"/>
            <a:ext cx="3613943" cy="392482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71"/>
          <p:cNvSpPr txBox="1">
            <a:spLocks noGrp="1"/>
          </p:cNvSpPr>
          <p:nvPr>
            <p:ph type="title"/>
          </p:nvPr>
        </p:nvSpPr>
        <p:spPr>
          <a:xfrm>
            <a:off x="528066" y="296068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Do facial expressions have different </a:t>
            </a:r>
            <a:br>
              <a:rPr lang="en-US"/>
            </a:br>
            <a:r>
              <a:rPr lang="en-US"/>
              <a:t>meanings in different cultures?</a:t>
            </a:r>
            <a:endParaRPr/>
          </a:p>
        </p:txBody>
      </p:sp>
      <p:sp>
        <p:nvSpPr>
          <p:cNvPr id="555" name="Google Shape;555;p71"/>
          <p:cNvSpPr txBox="1">
            <a:spLocks noGrp="1"/>
          </p:cNvSpPr>
          <p:nvPr>
            <p:ph type="body" idx="2"/>
          </p:nvPr>
        </p:nvSpPr>
        <p:spPr>
          <a:xfrm>
            <a:off x="528638" y="4864100"/>
            <a:ext cx="8101012" cy="1864246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Two investigative teams showed photographs of various facial expressions to people in different parts of the world and asked them to guess the emotion.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i="1"/>
              <a:t> (____________________1994, 2016; Izard, 1977, 1994)</a:t>
            </a:r>
            <a:endParaRPr/>
          </a:p>
        </p:txBody>
      </p:sp>
      <p:pic>
        <p:nvPicPr>
          <p:cNvPr id="556" name="Google Shape;556;p71" descr="C:\Users\akherzig\AppData\Local\Temp\SNAGHTML58bd600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57414" y="1825625"/>
            <a:ext cx="4029172" cy="2797175"/>
          </a:xfrm>
          <a:prstGeom prst="rect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57" name="Google Shape;557;p71" descr="decorative"/>
          <p:cNvPicPr preferRelativeResize="0"/>
          <p:nvPr/>
        </p:nvPicPr>
        <p:blipFill/>
        <p:spPr>
          <a:xfrm>
            <a:off x="610889" y="368641"/>
            <a:ext cx="688908" cy="688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72"/>
          <p:cNvSpPr txBox="1">
            <a:spLocks noGrp="1"/>
          </p:cNvSpPr>
          <p:nvPr>
            <p:ph type="title"/>
          </p:nvPr>
        </p:nvSpPr>
        <p:spPr>
          <a:xfrm>
            <a:off x="521208" y="202395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Do all cultures express the same </a:t>
            </a:r>
            <a:br>
              <a:rPr lang="en-US"/>
            </a:br>
            <a:r>
              <a:rPr lang="en-US"/>
              <a:t>degree of emotion?</a:t>
            </a:r>
            <a:endParaRPr/>
          </a:p>
        </p:txBody>
      </p:sp>
      <p:sp>
        <p:nvSpPr>
          <p:cNvPr id="563" name="Google Shape;563;p72"/>
          <p:cNvSpPr txBox="1">
            <a:spLocks noGrp="1"/>
          </p:cNvSpPr>
          <p:nvPr>
            <p:ph type="body" idx="2"/>
          </p:nvPr>
        </p:nvSpPr>
        <p:spPr>
          <a:xfrm>
            <a:off x="414338" y="4676604"/>
            <a:ext cx="8101012" cy="1979001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Compared with their counterparts in China, where calmness is emphasized, European-American leaders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follow different </a:t>
            </a:r>
            <a:r>
              <a:rPr lang="en-US" i="1"/>
              <a:t>_________ ______—</a:t>
            </a:r>
            <a:r>
              <a:rPr lang="en-US"/>
              <a:t>they express excited smiles six times more frequently in their official photos.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i="1"/>
              <a:t>(Tsai et al., 2006, 2016)</a:t>
            </a:r>
            <a:endParaRPr i="1"/>
          </a:p>
        </p:txBody>
      </p:sp>
      <p:pic>
        <p:nvPicPr>
          <p:cNvPr id="564" name="Google Shape;564;p7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62272" y="1678855"/>
            <a:ext cx="4407907" cy="2810411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65" name="Google Shape;565;p72" descr="decorative"/>
          <p:cNvPicPr preferRelativeResize="0"/>
          <p:nvPr/>
        </p:nvPicPr>
        <p:blipFill/>
        <p:spPr>
          <a:xfrm>
            <a:off x="614766" y="272809"/>
            <a:ext cx="688908" cy="688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were the results of this research?</a:t>
            </a:r>
            <a:endParaRPr/>
          </a:p>
        </p:txBody>
      </p:sp>
      <p:sp>
        <p:nvSpPr>
          <p:cNvPr id="571" name="Google Shape;571;p7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8101584" cy="435133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Kazuo Mori and Hideko Mori’s results confirmed the </a:t>
            </a:r>
            <a:r>
              <a:rPr lang="en-US" b="1" i="1"/>
              <a:t>___________  _____________effect</a:t>
            </a:r>
            <a:r>
              <a:rPr lang="en-US"/>
              <a:t>; the tendency of facial muscle states to trigger corresponding feelings such as fear, anger, or happiness.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Most students reported feeling more happy than sad when their cheeks were raised upward.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Most students reported feeling more sad than happy when their cheeks were pulled downward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is the </a:t>
            </a:r>
            <a:r>
              <a:rPr lang="en-US" i="1"/>
              <a:t>___________ feedback effect</a:t>
            </a:r>
            <a:r>
              <a:rPr lang="en-US"/>
              <a:t>?</a:t>
            </a:r>
            <a:endParaRPr/>
          </a:p>
        </p:txBody>
      </p:sp>
      <p:sp>
        <p:nvSpPr>
          <p:cNvPr id="577" name="Google Shape;577;p74"/>
          <p:cNvSpPr txBox="1">
            <a:spLocks noGrp="1"/>
          </p:cNvSpPr>
          <p:nvPr>
            <p:ph type="body" idx="1"/>
          </p:nvPr>
        </p:nvSpPr>
        <p:spPr>
          <a:xfrm>
            <a:off x="628650" y="1825624"/>
            <a:ext cx="8101584" cy="4682751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the tendency of behavior to influence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our own and others’ thoughts,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feelings, and actions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For instance, walk for a few minutes with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short, shuffling steps, keeping your eyes downcast. Now walk around taking long strides, with your arms swinging and your eyes looking straight ahead.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Can you feel your mood shift?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Going through the motions awakens the emotions.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is </a:t>
            </a:r>
            <a:r>
              <a:rPr lang="en-US" i="1"/>
              <a:t>_________</a:t>
            </a:r>
            <a:r>
              <a:rPr lang="en-US"/>
              <a:t>?</a:t>
            </a:r>
            <a:endParaRPr/>
          </a:p>
        </p:txBody>
      </p:sp>
      <p:sp>
        <p:nvSpPr>
          <p:cNvPr id="583" name="Google Shape;583;p7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8101584" cy="435133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the process by which we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perceive and respond to certain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events, called </a:t>
            </a:r>
            <a:r>
              <a:rPr lang="en-US" i="1"/>
              <a:t>stressors, </a:t>
            </a:r>
            <a:r>
              <a:rPr lang="en-US"/>
              <a:t>that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we appraise as threatening or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challenging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How are a stressor and a stress reaction </a:t>
            </a:r>
            <a:br>
              <a:rPr lang="en-US"/>
            </a:br>
            <a:r>
              <a:rPr lang="en-US"/>
              <a:t>related to </a:t>
            </a:r>
            <a:r>
              <a:rPr lang="en-US" i="1"/>
              <a:t>stress</a:t>
            </a:r>
            <a:r>
              <a:rPr lang="en-US"/>
              <a:t>?</a:t>
            </a:r>
            <a:endParaRPr/>
          </a:p>
        </p:txBody>
      </p:sp>
      <p:sp>
        <p:nvSpPr>
          <p:cNvPr id="589" name="Google Shape;589;p76"/>
          <p:cNvSpPr txBox="1">
            <a:spLocks noGrp="1"/>
          </p:cNvSpPr>
          <p:nvPr>
            <p:ph type="body" idx="1"/>
          </p:nvPr>
        </p:nvSpPr>
        <p:spPr>
          <a:xfrm>
            <a:off x="521209" y="1857375"/>
            <a:ext cx="2286000" cy="118872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What is a ________?</a:t>
            </a:r>
            <a:endParaRPr/>
          </a:p>
        </p:txBody>
      </p:sp>
      <p:sp>
        <p:nvSpPr>
          <p:cNvPr id="590" name="Google Shape;590;p76"/>
          <p:cNvSpPr txBox="1">
            <a:spLocks noGrp="1"/>
          </p:cNvSpPr>
          <p:nvPr>
            <p:ph type="body" idx="2"/>
          </p:nvPr>
        </p:nvSpPr>
        <p:spPr>
          <a:xfrm>
            <a:off x="521208" y="3222308"/>
            <a:ext cx="2286000" cy="3415506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To a psychologist, the terrifying truck ride that Ben took was a </a:t>
            </a:r>
            <a:r>
              <a:rPr lang="en-US" i="1"/>
              <a:t>stressor.</a:t>
            </a:r>
            <a:endParaRPr/>
          </a:p>
        </p:txBody>
      </p:sp>
      <p:sp>
        <p:nvSpPr>
          <p:cNvPr id="591" name="Google Shape;591;p76"/>
          <p:cNvSpPr txBox="1"/>
          <p:nvPr/>
        </p:nvSpPr>
        <p:spPr>
          <a:xfrm>
            <a:off x="3429000" y="1857375"/>
            <a:ext cx="2286000" cy="118872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a stress reaction?</a:t>
            </a:r>
            <a:endParaRPr/>
          </a:p>
        </p:txBody>
      </p:sp>
      <p:sp>
        <p:nvSpPr>
          <p:cNvPr id="592" name="Google Shape;592;p76"/>
          <p:cNvSpPr txBox="1"/>
          <p:nvPr/>
        </p:nvSpPr>
        <p:spPr>
          <a:xfrm>
            <a:off x="3429001" y="3222307"/>
            <a:ext cx="2286000" cy="3415506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Ben’s physical and emotional responses were a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stress reaction.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76"/>
          <p:cNvSpPr txBox="1">
            <a:spLocks noGrp="1"/>
          </p:cNvSpPr>
          <p:nvPr>
            <p:ph type="body" idx="3"/>
          </p:nvPr>
        </p:nvSpPr>
        <p:spPr>
          <a:xfrm>
            <a:off x="6337798" y="1857375"/>
            <a:ext cx="2286000" cy="118872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What is </a:t>
            </a:r>
            <a:r>
              <a:rPr lang="en-US" b="1" i="1"/>
              <a:t>_______</a:t>
            </a:r>
            <a:r>
              <a:rPr lang="en-US"/>
              <a:t>?</a:t>
            </a:r>
            <a:endParaRPr/>
          </a:p>
        </p:txBody>
      </p:sp>
      <p:sp>
        <p:nvSpPr>
          <p:cNvPr id="594" name="Google Shape;594;p76"/>
          <p:cNvSpPr txBox="1">
            <a:spLocks noGrp="1"/>
          </p:cNvSpPr>
          <p:nvPr>
            <p:ph type="body" idx="4"/>
          </p:nvPr>
        </p:nvSpPr>
        <p:spPr>
          <a:xfrm>
            <a:off x="6338807" y="3222307"/>
            <a:ext cx="2283985" cy="3415507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And the process by which Ben related to the threat was </a:t>
            </a:r>
            <a:r>
              <a:rPr lang="en-US" b="1" i="1"/>
              <a:t>stress.</a:t>
            </a:r>
            <a:endParaRPr b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7"/>
          <p:cNvSpPr txBox="1">
            <a:spLocks noGrp="1"/>
          </p:cNvSpPr>
          <p:nvPr>
            <p:ph type="title"/>
          </p:nvPr>
        </p:nvSpPr>
        <p:spPr>
          <a:xfrm>
            <a:off x="628650" y="383063"/>
            <a:ext cx="8101584" cy="13258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are three main categories </a:t>
            </a:r>
            <a:br>
              <a:rPr lang="en-US"/>
            </a:br>
            <a:r>
              <a:rPr lang="en-US"/>
              <a:t>of stress?</a:t>
            </a:r>
            <a:endParaRPr/>
          </a:p>
        </p:txBody>
      </p:sp>
      <p:sp>
        <p:nvSpPr>
          <p:cNvPr id="600" name="Google Shape;600;p77"/>
          <p:cNvSpPr txBox="1">
            <a:spLocks noGrp="1"/>
          </p:cNvSpPr>
          <p:nvPr>
            <p:ph type="body" idx="1"/>
          </p:nvPr>
        </p:nvSpPr>
        <p:spPr>
          <a:xfrm>
            <a:off x="628650" y="2007394"/>
            <a:ext cx="1289050" cy="12446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601" name="Google Shape;601;p77"/>
          <p:cNvSpPr txBox="1">
            <a:spLocks noGrp="1"/>
          </p:cNvSpPr>
          <p:nvPr>
            <p:ph type="body" idx="4"/>
          </p:nvPr>
        </p:nvSpPr>
        <p:spPr>
          <a:xfrm>
            <a:off x="2235200" y="2008188"/>
            <a:ext cx="6280150" cy="12446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__________________</a:t>
            </a:r>
            <a:endParaRPr/>
          </a:p>
        </p:txBody>
      </p:sp>
      <p:sp>
        <p:nvSpPr>
          <p:cNvPr id="602" name="Google Shape;602;p77"/>
          <p:cNvSpPr txBox="1">
            <a:spLocks noGrp="1"/>
          </p:cNvSpPr>
          <p:nvPr>
            <p:ph type="body" idx="2"/>
          </p:nvPr>
        </p:nvSpPr>
        <p:spPr>
          <a:xfrm>
            <a:off x="628650" y="3419475"/>
            <a:ext cx="1289050" cy="12446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603" name="Google Shape;603;p77"/>
          <p:cNvSpPr txBox="1">
            <a:spLocks noGrp="1"/>
          </p:cNvSpPr>
          <p:nvPr>
            <p:ph type="body" idx="5"/>
          </p:nvPr>
        </p:nvSpPr>
        <p:spPr>
          <a:xfrm>
            <a:off x="2235200" y="3422650"/>
            <a:ext cx="6280150" cy="12446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___________ __________changes</a:t>
            </a:r>
            <a:endParaRPr/>
          </a:p>
        </p:txBody>
      </p:sp>
      <p:sp>
        <p:nvSpPr>
          <p:cNvPr id="604" name="Google Shape;604;p77"/>
          <p:cNvSpPr txBox="1">
            <a:spLocks noGrp="1"/>
          </p:cNvSpPr>
          <p:nvPr>
            <p:ph type="body" idx="3"/>
          </p:nvPr>
        </p:nvSpPr>
        <p:spPr>
          <a:xfrm>
            <a:off x="628650" y="4813300"/>
            <a:ext cx="1289050" cy="12446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605" name="Google Shape;605;p77"/>
          <p:cNvSpPr txBox="1">
            <a:spLocks noGrp="1"/>
          </p:cNvSpPr>
          <p:nvPr>
            <p:ph type="body" idx="6"/>
          </p:nvPr>
        </p:nvSpPr>
        <p:spPr>
          <a:xfrm>
            <a:off x="2235200" y="4813300"/>
            <a:ext cx="6280150" cy="12446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__________ hassles</a:t>
            </a:r>
            <a:endParaRPr/>
          </a:p>
        </p:txBody>
      </p:sp>
      <p:pic>
        <p:nvPicPr>
          <p:cNvPr id="606" name="Google Shape;606;p77" descr="decorativ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866" y="417546"/>
            <a:ext cx="688908" cy="688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78"/>
          <p:cNvSpPr txBox="1">
            <a:spLocks noGrp="1"/>
          </p:cNvSpPr>
          <p:nvPr>
            <p:ph type="title"/>
          </p:nvPr>
        </p:nvSpPr>
        <p:spPr>
          <a:xfrm>
            <a:off x="528066" y="296068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How do we respond and </a:t>
            </a:r>
            <a:br>
              <a:rPr lang="en-US"/>
            </a:br>
            <a:r>
              <a:rPr lang="en-US"/>
              <a:t>adapt to stress?</a:t>
            </a:r>
            <a:endParaRPr/>
          </a:p>
        </p:txBody>
      </p:sp>
      <p:sp>
        <p:nvSpPr>
          <p:cNvPr id="612" name="Google Shape;612;p78"/>
          <p:cNvSpPr txBox="1">
            <a:spLocks noGrp="1"/>
          </p:cNvSpPr>
          <p:nvPr>
            <p:ph type="body" idx="2"/>
          </p:nvPr>
        </p:nvSpPr>
        <p:spPr>
          <a:xfrm>
            <a:off x="528638" y="1886585"/>
            <a:ext cx="4195762" cy="4742815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When alerted by any of a number of brain pathways, the sympathetic nervous system arouses us, preparing the body for the adaptive response Walter Cannon called ______________</a:t>
            </a:r>
            <a:r>
              <a:rPr lang="en-US" i="1"/>
              <a:t>. </a:t>
            </a:r>
            <a:r>
              <a:rPr lang="en-US"/>
              <a:t>It increases heart rate and respiration, diverts blood from digestion to the skeletal muscles, dulls feelings of pain, and releases sugar and fat from the body’s stores.</a:t>
            </a:r>
            <a:endParaRPr/>
          </a:p>
        </p:txBody>
      </p:sp>
      <p:pic>
        <p:nvPicPr>
          <p:cNvPr id="613" name="Google Shape;613;p7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65245" y="2343784"/>
            <a:ext cx="3442485" cy="3828415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14" name="Google Shape;614;p78" descr="decorativ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591" y="341343"/>
            <a:ext cx="688908" cy="688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How do the adrenal glands work to affect stress responses?</a:t>
            </a:r>
            <a:endParaRPr/>
          </a:p>
        </p:txBody>
      </p:sp>
      <p:sp>
        <p:nvSpPr>
          <p:cNvPr id="620" name="Google Shape;620;p79"/>
          <p:cNvSpPr txBox="1">
            <a:spLocks noGrp="1"/>
          </p:cNvSpPr>
          <p:nvPr>
            <p:ph type="body" idx="2"/>
          </p:nvPr>
        </p:nvSpPr>
        <p:spPr>
          <a:xfrm>
            <a:off x="628650" y="4478783"/>
            <a:ext cx="8101013" cy="2181097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Physiologists have identified an additional stress response system. On orders from the cerebral cortex (via the hypothalamus and pituitary gland), the outer part of the adrenal glands secretes </a:t>
            </a:r>
            <a:r>
              <a:rPr lang="en-US" i="1"/>
              <a:t>glucocorticoid </a:t>
            </a:r>
            <a:r>
              <a:rPr lang="en-US"/>
              <a:t>stress hormones such as </a:t>
            </a:r>
            <a:r>
              <a:rPr lang="en-US" i="1"/>
              <a:t>cortisol.</a:t>
            </a:r>
            <a:endParaRPr/>
          </a:p>
        </p:txBody>
      </p:sp>
      <p:pic>
        <p:nvPicPr>
          <p:cNvPr id="621" name="Google Shape;621;p7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83785" y="1899819"/>
            <a:ext cx="5139975" cy="2369833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is an __________?</a:t>
            </a:r>
            <a:endParaRPr/>
          </a:p>
        </p:txBody>
      </p:sp>
      <p:sp>
        <p:nvSpPr>
          <p:cNvPr id="355" name="Google Shape;355;p44"/>
          <p:cNvSpPr txBox="1">
            <a:spLocks noGrp="1"/>
          </p:cNvSpPr>
          <p:nvPr>
            <p:ph type="body" idx="2"/>
          </p:nvPr>
        </p:nvSpPr>
        <p:spPr>
          <a:xfrm>
            <a:off x="629841" y="2247900"/>
            <a:ext cx="2949178" cy="362108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a complex behavior that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is rigidly patterned throughout a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species and is unlearned</a:t>
            </a:r>
            <a:endParaRPr/>
          </a:p>
        </p:txBody>
      </p:sp>
      <p:pic>
        <p:nvPicPr>
          <p:cNvPr id="356" name="Google Shape;356;p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73541" y="1851708"/>
            <a:ext cx="3556310" cy="4413472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8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is the </a:t>
            </a:r>
            <a:r>
              <a:rPr lang="en-US" i="1"/>
              <a:t>____ _________ _______________(GAS)?</a:t>
            </a:r>
            <a:endParaRPr/>
          </a:p>
        </p:txBody>
      </p:sp>
      <p:sp>
        <p:nvSpPr>
          <p:cNvPr id="627" name="Google Shape;627;p8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8101584" cy="435133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Canadian scientist Hans Selye’s  40 years of research on stress extended Cannon’s findings. His studies of animals’ reactions to various stressors, such as electric shock and surgery, helped make stress a major concept in both psychology and medicine.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Selye proposed that the body’s adaptive response to stress is so general that, like a single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burglar alarm, it sounds, no matter what intrudes. He named this response the </a:t>
            </a:r>
            <a:r>
              <a:rPr lang="en-US" b="1" i="1"/>
              <a:t>general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b="1" i="1"/>
              <a:t>adaptation syndrome (GAS).</a:t>
            </a:r>
            <a:endParaRPr i="1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81"/>
          <p:cNvSpPr txBox="1">
            <a:spLocks noGrp="1"/>
          </p:cNvSpPr>
          <p:nvPr>
            <p:ph type="title"/>
          </p:nvPr>
        </p:nvSpPr>
        <p:spPr>
          <a:xfrm>
            <a:off x="528066" y="296068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are the three stages of the </a:t>
            </a:r>
            <a:r>
              <a:rPr lang="en-US" i="1"/>
              <a:t>general adaptation syndrome (GAS)?</a:t>
            </a:r>
            <a:endParaRPr/>
          </a:p>
        </p:txBody>
      </p:sp>
      <p:sp>
        <p:nvSpPr>
          <p:cNvPr id="633" name="Google Shape;633;p81"/>
          <p:cNvSpPr txBox="1">
            <a:spLocks noGrp="1"/>
          </p:cNvSpPr>
          <p:nvPr>
            <p:ph type="body" idx="2"/>
          </p:nvPr>
        </p:nvSpPr>
        <p:spPr>
          <a:xfrm>
            <a:off x="528638" y="5425440"/>
            <a:ext cx="8101012" cy="117348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____ ________saw the </a:t>
            </a:r>
            <a:r>
              <a:rPr lang="en-US" b="1" i="1"/>
              <a:t>general adaptation syndrome </a:t>
            </a:r>
            <a:r>
              <a:rPr lang="en-US"/>
              <a:t>as a three-phase process of alarm, resistance and exhaustion.</a:t>
            </a:r>
            <a:endParaRPr/>
          </a:p>
        </p:txBody>
      </p:sp>
      <p:pic>
        <p:nvPicPr>
          <p:cNvPr id="634" name="Google Shape;634;p8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04338" y="1791068"/>
            <a:ext cx="6149040" cy="3464935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8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is _________?</a:t>
            </a:r>
            <a:endParaRPr/>
          </a:p>
        </p:txBody>
      </p:sp>
      <p:sp>
        <p:nvSpPr>
          <p:cNvPr id="640" name="Google Shape;640;p82"/>
          <p:cNvSpPr txBox="1">
            <a:spLocks noGrp="1"/>
          </p:cNvSpPr>
          <p:nvPr>
            <p:ph type="body" idx="1"/>
          </p:nvPr>
        </p:nvSpPr>
        <p:spPr>
          <a:xfrm>
            <a:off x="4448907" y="987425"/>
            <a:ext cx="3575661" cy="5646901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In </a:t>
            </a:r>
            <a:r>
              <a:rPr lang="en-US" i="1"/>
              <a:t>Phase 1, </a:t>
            </a:r>
            <a:r>
              <a:rPr lang="en-US"/>
              <a:t>an </a:t>
            </a:r>
            <a:r>
              <a:rPr lang="en-US" i="1"/>
              <a:t>alarm reaction, </a:t>
            </a:r>
            <a:r>
              <a:rPr lang="en-US"/>
              <a:t>occurs as the sympathetic nervous system is suddenly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activated.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heart rate zooms and blood is diverted to the skeletal muscles.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Feelings of faintness of shock may occur.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Resources are mobilized, and fight/flight or freeze is activated.</a:t>
            </a:r>
            <a:endParaRPr/>
          </a:p>
        </p:txBody>
      </p:sp>
      <p:pic>
        <p:nvPicPr>
          <p:cNvPr id="641" name="Google Shape;641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811" y="2241077"/>
            <a:ext cx="2898002" cy="4393249"/>
          </a:xfrm>
          <a:prstGeom prst="rect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83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3625238" cy="160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is resistance?</a:t>
            </a:r>
            <a:endParaRPr/>
          </a:p>
        </p:txBody>
      </p:sp>
      <p:sp>
        <p:nvSpPr>
          <p:cNvPr id="647" name="Google Shape;647;p83"/>
          <p:cNvSpPr txBox="1">
            <a:spLocks noGrp="1"/>
          </p:cNvSpPr>
          <p:nvPr>
            <p:ph type="body" idx="1"/>
          </p:nvPr>
        </p:nvSpPr>
        <p:spPr>
          <a:xfrm>
            <a:off x="4642338" y="987425"/>
            <a:ext cx="3874600" cy="4873625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During </a:t>
            </a:r>
            <a:r>
              <a:rPr lang="en-US" i="1"/>
              <a:t>Phase 2, resistance, </a:t>
            </a:r>
            <a:r>
              <a:rPr lang="en-US"/>
              <a:t>temperature, blood pressure, and respiration remain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high. The adrenal glands pump hormones into the bloodstream. All resources are summoned to meet the challenge.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As time passes, with no relief from stress, the body’s reserves begin to dwindle.</a:t>
            </a:r>
            <a:endParaRPr/>
          </a:p>
        </p:txBody>
      </p:sp>
      <p:pic>
        <p:nvPicPr>
          <p:cNvPr id="648" name="Google Shape;648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237" y="2438401"/>
            <a:ext cx="3625239" cy="4201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8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is exhaustion?</a:t>
            </a:r>
            <a:endParaRPr/>
          </a:p>
        </p:txBody>
      </p:sp>
      <p:sp>
        <p:nvSpPr>
          <p:cNvPr id="654" name="Google Shape;654;p8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i="1"/>
              <a:t>Phase 3, exhaustion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i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With exhaustion, the body becomes more vulnerable to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illness or even, in extreme cases, collapse and death.</a:t>
            </a:r>
            <a:endParaRPr/>
          </a:p>
        </p:txBody>
      </p:sp>
      <p:pic>
        <p:nvPicPr>
          <p:cNvPr id="655" name="Google Shape;655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9082" y="2057400"/>
            <a:ext cx="1711886" cy="4789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8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is the </a:t>
            </a:r>
            <a:r>
              <a:rPr lang="en-US" i="1"/>
              <a:t>tend-and-befriend response</a:t>
            </a:r>
            <a:r>
              <a:rPr lang="en-US"/>
              <a:t>?</a:t>
            </a:r>
            <a:endParaRPr/>
          </a:p>
        </p:txBody>
      </p:sp>
      <p:sp>
        <p:nvSpPr>
          <p:cNvPr id="661" name="Google Shape;661;p85"/>
          <p:cNvSpPr txBox="1">
            <a:spLocks noGrp="1"/>
          </p:cNvSpPr>
          <p:nvPr>
            <p:ph type="body" idx="1"/>
          </p:nvPr>
        </p:nvSpPr>
        <p:spPr>
          <a:xfrm>
            <a:off x="628650" y="1825624"/>
            <a:ext cx="8101584" cy="4666615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Another, found often among women, is to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give and receive support—what’s called the </a:t>
            </a:r>
            <a:r>
              <a:rPr lang="en-US" b="1" i="1"/>
              <a:t>tend-and-befriend response.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i="1"/>
              <a:t>(Lim &amp; DeSteno, 2016; Taylor, 2006; Taylor et al., 2000)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i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Facing stress, men more often than women tend to withdraw socially, turn to alcohol, or become emotionally insensitive. </a:t>
            </a:r>
            <a:r>
              <a:rPr lang="en-US" sz="2400" i="1"/>
              <a:t>(Bodenmann et al., 2015)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i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Women more often respond to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stress by nurturing and banding together.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8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are </a:t>
            </a:r>
            <a:r>
              <a:rPr lang="en-US" i="1"/>
              <a:t>health psychology </a:t>
            </a:r>
            <a:r>
              <a:rPr lang="en-US"/>
              <a:t>and </a:t>
            </a:r>
            <a:r>
              <a:rPr lang="en-US" i="1"/>
              <a:t>psychoneuroimmunology</a:t>
            </a:r>
            <a:r>
              <a:rPr lang="en-US"/>
              <a:t>?</a:t>
            </a:r>
            <a:endParaRPr/>
          </a:p>
        </p:txBody>
      </p:sp>
      <p:sp>
        <p:nvSpPr>
          <p:cNvPr id="667" name="Google Shape;667;p86"/>
          <p:cNvSpPr txBox="1">
            <a:spLocks noGrp="1"/>
          </p:cNvSpPr>
          <p:nvPr>
            <p:ph type="body" idx="1"/>
          </p:nvPr>
        </p:nvSpPr>
        <p:spPr>
          <a:xfrm>
            <a:off x="521209" y="1857375"/>
            <a:ext cx="3259222" cy="823912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b="1" i="1"/>
              <a:t>health psychology</a:t>
            </a:r>
            <a:endParaRPr/>
          </a:p>
        </p:txBody>
      </p:sp>
      <p:sp>
        <p:nvSpPr>
          <p:cNvPr id="668" name="Google Shape;668;p86"/>
          <p:cNvSpPr txBox="1">
            <a:spLocks noGrp="1"/>
          </p:cNvSpPr>
          <p:nvPr>
            <p:ph type="body" idx="2"/>
          </p:nvPr>
        </p:nvSpPr>
        <p:spPr>
          <a:xfrm>
            <a:off x="521208" y="2857500"/>
            <a:ext cx="3259223" cy="3415506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 subfield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of psychology that provides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psychology’s contribution to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behavioral medicine</a:t>
            </a:r>
            <a:endParaRPr/>
          </a:p>
        </p:txBody>
      </p:sp>
      <p:sp>
        <p:nvSpPr>
          <p:cNvPr id="669" name="Google Shape;669;p86"/>
          <p:cNvSpPr txBox="1">
            <a:spLocks noGrp="1"/>
          </p:cNvSpPr>
          <p:nvPr>
            <p:ph type="body" idx="3"/>
          </p:nvPr>
        </p:nvSpPr>
        <p:spPr>
          <a:xfrm>
            <a:off x="4389945" y="1857375"/>
            <a:ext cx="4232847" cy="823912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b="1" i="1"/>
              <a:t>psychoneuroimmunology</a:t>
            </a:r>
            <a:endParaRPr/>
          </a:p>
        </p:txBody>
      </p:sp>
      <p:sp>
        <p:nvSpPr>
          <p:cNvPr id="670" name="Google Shape;670;p86"/>
          <p:cNvSpPr txBox="1">
            <a:spLocks noGrp="1"/>
          </p:cNvSpPr>
          <p:nvPr>
            <p:ph type="body" idx="4"/>
          </p:nvPr>
        </p:nvSpPr>
        <p:spPr>
          <a:xfrm>
            <a:off x="4389945" y="2857499"/>
            <a:ext cx="4232847" cy="3415507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study of how psychological, neural, and endocrine processes together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affect the immune system and resulting health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8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the _____ response</a:t>
            </a:r>
            <a:endParaRPr/>
          </a:p>
        </p:txBody>
      </p:sp>
      <p:sp>
        <p:nvSpPr>
          <p:cNvPr id="676" name="Google Shape;676;p87"/>
          <p:cNvSpPr txBox="1">
            <a:spLocks noGrp="1"/>
          </p:cNvSpPr>
          <p:nvPr>
            <p:ph type="body" idx="2"/>
          </p:nvPr>
        </p:nvSpPr>
        <p:spPr>
          <a:xfrm>
            <a:off x="630238" y="2425700"/>
            <a:ext cx="2949575" cy="4047906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Four types of cells are active in searching for and destroying invaders in the body; B and T lymphocytes, macrophages and natural killer cells.</a:t>
            </a:r>
            <a:endParaRPr/>
          </a:p>
        </p:txBody>
      </p:sp>
      <p:pic>
        <p:nvPicPr>
          <p:cNvPr id="677" name="Google Shape;677;p8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40491" y="563014"/>
            <a:ext cx="2606722" cy="5910592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78" name="Google Shape;678;p87" descr="Eye of Science/Science Source&#10;SPL/Science Source&#10;NIBSC/Science Source&#10;CNRI/Science Sour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0176" y="928048"/>
            <a:ext cx="360403" cy="5377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8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follow up research was conducted by Freidman and Rosenman?</a:t>
            </a:r>
            <a:endParaRPr/>
          </a:p>
        </p:txBody>
      </p:sp>
      <p:sp>
        <p:nvSpPr>
          <p:cNvPr id="684" name="Google Shape;684;p8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8101584" cy="435133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Friedman and Rosenman launched a longitudinal study of more than 3000 healthy men, aged 35 to 59.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The researchers interviewed each man for 15 minutes, noting his work and eating habits, manner of talking, and other behavior patterns.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After the interviews, the subjects were classified as having either </a:t>
            </a:r>
            <a:r>
              <a:rPr lang="en-US" b="1" i="1"/>
              <a:t>Type A </a:t>
            </a:r>
            <a:r>
              <a:rPr lang="en-US"/>
              <a:t>or </a:t>
            </a:r>
            <a:r>
              <a:rPr lang="en-US" b="1" i="1"/>
              <a:t>Type B </a:t>
            </a:r>
            <a:r>
              <a:rPr lang="en-US"/>
              <a:t>personalities.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89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4310252" cy="160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characterizes a </a:t>
            </a:r>
            <a:r>
              <a:rPr lang="en-US" b="1" i="1"/>
              <a:t>Type ____ </a:t>
            </a:r>
            <a:r>
              <a:rPr lang="en-US"/>
              <a:t>personality?</a:t>
            </a:r>
            <a:endParaRPr/>
          </a:p>
        </p:txBody>
      </p:sp>
      <p:sp>
        <p:nvSpPr>
          <p:cNvPr id="690" name="Google Shape;690;p89"/>
          <p:cNvSpPr txBox="1">
            <a:spLocks noGrp="1"/>
          </p:cNvSpPr>
          <p:nvPr>
            <p:ph type="body" idx="2"/>
          </p:nvPr>
        </p:nvSpPr>
        <p:spPr>
          <a:xfrm>
            <a:off x="630238" y="2425699"/>
            <a:ext cx="4310252" cy="3784031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The subjects in Friedman and Rosenman’s study who seemed the most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reactive, competitive, hard-driving, impatient, time-conscious, super-motivated, verbally aggressive, and easily angered they called </a:t>
            </a:r>
            <a:r>
              <a:rPr lang="en-US" b="1" i="1"/>
              <a:t>Type A</a:t>
            </a:r>
            <a:r>
              <a:rPr lang="en-US"/>
              <a:t>.</a:t>
            </a:r>
            <a:endParaRPr/>
          </a:p>
        </p:txBody>
      </p:sp>
      <p:pic>
        <p:nvPicPr>
          <p:cNvPr id="691" name="Google Shape;691;p8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73791" y="1674545"/>
            <a:ext cx="2546627" cy="4379427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92" name="Google Shape;692;p89" descr="Isabella Bannerman via Cartoonstoc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7392" y="4039239"/>
            <a:ext cx="219048" cy="2085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is ______________theory?</a:t>
            </a:r>
            <a:endParaRPr/>
          </a:p>
        </p:txBody>
      </p:sp>
      <p:sp>
        <p:nvSpPr>
          <p:cNvPr id="362" name="Google Shape;362;p45"/>
          <p:cNvSpPr txBox="1">
            <a:spLocks noGrp="1"/>
          </p:cNvSpPr>
          <p:nvPr>
            <p:ph type="body" idx="1"/>
          </p:nvPr>
        </p:nvSpPr>
        <p:spPr>
          <a:xfrm>
            <a:off x="628650" y="1825624"/>
            <a:ext cx="8101584" cy="4874433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To qualify as an </a:t>
            </a:r>
            <a:r>
              <a:rPr lang="en-US" b="1" i="1"/>
              <a:t>instinct</a:t>
            </a:r>
            <a:r>
              <a:rPr lang="en-US"/>
              <a:t>, a complex behavior must have a fixed pattern throughout a species and be unlearned. 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i="1"/>
              <a:t>Instinct theory </a:t>
            </a:r>
            <a:r>
              <a:rPr lang="en-US"/>
              <a:t>views our instincts as the source of our motivations.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Instinct theory states that the motivation to survive is the most important motivation and the innate behaviors that aid survival drive our motivations…this sounds quite a lot like evolutionary theory.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90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4105535" cy="160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characterizes a </a:t>
            </a:r>
            <a:r>
              <a:rPr lang="en-US" b="1" i="1"/>
              <a:t>Type _____ </a:t>
            </a:r>
            <a:r>
              <a:rPr lang="en-US"/>
              <a:t>personality?</a:t>
            </a:r>
            <a:endParaRPr/>
          </a:p>
        </p:txBody>
      </p:sp>
      <p:sp>
        <p:nvSpPr>
          <p:cNvPr id="698" name="Google Shape;698;p90"/>
          <p:cNvSpPr txBox="1">
            <a:spLocks noGrp="1"/>
          </p:cNvSpPr>
          <p:nvPr>
            <p:ph type="body" idx="2"/>
          </p:nvPr>
        </p:nvSpPr>
        <p:spPr>
          <a:xfrm>
            <a:off x="630238" y="2425700"/>
            <a:ext cx="4105535" cy="344328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The roughly equal number of men in Friedman and Rosenman’s study who were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more easygoing and relaxed they called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b="1" i="1"/>
              <a:t>Type B</a:t>
            </a:r>
            <a:r>
              <a:rPr lang="en-US" i="1"/>
              <a:t>.</a:t>
            </a:r>
            <a:endParaRPr/>
          </a:p>
        </p:txBody>
      </p:sp>
      <p:pic>
        <p:nvPicPr>
          <p:cNvPr id="699" name="Google Shape;699;p9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82381" y="1256119"/>
            <a:ext cx="2747219" cy="4612869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00" name="Google Shape;700;p90" descr="Isabella Bannerman via Cartoonstoc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4791" y="3846453"/>
            <a:ext cx="219048" cy="2085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9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were the findings of the longitudinal study?</a:t>
            </a:r>
            <a:endParaRPr/>
          </a:p>
        </p:txBody>
      </p:sp>
      <p:sp>
        <p:nvSpPr>
          <p:cNvPr id="706" name="Google Shape;706;p9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8101584" cy="435133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Nine years later, 257 men had suffered heart attacks, and 69 percent of them were </a:t>
            </a:r>
            <a:r>
              <a:rPr lang="en-US" b="1" i="1"/>
              <a:t>Type A</a:t>
            </a:r>
            <a:r>
              <a:rPr lang="en-US"/>
              <a:t>.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Moreover, not one of the “pure” </a:t>
            </a:r>
            <a:r>
              <a:rPr lang="en-US" b="1" i="1"/>
              <a:t>Type B</a:t>
            </a:r>
            <a:r>
              <a:rPr lang="en-US"/>
              <a:t>’s—the most mellow and laid-back of their group—had suffered a heart attack.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92"/>
          <p:cNvSpPr txBox="1">
            <a:spLocks noGrp="1"/>
          </p:cNvSpPr>
          <p:nvPr>
            <p:ph type="title"/>
          </p:nvPr>
        </p:nvSpPr>
        <p:spPr>
          <a:xfrm>
            <a:off x="521208" y="336076"/>
            <a:ext cx="8101584" cy="13258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are ways to defuse anger?</a:t>
            </a:r>
            <a:endParaRPr/>
          </a:p>
        </p:txBody>
      </p:sp>
      <p:sp>
        <p:nvSpPr>
          <p:cNvPr id="712" name="Google Shape;712;p92"/>
          <p:cNvSpPr txBox="1">
            <a:spLocks noGrp="1"/>
          </p:cNvSpPr>
          <p:nvPr>
            <p:ph type="body" idx="1"/>
          </p:nvPr>
        </p:nvSpPr>
        <p:spPr>
          <a:xfrm>
            <a:off x="521208" y="1901624"/>
            <a:ext cx="2278323" cy="1527376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______</a:t>
            </a:r>
            <a:endParaRPr/>
          </a:p>
        </p:txBody>
      </p:sp>
      <p:sp>
        <p:nvSpPr>
          <p:cNvPr id="713" name="Google Shape;713;p92"/>
          <p:cNvSpPr txBox="1">
            <a:spLocks noGrp="1"/>
          </p:cNvSpPr>
          <p:nvPr>
            <p:ph type="body" idx="4"/>
          </p:nvPr>
        </p:nvSpPr>
        <p:spPr>
          <a:xfrm>
            <a:off x="3355609" y="1908446"/>
            <a:ext cx="5267183" cy="1527376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Reduce the level of physiological arousal of anger by waiting. 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“What goes up must come down.”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i="1"/>
              <a:t>(C. Tavris, 1982)</a:t>
            </a:r>
            <a:endParaRPr/>
          </a:p>
        </p:txBody>
      </p:sp>
      <p:sp>
        <p:nvSpPr>
          <p:cNvPr id="714" name="Google Shape;714;p92"/>
          <p:cNvSpPr txBox="1">
            <a:spLocks noGrp="1"/>
          </p:cNvSpPr>
          <p:nvPr>
            <p:ph type="body" idx="2"/>
          </p:nvPr>
        </p:nvSpPr>
        <p:spPr>
          <a:xfrm>
            <a:off x="521207" y="3734273"/>
            <a:ext cx="2278323" cy="132588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find a healthy distraction or support</a:t>
            </a:r>
            <a:endParaRPr/>
          </a:p>
        </p:txBody>
      </p:sp>
      <p:sp>
        <p:nvSpPr>
          <p:cNvPr id="715" name="Google Shape;715;p92"/>
          <p:cNvSpPr txBox="1">
            <a:spLocks noGrp="1"/>
          </p:cNvSpPr>
          <p:nvPr>
            <p:ph type="body" idx="5"/>
          </p:nvPr>
        </p:nvSpPr>
        <p:spPr>
          <a:xfrm>
            <a:off x="3355608" y="3734273"/>
            <a:ext cx="5267183" cy="132588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Calm yourself by exercising, playing an instrument, or talking it through with a friend.</a:t>
            </a:r>
            <a:endParaRPr/>
          </a:p>
        </p:txBody>
      </p:sp>
      <p:sp>
        <p:nvSpPr>
          <p:cNvPr id="716" name="Google Shape;716;p92"/>
          <p:cNvSpPr txBox="1">
            <a:spLocks noGrp="1"/>
          </p:cNvSpPr>
          <p:nvPr>
            <p:ph type="body" idx="3"/>
          </p:nvPr>
        </p:nvSpPr>
        <p:spPr>
          <a:xfrm>
            <a:off x="521206" y="5365426"/>
            <a:ext cx="2278323" cy="12446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________yourself</a:t>
            </a:r>
            <a:endParaRPr/>
          </a:p>
        </p:txBody>
      </p:sp>
      <p:sp>
        <p:nvSpPr>
          <p:cNvPr id="717" name="Google Shape;717;p92"/>
          <p:cNvSpPr txBox="1">
            <a:spLocks noGrp="1"/>
          </p:cNvSpPr>
          <p:nvPr>
            <p:ph type="body" idx="6"/>
          </p:nvPr>
        </p:nvSpPr>
        <p:spPr>
          <a:xfrm>
            <a:off x="3355607" y="5314054"/>
            <a:ext cx="5267183" cy="12446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Try to move away from the situation mentally, as if you are watching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it unfold from a distance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93"/>
          <p:cNvSpPr txBox="1">
            <a:spLocks noGrp="1"/>
          </p:cNvSpPr>
          <p:nvPr>
            <p:ph type="title"/>
          </p:nvPr>
        </p:nvSpPr>
        <p:spPr>
          <a:xfrm>
            <a:off x="528066" y="296068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Does stress </a:t>
            </a:r>
            <a:r>
              <a:rPr lang="en-US" i="1"/>
              <a:t>cause</a:t>
            </a:r>
            <a:r>
              <a:rPr lang="en-US"/>
              <a:t> illness?</a:t>
            </a:r>
            <a:endParaRPr/>
          </a:p>
        </p:txBody>
      </p:sp>
      <p:pic>
        <p:nvPicPr>
          <p:cNvPr id="723" name="Google Shape;723;p9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5751" y="1880216"/>
            <a:ext cx="7620733" cy="3128512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24" name="Google Shape;724;p93"/>
          <p:cNvSpPr txBox="1">
            <a:spLocks noGrp="1"/>
          </p:cNvSpPr>
          <p:nvPr>
            <p:ph type="body" idx="2"/>
          </p:nvPr>
        </p:nvSpPr>
        <p:spPr>
          <a:xfrm>
            <a:off x="528638" y="5369067"/>
            <a:ext cx="8101012" cy="1219200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Stress may not directly </a:t>
            </a:r>
            <a:r>
              <a:rPr lang="en-US" i="1"/>
              <a:t>cause</a:t>
            </a:r>
            <a:r>
              <a:rPr lang="en-US"/>
              <a:t> illness, but it does make us more vulnerable, by influencing our behaviors and our physiology.</a:t>
            </a:r>
            <a:endParaRPr/>
          </a:p>
        </p:txBody>
      </p:sp>
      <p:pic>
        <p:nvPicPr>
          <p:cNvPr id="725" name="Google Shape;725;p93" descr="decorativ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591" y="354991"/>
            <a:ext cx="688908" cy="688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9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is </a:t>
            </a:r>
            <a:r>
              <a:rPr lang="en-US" i="1"/>
              <a:t>__________ psychology</a:t>
            </a:r>
            <a:r>
              <a:rPr lang="en-US"/>
              <a:t>?</a:t>
            </a:r>
            <a:endParaRPr/>
          </a:p>
        </p:txBody>
      </p:sp>
      <p:sp>
        <p:nvSpPr>
          <p:cNvPr id="731" name="Google Shape;731;p94"/>
          <p:cNvSpPr txBox="1">
            <a:spLocks noGrp="1"/>
          </p:cNvSpPr>
          <p:nvPr>
            <p:ph type="body" idx="1"/>
          </p:nvPr>
        </p:nvSpPr>
        <p:spPr>
          <a:xfrm>
            <a:off x="4167266" y="1793649"/>
            <a:ext cx="4348084" cy="4727071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Psychologist Martin Seligman proposed the scientific study of human flourishing, with the goals of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discovering and promoting strengths and virtues that help individuals and communities to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thrive.</a:t>
            </a:r>
            <a:endParaRPr/>
          </a:p>
        </p:txBody>
      </p:sp>
      <p:sp>
        <p:nvSpPr>
          <p:cNvPr id="732" name="Google Shape;732;p94"/>
          <p:cNvSpPr txBox="1">
            <a:spLocks noGrp="1"/>
          </p:cNvSpPr>
          <p:nvPr>
            <p:ph type="body" idx="3"/>
          </p:nvPr>
        </p:nvSpPr>
        <p:spPr>
          <a:xfrm>
            <a:off x="671814" y="5627687"/>
            <a:ext cx="3298222" cy="893034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Martin Seligman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(1942- )</a:t>
            </a:r>
            <a:endParaRPr/>
          </a:p>
        </p:txBody>
      </p:sp>
      <p:pic>
        <p:nvPicPr>
          <p:cNvPr id="733" name="Google Shape;733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814" y="1793650"/>
            <a:ext cx="3298222" cy="373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9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is </a:t>
            </a:r>
            <a:r>
              <a:rPr lang="en-US" i="1"/>
              <a:t>__________ psychology’s </a:t>
            </a:r>
            <a:r>
              <a:rPr lang="en-US"/>
              <a:t>first pillar?</a:t>
            </a:r>
            <a:endParaRPr/>
          </a:p>
        </p:txBody>
      </p:sp>
      <p:sp>
        <p:nvSpPr>
          <p:cNvPr id="739" name="Google Shape;739;p95"/>
          <p:cNvSpPr txBox="1">
            <a:spLocks noGrp="1"/>
          </p:cNvSpPr>
          <p:nvPr>
            <p:ph type="body" idx="1"/>
          </p:nvPr>
        </p:nvSpPr>
        <p:spPr>
          <a:xfrm>
            <a:off x="585788" y="1825625"/>
            <a:ext cx="8101584" cy="435133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Taken together, satisfaction with the past, happiness with the present, and optimism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about the future define the positive psychology movement’s first pillar: </a:t>
            </a:r>
            <a:r>
              <a:rPr lang="en-US" i="1"/>
              <a:t>positive well-being.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i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Seligman views happiness as a by-product of a pleasant, engaged, and meaningful life.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9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is </a:t>
            </a:r>
            <a:r>
              <a:rPr lang="en-US" i="1"/>
              <a:t>__________psychology’s </a:t>
            </a:r>
            <a:r>
              <a:rPr lang="en-US"/>
              <a:t>second pillar?</a:t>
            </a:r>
            <a:endParaRPr/>
          </a:p>
        </p:txBody>
      </p:sp>
      <p:sp>
        <p:nvSpPr>
          <p:cNvPr id="745" name="Google Shape;745;p9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8101584" cy="435133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Positive psychology is about building not just a pleasant life, says Seligman, but also a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good life that engages one’s skills, and a meaningful life that points beyond oneself.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Thus, the second pillar, </a:t>
            </a:r>
            <a:r>
              <a:rPr lang="en-US" i="1"/>
              <a:t>positive character, </a:t>
            </a:r>
            <a:r>
              <a:rPr lang="en-US"/>
              <a:t>focuses on exploring and enhancing creativity, courage,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compassion, integrity, self-control, leadership, wisdom, and spirituality.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9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is </a:t>
            </a:r>
            <a:r>
              <a:rPr lang="en-US" i="1"/>
              <a:t>positive psychology’s </a:t>
            </a:r>
            <a:r>
              <a:rPr lang="en-US"/>
              <a:t>third pillar?</a:t>
            </a:r>
            <a:endParaRPr/>
          </a:p>
        </p:txBody>
      </p:sp>
      <p:sp>
        <p:nvSpPr>
          <p:cNvPr id="751" name="Google Shape;751;p9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8101584" cy="435133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The third pillar, </a:t>
            </a:r>
            <a:r>
              <a:rPr lang="en-US" i="1"/>
              <a:t>positive groups, communities, and cultures, </a:t>
            </a:r>
            <a:r>
              <a:rPr lang="en-US"/>
              <a:t>seeks to foster a positive social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ecology.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This includes healthy families, communal neighborhoods, effective schools, socially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responsible media, and civil dialogue.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 txBox="1">
            <a:spLocks noGrp="1"/>
          </p:cNvSpPr>
          <p:nvPr>
            <p:ph type="title"/>
          </p:nvPr>
        </p:nvSpPr>
        <p:spPr>
          <a:xfrm>
            <a:off x="528066" y="296068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How do physiological needs create a ________?</a:t>
            </a:r>
            <a:endParaRPr/>
          </a:p>
        </p:txBody>
      </p:sp>
      <p:sp>
        <p:nvSpPr>
          <p:cNvPr id="368" name="Google Shape;368;p46"/>
          <p:cNvSpPr txBox="1">
            <a:spLocks noGrp="1"/>
          </p:cNvSpPr>
          <p:nvPr>
            <p:ph type="body" idx="2"/>
          </p:nvPr>
        </p:nvSpPr>
        <p:spPr>
          <a:xfrm>
            <a:off x="528638" y="4176215"/>
            <a:ext cx="8101012" cy="2473967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i="1"/>
              <a:t>Physiological needs </a:t>
            </a:r>
            <a:r>
              <a:rPr lang="en-US"/>
              <a:t>(such as for food or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water) create an aroused, motivated state—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 drive (such as hunger or thirst)—that pushes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us to behave in a way that reduces the need and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returns the body to </a:t>
            </a:r>
            <a:r>
              <a:rPr lang="en-US" b="1" i="1"/>
              <a:t>___________________</a:t>
            </a:r>
            <a:r>
              <a:rPr lang="en-US"/>
              <a:t>.</a:t>
            </a:r>
            <a:endParaRPr/>
          </a:p>
        </p:txBody>
      </p:sp>
      <p:pic>
        <p:nvPicPr>
          <p:cNvPr id="369" name="Google Shape;369;p4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8066" y="2115403"/>
            <a:ext cx="8101584" cy="1171739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is______________________</a:t>
            </a:r>
            <a:r>
              <a:rPr lang="en-US" i="1"/>
              <a:t>theory</a:t>
            </a:r>
            <a:r>
              <a:rPr lang="en-US"/>
              <a:t>?</a:t>
            </a:r>
            <a:endParaRPr/>
          </a:p>
        </p:txBody>
      </p:sp>
      <p:sp>
        <p:nvSpPr>
          <p:cNvPr id="375" name="Google Shape;375;p4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8101584" cy="435133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the idea that a physiological need creates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an aroused state (a drive) that motivates an organism to satisfy the need and restore the body to </a:t>
            </a:r>
            <a:r>
              <a:rPr lang="en-US" b="1" i="1"/>
              <a:t>homeostasis</a:t>
            </a:r>
            <a:r>
              <a:rPr lang="en-US"/>
              <a:t>, or balance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How is behavior pulled by ______________?</a:t>
            </a:r>
            <a:endParaRPr/>
          </a:p>
        </p:txBody>
      </p:sp>
      <p:sp>
        <p:nvSpPr>
          <p:cNvPr id="381" name="Google Shape;381;p4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8101584" cy="4351338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Not only are we </a:t>
            </a:r>
            <a:r>
              <a:rPr lang="en-US" i="1"/>
              <a:t>pushed </a:t>
            </a:r>
            <a:r>
              <a:rPr lang="en-US"/>
              <a:t>by our need to reduce physiological drives, we also are </a:t>
            </a:r>
            <a:r>
              <a:rPr lang="en-US" i="1"/>
              <a:t>pulled </a:t>
            </a:r>
            <a:r>
              <a:rPr lang="en-US"/>
              <a:t>by </a:t>
            </a:r>
            <a:r>
              <a:rPr lang="en-US" b="1" i="1"/>
              <a:t>incentives</a:t>
            </a:r>
            <a:r>
              <a:rPr lang="en-US"/>
              <a:t>— positive or negative environmental stimuli that lure or repel us.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9"/>
          <p:cNvSpPr txBox="1">
            <a:spLocks noGrp="1"/>
          </p:cNvSpPr>
          <p:nvPr>
            <p:ph type="title"/>
          </p:nvPr>
        </p:nvSpPr>
        <p:spPr>
          <a:xfrm>
            <a:off x="528066" y="296068"/>
            <a:ext cx="8101584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/>
              <a:t>What is the </a:t>
            </a:r>
            <a:r>
              <a:rPr lang="en-US" i="1"/>
              <a:t>___________________ law</a:t>
            </a:r>
            <a:r>
              <a:rPr lang="en-US"/>
              <a:t>?</a:t>
            </a:r>
            <a:endParaRPr/>
          </a:p>
        </p:txBody>
      </p:sp>
      <p:sp>
        <p:nvSpPr>
          <p:cNvPr id="387" name="Google Shape;387;p49"/>
          <p:cNvSpPr txBox="1">
            <a:spLocks noGrp="1"/>
          </p:cNvSpPr>
          <p:nvPr>
            <p:ph type="body" idx="2"/>
          </p:nvPr>
        </p:nvSpPr>
        <p:spPr>
          <a:xfrm>
            <a:off x="528066" y="4872251"/>
            <a:ext cx="8101012" cy="1661425"/>
          </a:xfrm>
          <a:prstGeom prst="rect">
            <a:avLst/>
          </a:prstGeom>
          <a:solidFill>
            <a:srgbClr val="E7D9B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Two early twentieth-century psychologists studied the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relationship of arousal to performance and identified the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i="1"/>
              <a:t>Yerkes-Dodson law</a:t>
            </a:r>
            <a:r>
              <a:rPr lang="en-US"/>
              <a:t>: </a:t>
            </a:r>
            <a:r>
              <a:rPr lang="en-US" i="1"/>
              <a:t>moderate arousal leads to optimal performance. (Yerkes &amp; Dodson, 1908)</a:t>
            </a:r>
            <a:endParaRPr/>
          </a:p>
        </p:txBody>
      </p:sp>
      <p:pic>
        <p:nvPicPr>
          <p:cNvPr id="388" name="Google Shape;388;p49" descr="C:\Users\akherzig\AppData\Local\Temp\SNAGHTML2b71b6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07135" y="1798691"/>
            <a:ext cx="4742874" cy="2896500"/>
          </a:xfrm>
          <a:prstGeom prst="rect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9B3175"/>
      </a:accent2>
      <a:accent3>
        <a:srgbClr val="9B3175"/>
      </a:accent3>
      <a:accent4>
        <a:srgbClr val="9B3175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3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9B3175"/>
      </a:accent2>
      <a:accent3>
        <a:srgbClr val="9B3175"/>
      </a:accent3>
      <a:accent4>
        <a:srgbClr val="9B3175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2590</Words>
  <Application>Microsoft Office PowerPoint</Application>
  <PresentationFormat>On-screen Show (4:3)</PresentationFormat>
  <Paragraphs>310</Paragraphs>
  <Slides>57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Office Theme</vt:lpstr>
      <vt:lpstr>Custom Design</vt:lpstr>
      <vt:lpstr>PowerPoint Presentation</vt:lpstr>
      <vt:lpstr>What is ____________?</vt:lpstr>
      <vt:lpstr>From which perspectives have  psychologists viewed motivation?</vt:lpstr>
      <vt:lpstr>What is an __________?</vt:lpstr>
      <vt:lpstr>What is ______________theory?</vt:lpstr>
      <vt:lpstr>How do physiological needs create a ________?</vt:lpstr>
      <vt:lpstr>What is______________________theory?</vt:lpstr>
      <vt:lpstr>How is behavior pulled by ______________?</vt:lpstr>
      <vt:lpstr>What is the ___________________ law?</vt:lpstr>
      <vt:lpstr>What is Abraham’s ____________’s  theory of motivation?</vt:lpstr>
      <vt:lpstr>What is a _________ of _________?</vt:lpstr>
      <vt:lpstr>Two portions of the hypothalamus that control appetite.</vt:lpstr>
      <vt:lpstr>What are five appetite hormones?</vt:lpstr>
      <vt:lpstr>What is the ____   ____________?</vt:lpstr>
      <vt:lpstr>What are the two sex hormones?</vt:lpstr>
      <vt:lpstr>What is the sexual response cycle?</vt:lpstr>
      <vt:lpstr>What is _____________ motivation?</vt:lpstr>
      <vt:lpstr>What is _________?</vt:lpstr>
      <vt:lpstr>What is the _____________ theory of emotion?</vt:lpstr>
      <vt:lpstr>How did Walter Cannon disagree with the James-Lange theory of emotion?</vt:lpstr>
      <vt:lpstr>What is the ____________ thalamic  theory of emotion?</vt:lpstr>
      <vt:lpstr>How do the two theories differ?</vt:lpstr>
      <vt:lpstr>How do thinking and feeling interact?</vt:lpstr>
      <vt:lpstr>What is the Schachter-Singer  _______________ theory of emotion?</vt:lpstr>
      <vt:lpstr>So, does _____________ matter?</vt:lpstr>
      <vt:lpstr>Does __________ have to precede emotion?</vt:lpstr>
      <vt:lpstr>How do the Schachter-Singer and Zajonc-LeDoux theories of emotion compare?</vt:lpstr>
      <vt:lpstr>What did ____________ conclude?</vt:lpstr>
      <vt:lpstr>How effective are __________ in using  body states to detect lies?</vt:lpstr>
      <vt:lpstr>What is a _________smile?</vt:lpstr>
      <vt:lpstr>Do facial expressions have different  meanings in different cultures?</vt:lpstr>
      <vt:lpstr>Do all cultures express the same  degree of emotion?</vt:lpstr>
      <vt:lpstr>What were the results of this research?</vt:lpstr>
      <vt:lpstr>What is the ___________ feedback effect?</vt:lpstr>
      <vt:lpstr>What is _________?</vt:lpstr>
      <vt:lpstr>How are a stressor and a stress reaction  related to stress?</vt:lpstr>
      <vt:lpstr>What are three main categories  of stress?</vt:lpstr>
      <vt:lpstr>How do we respond and  adapt to stress?</vt:lpstr>
      <vt:lpstr>How do the adrenal glands work to affect stress responses?</vt:lpstr>
      <vt:lpstr>What is the ____ _________ _______________(GAS)?</vt:lpstr>
      <vt:lpstr>What are the three stages of the general adaptation syndrome (GAS)?</vt:lpstr>
      <vt:lpstr>What is _________?</vt:lpstr>
      <vt:lpstr>What is resistance?</vt:lpstr>
      <vt:lpstr>What is exhaustion?</vt:lpstr>
      <vt:lpstr>What is the tend-and-befriend response?</vt:lpstr>
      <vt:lpstr>What are health psychology and psychoneuroimmunology?</vt:lpstr>
      <vt:lpstr>the _____ response</vt:lpstr>
      <vt:lpstr>What follow up research was conducted by Freidman and Rosenman?</vt:lpstr>
      <vt:lpstr>What characterizes a Type ____ personality?</vt:lpstr>
      <vt:lpstr>What characterizes a Type _____ personality?</vt:lpstr>
      <vt:lpstr>What were the findings of the longitudinal study?</vt:lpstr>
      <vt:lpstr>What are ways to defuse anger?</vt:lpstr>
      <vt:lpstr>Does stress cause illness?</vt:lpstr>
      <vt:lpstr>What is __________ psychology?</vt:lpstr>
      <vt:lpstr>What is __________ psychology’s first pillar?</vt:lpstr>
      <vt:lpstr>What is __________psychology’s second pillar?</vt:lpstr>
      <vt:lpstr>What is positive psychology’s third pillar?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Suzie Rizuto</dc:creator>
  <cp:lastModifiedBy>infosys</cp:lastModifiedBy>
  <cp:revision>1</cp:revision>
  <dcterms:modified xsi:type="dcterms:W3CDTF">2021-01-19T18:57:54Z</dcterms:modified>
</cp:coreProperties>
</file>