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81"/>
  </p:notesMasterIdLst>
  <p:sldIdLst>
    <p:sldId id="256" r:id="rId3"/>
    <p:sldId id="261" r:id="rId4"/>
    <p:sldId id="262" r:id="rId5"/>
    <p:sldId id="266" r:id="rId6"/>
    <p:sldId id="269" r:id="rId7"/>
    <p:sldId id="271" r:id="rId8"/>
    <p:sldId id="281" r:id="rId9"/>
    <p:sldId id="282" r:id="rId10"/>
    <p:sldId id="308" r:id="rId11"/>
    <p:sldId id="284" r:id="rId12"/>
    <p:sldId id="310" r:id="rId13"/>
    <p:sldId id="283" r:id="rId14"/>
    <p:sldId id="285" r:id="rId15"/>
    <p:sldId id="286" r:id="rId16"/>
    <p:sldId id="287" r:id="rId17"/>
    <p:sldId id="288" r:id="rId18"/>
    <p:sldId id="289" r:id="rId19"/>
    <p:sldId id="311" r:id="rId20"/>
    <p:sldId id="293" r:id="rId21"/>
    <p:sldId id="294" r:id="rId22"/>
    <p:sldId id="295" r:id="rId23"/>
    <p:sldId id="296" r:id="rId24"/>
    <p:sldId id="312" r:id="rId25"/>
    <p:sldId id="323" r:id="rId26"/>
    <p:sldId id="306" r:id="rId27"/>
    <p:sldId id="307" r:id="rId28"/>
    <p:sldId id="324" r:id="rId29"/>
    <p:sldId id="325" r:id="rId30"/>
    <p:sldId id="326" r:id="rId31"/>
    <p:sldId id="315" r:id="rId32"/>
    <p:sldId id="316" r:id="rId33"/>
    <p:sldId id="318" r:id="rId34"/>
    <p:sldId id="319" r:id="rId35"/>
    <p:sldId id="322" r:id="rId36"/>
    <p:sldId id="327" r:id="rId37"/>
    <p:sldId id="328" r:id="rId38"/>
    <p:sldId id="329" r:id="rId39"/>
    <p:sldId id="342" r:id="rId40"/>
    <p:sldId id="343" r:id="rId41"/>
    <p:sldId id="344" r:id="rId42"/>
    <p:sldId id="333" r:id="rId43"/>
    <p:sldId id="332" r:id="rId44"/>
    <p:sldId id="331" r:id="rId45"/>
    <p:sldId id="330" r:id="rId46"/>
    <p:sldId id="334" r:id="rId47"/>
    <p:sldId id="345" r:id="rId48"/>
    <p:sldId id="336" r:id="rId49"/>
    <p:sldId id="33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7" r:id="rId73"/>
    <p:sldId id="378" r:id="rId74"/>
    <p:sldId id="373" r:id="rId75"/>
    <p:sldId id="379" r:id="rId76"/>
    <p:sldId id="382" r:id="rId77"/>
    <p:sldId id="383" r:id="rId78"/>
    <p:sldId id="384" r:id="rId79"/>
    <p:sldId id="38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/>
  <p:cmAuthor id="2" name="Herzig, Allison" initials="HA" lastIdx="69" clrIdx="1"/>
  <p:cmAuthor id="3" name="Bamatter, Heidi" initials="BH" lastIdx="26" clrIdx="2"/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4E5F4"/>
    <a:srgbClr val="E7D9B1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76" autoAdjust="0"/>
    <p:restoredTop sz="94454" autoAdjust="0"/>
  </p:normalViewPr>
  <p:slideViewPr>
    <p:cSldViewPr snapToGrid="0">
      <p:cViewPr varScale="1">
        <p:scale>
          <a:sx n="90" d="100"/>
          <a:sy n="90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27397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41363" y="2301876"/>
            <a:ext cx="2433637" cy="394652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98810" y="2407186"/>
            <a:ext cx="2583090" cy="3841214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992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8" y="2299872"/>
            <a:ext cx="2419355" cy="38344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73" y="2407186"/>
            <a:ext cx="2578327" cy="38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886700" cy="76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38400"/>
            <a:ext cx="7994650" cy="276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7097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588419"/>
            <a:ext cx="3868340" cy="3684588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4" y="1690689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588419"/>
            <a:ext cx="3887391" cy="36845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2164390"/>
            <a:ext cx="8101013" cy="740060"/>
          </a:xfrm>
          <a:solidFill>
            <a:srgbClr val="D1EAF7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299" y="3219915"/>
            <a:ext cx="8101013" cy="740664"/>
          </a:xfrm>
          <a:solidFill>
            <a:srgbClr val="D1EAF7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298" y="4276396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01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33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3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7" y="1726010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8" y="2588418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22836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588419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105400"/>
            <a:ext cx="376129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105400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1636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7" y="1726010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588418"/>
            <a:ext cx="3868737" cy="36845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22836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588419"/>
            <a:ext cx="3887788" cy="36845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7" y="1726010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8" y="2588418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22836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588419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105400"/>
            <a:ext cx="376129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105400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06400" y="330200"/>
            <a:ext cx="8394700" cy="5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6400" y="55118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Module # summary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736600" y="3581400"/>
            <a:ext cx="8101013" cy="24384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736600" y="2324100"/>
            <a:ext cx="8101013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70161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254146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688" r:id="rId3"/>
    <p:sldLayoutId id="2147483711" r:id="rId4"/>
    <p:sldLayoutId id="2147483673" r:id="rId5"/>
    <p:sldLayoutId id="2147483674" r:id="rId6"/>
    <p:sldLayoutId id="2147483709" r:id="rId7"/>
    <p:sldLayoutId id="2147483686" r:id="rId8"/>
    <p:sldLayoutId id="2147483710" r:id="rId9"/>
    <p:sldLayoutId id="2147483714" r:id="rId10"/>
    <p:sldLayoutId id="2147483708" r:id="rId11"/>
    <p:sldLayoutId id="2147483690" r:id="rId12"/>
    <p:sldLayoutId id="2147483685" r:id="rId13"/>
    <p:sldLayoutId id="2147483687" r:id="rId14"/>
    <p:sldLayoutId id="2147483691" r:id="rId15"/>
    <p:sldLayoutId id="2147483689" r:id="rId16"/>
    <p:sldLayoutId id="214748368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705" r:id="rId25"/>
    <p:sldLayoutId id="2147483715" r:id="rId26"/>
    <p:sldLayoutId id="2147483716" r:id="rId27"/>
    <p:sldLayoutId id="2147483717" r:id="rId28"/>
    <p:sldLayoutId id="2147483718" r:id="rId29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08299"/>
            <a:ext cx="8101584" cy="326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ctrTitle"/>
          </p:nvPr>
        </p:nvSpPr>
        <p:spPr>
          <a:xfrm>
            <a:off x="2286000" y="159036"/>
            <a:ext cx="6858000" cy="793064"/>
          </a:xfrm>
        </p:spPr>
        <p:txBody>
          <a:bodyPr>
            <a:normAutofit/>
          </a:bodyPr>
          <a:lstStyle/>
          <a:p>
            <a:r>
              <a:rPr lang="en-US" sz="2000" dirty="0"/>
              <a:t>Unit 3:</a:t>
            </a:r>
            <a:br>
              <a:rPr lang="en-US" sz="2000" dirty="0"/>
            </a:br>
            <a:r>
              <a:rPr lang="en-US" sz="2000" dirty="0"/>
              <a:t>Biological Bases of Behavior</a:t>
            </a:r>
          </a:p>
        </p:txBody>
      </p:sp>
      <p:pic>
        <p:nvPicPr>
          <p:cNvPr id="8" name="Picture 7" descr="Unit 3&#10;Biological Bases of Behavi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99236"/>
          </a:xfrm>
          <a:prstGeom prst="rect">
            <a:avLst/>
          </a:prstGeom>
        </p:spPr>
      </p:pic>
      <p:pic>
        <p:nvPicPr>
          <p:cNvPr id="10" name="Picture 9" descr="Modules&#10;9. Biological Psychology and Neurotransmission&#10;10. The Nervous and Endocrine Systems&#10;11. Studying the Brain, and Older Brain Structures&#10;12. The Cerebral Cortex&#10;13. Brain Hemisphere Organization and the Biology of Consciousness&#10;14. Behavior Genetics: Predicting Individual Differences&#10;15. Evolutionary Psychology: Understanding Human Na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8" y="2299872"/>
            <a:ext cx="2419355" cy="383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73" y="2407186"/>
            <a:ext cx="2578327" cy="3867107"/>
          </a:xfrm>
          <a:prstGeom prst="rect">
            <a:avLst/>
          </a:prstGeom>
        </p:spPr>
      </p:pic>
      <p:pic>
        <p:nvPicPr>
          <p:cNvPr id="2" name="Picture 1" descr="MARY AL TAFFER/AP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061" y="5317358"/>
            <a:ext cx="142857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1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happens after the action potential moves to the end of the neuron??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0781"/>
            <a:ext cx="8101584" cy="387058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Neurons need short breaks.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a resting pause called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________________</a:t>
            </a:r>
            <a:r>
              <a:rPr lang="en-US" i="1" dirty="0"/>
              <a:t>, </a:t>
            </a:r>
          </a:p>
          <a:p>
            <a:pPr marL="0" indent="0">
              <a:buNone/>
            </a:pPr>
            <a:r>
              <a:rPr lang="en-US" dirty="0"/>
              <a:t>subsequent action potentials cannot occur </a:t>
            </a:r>
          </a:p>
          <a:p>
            <a:pPr marL="0" indent="0">
              <a:buNone/>
            </a:pPr>
            <a:r>
              <a:rPr lang="en-US" dirty="0"/>
              <a:t>until the axon returns to</a:t>
            </a:r>
          </a:p>
          <a:p>
            <a:pPr marL="0" indent="0">
              <a:buNone/>
            </a:pPr>
            <a:r>
              <a:rPr lang="en-US" dirty="0"/>
              <a:t>its resting state.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neuron can fire again.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5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review three key terms in the process…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8650" y="1879599"/>
            <a:ext cx="7958137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___________-</a:t>
            </a:r>
            <a:r>
              <a:rPr lang="en-US" dirty="0"/>
              <a:t>: </a:t>
            </a:r>
            <a:r>
              <a:rPr lang="en-US" i="1" dirty="0"/>
              <a:t>the resting state of the neuron, charge is more positive outside the membrane and more negative inside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3346449"/>
            <a:ext cx="7958137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___________: </a:t>
            </a:r>
            <a:r>
              <a:rPr lang="en-US" sz="2400" i="1" dirty="0"/>
              <a:t>the action potential; the rushing in and out of positively charged ions.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28649" y="4813299"/>
            <a:ext cx="7958137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______________: </a:t>
            </a:r>
            <a:r>
              <a:rPr lang="en-US" sz="2400" i="1" dirty="0"/>
              <a:t>the refractory period; the closing of the membrane and reestablishing a more negative charge inside</a:t>
            </a:r>
          </a:p>
        </p:txBody>
      </p:sp>
    </p:spTree>
    <p:extLst>
      <p:ext uri="{BB962C8B-B14F-4D97-AF65-F5344CB8AC3E}">
        <p14:creationId xmlns:p14="http://schemas.microsoft.com/office/powerpoint/2010/main" val="332642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neurons communicate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each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5412665"/>
            <a:ext cx="8101013" cy="8255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The sending neuron releases </a:t>
            </a:r>
            <a:r>
              <a:rPr lang="en-US" b="1" i="1" dirty="0"/>
              <a:t>________________</a:t>
            </a:r>
            <a:r>
              <a:rPr lang="en-US" dirty="0"/>
              <a:t> across </a:t>
            </a:r>
          </a:p>
          <a:p>
            <a:r>
              <a:rPr lang="en-US" dirty="0"/>
              <a:t>a </a:t>
            </a:r>
            <a:r>
              <a:rPr lang="en-US" b="1" i="1" dirty="0"/>
              <a:t>_________________ </a:t>
            </a:r>
            <a:r>
              <a:rPr lang="en-US" dirty="0"/>
              <a:t>to the receiving neuron.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3525" y="1955800"/>
            <a:ext cx="6611262" cy="30353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054658" cy="1600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75763"/>
            <a:ext cx="3054658" cy="3803651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chemical</a:t>
            </a:r>
          </a:p>
          <a:p>
            <a:r>
              <a:rPr lang="en-US" dirty="0"/>
              <a:t>messengers</a:t>
            </a:r>
          </a:p>
          <a:p>
            <a:r>
              <a:rPr lang="en-US" dirty="0"/>
              <a:t>that travel </a:t>
            </a:r>
          </a:p>
          <a:p>
            <a:r>
              <a:rPr lang="en-US" dirty="0"/>
              <a:t>across the</a:t>
            </a:r>
          </a:p>
          <a:p>
            <a:r>
              <a:rPr lang="en-US" dirty="0"/>
              <a:t>synapse and bind to receptor sites</a:t>
            </a:r>
          </a:p>
          <a:p>
            <a:r>
              <a:rPr lang="en-US" dirty="0"/>
              <a:t>on the receiving neuron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4450" y="1514902"/>
            <a:ext cx="4592945" cy="407220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919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054658" cy="1600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_____________?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75763"/>
            <a:ext cx="3054658" cy="440381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junction</a:t>
            </a:r>
          </a:p>
          <a:p>
            <a:r>
              <a:rPr lang="en-US" dirty="0"/>
              <a:t>between the axon tip of the sending</a:t>
            </a:r>
          </a:p>
          <a:p>
            <a:r>
              <a:rPr lang="en-US" dirty="0"/>
              <a:t>neuron and the dendrite or cell</a:t>
            </a:r>
          </a:p>
          <a:p>
            <a:r>
              <a:rPr lang="en-US" dirty="0"/>
              <a:t>body of the receiving neuron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4449" y="5479249"/>
            <a:ext cx="4714708" cy="1200329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tiny gap at this junction is called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synaptic gap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synaptic cleft.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330" y="982640"/>
            <a:ext cx="4592945" cy="407220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089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054658" cy="1600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the process work?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75763"/>
            <a:ext cx="3054658" cy="440381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an action potential</a:t>
            </a:r>
          </a:p>
          <a:p>
            <a:r>
              <a:rPr lang="en-US" dirty="0"/>
              <a:t>reaches an axon’s terminal branch, it stimulates the</a:t>
            </a:r>
          </a:p>
          <a:p>
            <a:r>
              <a:rPr lang="en-US" dirty="0"/>
              <a:t>release of neurotransmitter</a:t>
            </a:r>
          </a:p>
          <a:p>
            <a:r>
              <a:rPr lang="en-US" dirty="0"/>
              <a:t>molecules. These molecules</a:t>
            </a:r>
          </a:p>
          <a:p>
            <a:r>
              <a:rPr lang="en-US" dirty="0"/>
              <a:t>cross the synaptic gap and bind to receptor sites on the</a:t>
            </a:r>
          </a:p>
          <a:p>
            <a:r>
              <a:rPr lang="en-US" dirty="0"/>
              <a:t>receiving neuron.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4449" y="5663915"/>
            <a:ext cx="4714708" cy="830997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will either excite or inhibit a new action potential.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331" y="1050878"/>
            <a:ext cx="4592945" cy="407220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485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59123" cy="1600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75764"/>
            <a:ext cx="2959123" cy="350505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 neurotransmitter’s</a:t>
            </a:r>
          </a:p>
          <a:p>
            <a:r>
              <a:rPr lang="en-US" dirty="0"/>
              <a:t>reabsorption by the sending</a:t>
            </a:r>
          </a:p>
          <a:p>
            <a:r>
              <a:rPr lang="en-US" dirty="0"/>
              <a:t>neuron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158" y="1471470"/>
            <a:ext cx="4380932" cy="430934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125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neurotransmitters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influence our behavior?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683" y="1963643"/>
            <a:ext cx="5375518" cy="448627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7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_______________…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Plays a key role in movement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Attention and emotion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studies indicate dopamine may be associated with rewarding feelings and may play a role in addiction.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believed that excess levels of the neurotransmitter in the synapse is linked to schizophrenia.</a:t>
            </a:r>
          </a:p>
        </p:txBody>
      </p:sp>
    </p:spTree>
    <p:extLst>
      <p:ext uri="{BB962C8B-B14F-4D97-AF65-F5344CB8AC3E}">
        <p14:creationId xmlns:p14="http://schemas.microsoft.com/office/powerpoint/2010/main" val="99231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_______________?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0781"/>
            <a:ext cx="8101584" cy="31063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Meaning “morphine within”—natural,</a:t>
            </a:r>
          </a:p>
          <a:p>
            <a:pPr marL="0" indent="0">
              <a:buNone/>
            </a:pPr>
            <a:r>
              <a:rPr lang="en-US" dirty="0"/>
              <a:t>opiate-like neurotransmitters</a:t>
            </a:r>
          </a:p>
          <a:p>
            <a:pPr marL="0" indent="0">
              <a:buNone/>
            </a:pPr>
            <a:r>
              <a:rPr lang="en-US" dirty="0"/>
              <a:t>linked to pain control and to</a:t>
            </a:r>
          </a:p>
          <a:p>
            <a:pPr marL="0" indent="0">
              <a:buNone/>
            </a:pPr>
            <a:r>
              <a:rPr lang="en-US" dirty="0"/>
              <a:t>pleasure.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______________?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5467255"/>
            <a:ext cx="8101013" cy="8255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_________</a:t>
            </a:r>
            <a:r>
              <a:rPr lang="en-US" dirty="0"/>
              <a:t> is a nerve cell that is the basic building block of the nervous system.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64343" y="1773461"/>
            <a:ext cx="4829626" cy="3611020"/>
          </a:xfrm>
          <a:prstGeom prst="rect">
            <a:avLst/>
          </a:prstGeom>
        </p:spPr>
      </p:pic>
      <p:pic>
        <p:nvPicPr>
          <p:cNvPr id="3" name="Picture 2" descr="David Scharf/Science Sour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62" y="4232100"/>
            <a:ext cx="152381" cy="1152381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4" y="40606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2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drugs alter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neurotransmission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0781"/>
            <a:ext cx="8101584" cy="31063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Drugs and chemicals from outside the body alter our brain chemistry.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Drugs act as </a:t>
            </a:r>
            <a:r>
              <a:rPr lang="en-US" b="1" i="1" dirty="0"/>
              <a:t>__________ </a:t>
            </a:r>
            <a:r>
              <a:rPr lang="en-US" dirty="0"/>
              <a:t>(exciting neuron firing) or as </a:t>
            </a:r>
            <a:r>
              <a:rPr lang="en-US" b="1" i="1" dirty="0"/>
              <a:t>_______________</a:t>
            </a:r>
            <a:r>
              <a:rPr lang="en-US" dirty="0"/>
              <a:t>(inhibiting neuron firing).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7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an ________ work?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30354"/>
            <a:ext cx="2949178" cy="424973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An agonist is a drug molecule that increases a neurotransmitter’s action.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690" y="2620710"/>
            <a:ext cx="4253076" cy="366902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768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an ____________ work?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30355"/>
            <a:ext cx="2949178" cy="434190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An antagonist is a drug molecule that inhibits or blocks a neurotransmitter’s action.</a:t>
            </a:r>
          </a:p>
          <a:p>
            <a:endParaRPr lang="en-US" dirty="0"/>
          </a:p>
          <a:p>
            <a:r>
              <a:rPr lang="en-US" dirty="0"/>
              <a:t>Antagonists can also work by blocking reuptake.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756" y="2049002"/>
            <a:ext cx="3437557" cy="4583407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102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three types of neurons?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246" y="1881756"/>
            <a:ext cx="5264391" cy="3397141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4" y="409583"/>
            <a:ext cx="688908" cy="688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5497260"/>
            <a:ext cx="8201451" cy="830997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three types of neurons: _________ (afferent), ___________-(efferent) and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54917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are sensory and motor neurons different?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2137966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________neurons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3480178"/>
            <a:ext cx="3868737" cy="279282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contain afferent nerve fibers</a:t>
            </a:r>
          </a:p>
          <a:p>
            <a:endParaRPr lang="en-US" dirty="0"/>
          </a:p>
          <a:p>
            <a:r>
              <a:rPr lang="en-US" dirty="0"/>
              <a:t>carry information from the sense organs to the CNS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2137966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 neurons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3480177"/>
            <a:ext cx="3887788" cy="279282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contain efferent neurons</a:t>
            </a:r>
          </a:p>
          <a:p>
            <a:endParaRPr lang="en-US" dirty="0"/>
          </a:p>
          <a:p>
            <a:r>
              <a:rPr lang="en-US" dirty="0"/>
              <a:t>carry messages from the CNS to the muscles and glands</a:t>
            </a:r>
          </a:p>
        </p:txBody>
      </p:sp>
    </p:spTree>
    <p:extLst>
      <p:ext uri="{BB962C8B-B14F-4D97-AF65-F5344CB8AC3E}">
        <p14:creationId xmlns:p14="http://schemas.microsoft.com/office/powerpoint/2010/main" val="3461803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is the nervous system divided?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06" y="1914082"/>
            <a:ext cx="6545471" cy="464133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50702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_______________________________(CNS) and what does it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7" y="2784142"/>
            <a:ext cx="4507027" cy="342463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CNS is made up of the brain and spinal cord.</a:t>
            </a:r>
          </a:p>
          <a:p>
            <a:endParaRPr lang="en-US" dirty="0"/>
          </a:p>
          <a:p>
            <a:r>
              <a:rPr lang="en-US" dirty="0"/>
              <a:t>The CNS is the decision maker… it is responsible for coordinating incoming sensory messages and outgoing motor messages.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694" y="457200"/>
            <a:ext cx="2551176" cy="575157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958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44052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__________ ________________(PNS) and what does it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4440526" cy="376628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The PNS is made up of sensory and motor neurons.</a:t>
            </a:r>
          </a:p>
          <a:p>
            <a:endParaRPr lang="en-US" dirty="0"/>
          </a:p>
          <a:p>
            <a:r>
              <a:rPr lang="en-US" dirty="0"/>
              <a:t>The PNS connects the body to the CNS by gathering information from the senses and transmitting messages from the CNS.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929" y="795341"/>
            <a:ext cx="2553116" cy="57550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127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two parts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peripheral nervous system?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913904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7" y="3043137"/>
            <a:ext cx="3868737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controls the body’s</a:t>
            </a:r>
          </a:p>
          <a:p>
            <a:r>
              <a:rPr lang="en-US" dirty="0"/>
              <a:t>skeletal muscles</a:t>
            </a:r>
          </a:p>
          <a:p>
            <a:endParaRPr lang="en-US" dirty="0"/>
          </a:p>
          <a:p>
            <a:r>
              <a:rPr lang="en-US" dirty="0"/>
              <a:t>also called the </a:t>
            </a:r>
            <a:r>
              <a:rPr lang="en-US" i="1" dirty="0"/>
              <a:t>skeletal nervous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913904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3043137"/>
            <a:ext cx="3887788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controls the glands</a:t>
            </a:r>
          </a:p>
          <a:p>
            <a:r>
              <a:rPr lang="en-US" dirty="0"/>
              <a:t>and the muscles of the internal organs </a:t>
            </a:r>
          </a:p>
          <a:p>
            <a:r>
              <a:rPr lang="en-US" dirty="0"/>
              <a:t>(such as the heart)</a:t>
            </a:r>
          </a:p>
          <a:p>
            <a:endParaRPr lang="en-US" dirty="0"/>
          </a:p>
          <a:p>
            <a:r>
              <a:rPr lang="en-US" dirty="0"/>
              <a:t>operates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798810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is the autonomic division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further broken down?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913904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________________________________________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7" y="3043137"/>
            <a:ext cx="3868737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arouses the body, mobilizing its energy</a:t>
            </a:r>
          </a:p>
          <a:p>
            <a:endParaRPr lang="en-US" dirty="0"/>
          </a:p>
          <a:p>
            <a:r>
              <a:rPr lang="en-US" i="1" dirty="0"/>
              <a:t>fight, flight or freeze</a:t>
            </a:r>
          </a:p>
          <a:p>
            <a:endParaRPr lang="en-US" i="1" dirty="0"/>
          </a:p>
          <a:p>
            <a:r>
              <a:rPr lang="en-US" i="1" dirty="0"/>
              <a:t>The gas pedal of a car.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913904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_______________________________________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3043137"/>
            <a:ext cx="3887788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calms the body, </a:t>
            </a:r>
          </a:p>
          <a:p>
            <a:r>
              <a:rPr lang="en-US" dirty="0"/>
              <a:t>conserving its energy  </a:t>
            </a:r>
          </a:p>
          <a:p>
            <a:endParaRPr lang="en-US" dirty="0"/>
          </a:p>
          <a:p>
            <a:r>
              <a:rPr lang="en-US" i="1" dirty="0"/>
              <a:t>rest or digest</a:t>
            </a:r>
          </a:p>
          <a:p>
            <a:endParaRPr lang="en-US" dirty="0"/>
          </a:p>
          <a:p>
            <a:r>
              <a:rPr lang="en-US" i="1" dirty="0"/>
              <a:t>The brake pedal of a car.</a:t>
            </a:r>
          </a:p>
        </p:txBody>
      </p:sp>
    </p:spTree>
    <p:extLst>
      <p:ext uri="{BB962C8B-B14F-4D97-AF65-F5344CB8AC3E}">
        <p14:creationId xmlns:p14="http://schemas.microsoft.com/office/powerpoint/2010/main" val="268045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parts of a neuron?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316" y="2017382"/>
            <a:ext cx="7492251" cy="3897643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4" y="40606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283020"/>
            <a:ext cx="8101584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the two parts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central nervous system function?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7" y="1797526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7" y="2810381"/>
            <a:ext cx="3868737" cy="384972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Comprised of the cortex and subcortical structures carrying out various functions</a:t>
            </a:r>
          </a:p>
          <a:p>
            <a:endParaRPr lang="en-US" dirty="0"/>
          </a:p>
          <a:p>
            <a:r>
              <a:rPr lang="en-US" dirty="0"/>
              <a:t>Nerves arranged into neural networks</a:t>
            </a:r>
          </a:p>
          <a:p>
            <a:endParaRPr lang="en-US" dirty="0"/>
          </a:p>
          <a:p>
            <a:r>
              <a:rPr lang="en-US" i="1" dirty="0"/>
              <a:t>Like people grouping in cities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3" y="1797526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3" y="2810381"/>
            <a:ext cx="3887788" cy="384972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2-way connection between PNS and brain</a:t>
            </a:r>
          </a:p>
          <a:p>
            <a:endParaRPr lang="en-US" dirty="0"/>
          </a:p>
          <a:p>
            <a:r>
              <a:rPr lang="en-US" dirty="0"/>
              <a:t>Oversees the sensory and motor pathways of reflexes.</a:t>
            </a:r>
          </a:p>
        </p:txBody>
      </p:sp>
    </p:spTree>
    <p:extLst>
      <p:ext uri="{BB962C8B-B14F-4D97-AF65-F5344CB8AC3E}">
        <p14:creationId xmlns:p14="http://schemas.microsoft.com/office/powerpoint/2010/main" val="2202004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 simple reflex occur?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 simple reflex ... like that to pain… occurs only in the spinal cord before information reaches the brain.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7325" y="1955800"/>
            <a:ext cx="4703663" cy="30353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9115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____________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5093"/>
            <a:ext cx="8101584" cy="326866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the body’s “slow”</a:t>
            </a:r>
          </a:p>
          <a:p>
            <a:r>
              <a:rPr lang="en-US" dirty="0"/>
              <a:t>chemical communication system;</a:t>
            </a:r>
          </a:p>
          <a:p>
            <a:r>
              <a:rPr lang="en-US" dirty="0"/>
              <a:t>a set of glands that secrete</a:t>
            </a:r>
          </a:p>
          <a:p>
            <a:r>
              <a:rPr lang="en-US" dirty="0"/>
              <a:t>hormones into the bloodstream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difference between the nervous system and the endocrine system?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7" y="1818369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7" y="2779487"/>
            <a:ext cx="3868737" cy="368458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Neurons release neurotransmitters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Neurotransmitters move across synapses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Neural transmission is </a:t>
            </a:r>
            <a:r>
              <a:rPr lang="en-US" dirty="0" err="1"/>
              <a:t>nano</a:t>
            </a:r>
            <a:r>
              <a:rPr lang="en-US" dirty="0"/>
              <a:t>-fast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/>
              <a:t>“text message”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818369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779487"/>
            <a:ext cx="3887788" cy="368458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Glands secrete hormones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Hormones move through the bloodstream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Hormonal secretion is slower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/>
              <a:t>“email”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7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_______________ gland?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3981465"/>
            <a:ext cx="8101013" cy="256896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pituitary gland is the endocrine system’s most influential gland.</a:t>
            </a:r>
          </a:p>
          <a:p>
            <a:r>
              <a:rPr lang="en-US" dirty="0"/>
              <a:t>The hypothalamus directs the pituitary gland to regulate growth and control other endocrine glands.</a:t>
            </a:r>
          </a:p>
          <a:p>
            <a:r>
              <a:rPr lang="en-US" dirty="0"/>
              <a:t>The hypothalamus is part of both the CNS </a:t>
            </a:r>
            <a:r>
              <a:rPr lang="en-US" i="1" dirty="0"/>
              <a:t>and </a:t>
            </a:r>
            <a:r>
              <a:rPr lang="en-US" dirty="0"/>
              <a:t>the endocrine system.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9661" y="1937982"/>
            <a:ext cx="6758990" cy="17961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318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07732"/>
            <a:ext cx="8101584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scientists study the brain?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913904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7" y="3043137"/>
            <a:ext cx="3868737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brain tissue is destroyed and researchers study the impact on functioning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913904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3043137"/>
            <a:ext cx="3887788" cy="27751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Brain regions are stimulated electrically, chemically, or magnetically and researchers study the impact on functioning</a:t>
            </a:r>
          </a:p>
        </p:txBody>
      </p:sp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0" y="46089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EEG, MEG and CT scans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image the brain?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495034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 recording of the waves of electrical activity</a:t>
            </a:r>
          </a:p>
          <a:p>
            <a:r>
              <a:rPr lang="en-US" dirty="0"/>
              <a:t>across the brain’s surface measured by electrodes placed on the scalp.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3550445"/>
            <a:ext cx="1289050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235200" y="3528818"/>
            <a:ext cx="6495034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 brain imaging technique that</a:t>
            </a:r>
          </a:p>
          <a:p>
            <a:r>
              <a:rPr lang="en-US" dirty="0"/>
              <a:t>measures magnetic fields from the</a:t>
            </a:r>
          </a:p>
          <a:p>
            <a:r>
              <a:rPr lang="en-US" dirty="0"/>
              <a:t>brain’s natural electrical activity.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99205" y="5037826"/>
            <a:ext cx="1289050" cy="145139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</a:t>
            </a:r>
          </a:p>
          <a:p>
            <a:r>
              <a:rPr lang="en-US" dirty="0"/>
              <a:t>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235200" y="5037826"/>
            <a:ext cx="6495034" cy="145139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X-ray photographs taken from different angles and combined by computer to show </a:t>
            </a:r>
          </a:p>
          <a:p>
            <a:r>
              <a:rPr lang="en-US" dirty="0"/>
              <a:t>a slice of the brain’s structure; shows structural damage.</a:t>
            </a:r>
          </a:p>
        </p:txBody>
      </p:sp>
      <p:pic>
        <p:nvPicPr>
          <p:cNvPr id="9" name="Picture 8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6" y="42400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PET, MRI and fMRI scans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image the brain?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888201"/>
            <a:ext cx="1289050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235200" y="1882135"/>
            <a:ext cx="6280150" cy="12446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 visual display of brain activity that detects where a radioactive glucose goes while the brain performs a given task. Shows activity.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3381556"/>
            <a:ext cx="1289050" cy="155275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235200" y="3381555"/>
            <a:ext cx="6280150" cy="155275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A technique that uses magnetic fields and radio waves to produce computer-generated images of brain anatomy. </a:t>
            </a:r>
          </a:p>
          <a:p>
            <a:r>
              <a:rPr lang="en-US" dirty="0"/>
              <a:t>More detailed than CT scan.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8650" y="5107500"/>
            <a:ext cx="1289050" cy="1401131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235200" y="5107500"/>
            <a:ext cx="6280150" cy="141622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A measure of blood flow and brain activity by comparing successive MRI scans to show brain function or as well as structure. </a:t>
            </a:r>
          </a:p>
          <a:p>
            <a:r>
              <a:rPr lang="en-US" dirty="0"/>
              <a:t>Shows damage.</a:t>
            </a:r>
          </a:p>
        </p:txBody>
      </p:sp>
      <p:pic>
        <p:nvPicPr>
          <p:cNvPr id="9" name="Picture 8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7" y="43687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3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imaging techniques show structure and which indicate function?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28637"/>
            <a:ext cx="3868340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These show the structures of the brain.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5268036"/>
            <a:ext cx="3868340" cy="113276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_____________________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93" y="2990497"/>
            <a:ext cx="3417590" cy="195290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3" y="1928637"/>
            <a:ext cx="3887391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These indicate brain functioning.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3" y="5268036"/>
            <a:ext cx="3887391" cy="1109811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_____________________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09" y="2983626"/>
            <a:ext cx="3380560" cy="203570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553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structures make up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brainstem?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300" y="2182006"/>
            <a:ext cx="7442284" cy="432797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8" y="4095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14562"/>
            <a:ext cx="2949575" cy="381158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cells that support,</a:t>
            </a:r>
          </a:p>
          <a:p>
            <a:r>
              <a:rPr lang="en-US" dirty="0"/>
              <a:t>nourish, and protect neurons;</a:t>
            </a:r>
          </a:p>
          <a:p>
            <a:r>
              <a:rPr lang="en-US" dirty="0"/>
              <a:t>they also play a role in learning,</a:t>
            </a:r>
          </a:p>
          <a:p>
            <a:r>
              <a:rPr lang="en-US" dirty="0"/>
              <a:t>thinking,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Neurons are like queen bees; </a:t>
            </a:r>
          </a:p>
          <a:p>
            <a:r>
              <a:rPr lang="en-US" dirty="0"/>
              <a:t>on their own they cannot feed or sheathe themselves. </a:t>
            </a:r>
          </a:p>
          <a:p>
            <a:endParaRPr lang="en-US" dirty="0"/>
          </a:p>
          <a:p>
            <a:r>
              <a:rPr lang="en-US" dirty="0"/>
              <a:t>Glial cells are</a:t>
            </a:r>
          </a:p>
          <a:p>
            <a:r>
              <a:rPr lang="en-US" dirty="0"/>
              <a:t>worker bees; </a:t>
            </a:r>
          </a:p>
          <a:p>
            <a:r>
              <a:rPr lang="en-US" dirty="0"/>
              <a:t>they provide nutrients and insulating myelin, guide neural connections, and</a:t>
            </a:r>
          </a:p>
          <a:p>
            <a:r>
              <a:rPr lang="en-US" dirty="0"/>
              <a:t>mop up ions and neurotransmitters.</a:t>
            </a:r>
          </a:p>
        </p:txBody>
      </p:sp>
    </p:spTree>
    <p:extLst>
      <p:ext uri="{BB962C8B-B14F-4D97-AF65-F5344CB8AC3E}">
        <p14:creationId xmlns:p14="http://schemas.microsoft.com/office/powerpoint/2010/main" val="3814116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3465576" cy="340470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at the base of the brainstem</a:t>
            </a:r>
          </a:p>
          <a:p>
            <a:endParaRPr lang="en-US" dirty="0"/>
          </a:p>
          <a:p>
            <a:r>
              <a:rPr lang="en-US" dirty="0"/>
              <a:t>controls heartbeat and breathing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093" y="457200"/>
            <a:ext cx="4317539" cy="573164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6362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3465576" cy="340470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just above the medulla</a:t>
            </a:r>
          </a:p>
          <a:p>
            <a:endParaRPr lang="en-US" dirty="0"/>
          </a:p>
          <a:p>
            <a:r>
              <a:rPr lang="en-US" dirty="0"/>
              <a:t>controls sleep and helps coordinate movements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093" y="457200"/>
            <a:ext cx="4317539" cy="573164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541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3465576" cy="388335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nerve network that travels through the brainstem into the thalamus </a:t>
            </a:r>
          </a:p>
          <a:p>
            <a:endParaRPr lang="en-US" dirty="0"/>
          </a:p>
          <a:p>
            <a:r>
              <a:rPr lang="en-US" dirty="0"/>
              <a:t>helps control arousal and filters incoming sensory stimuli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143" y="933450"/>
            <a:ext cx="4317539" cy="573164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6837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3465576" cy="340470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at the top of the brainstem</a:t>
            </a:r>
          </a:p>
          <a:p>
            <a:endParaRPr lang="en-US" dirty="0"/>
          </a:p>
          <a:p>
            <a:r>
              <a:rPr lang="en-US" dirty="0"/>
              <a:t>relay station for incoming and outgoing sensory information (with the exception of smell)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093" y="457200"/>
            <a:ext cx="4317539" cy="5731646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0082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1"/>
            <a:ext cx="3465576" cy="380772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at the rear of the brainstem</a:t>
            </a:r>
          </a:p>
          <a:p>
            <a:endParaRPr lang="en-US" dirty="0"/>
          </a:p>
          <a:p>
            <a:r>
              <a:rPr lang="en-US" dirty="0"/>
              <a:t>processing sensory</a:t>
            </a:r>
          </a:p>
          <a:p>
            <a:r>
              <a:rPr lang="en-US" dirty="0"/>
              <a:t>input, coordinating movement</a:t>
            </a:r>
          </a:p>
          <a:p>
            <a:r>
              <a:rPr lang="en-US" dirty="0"/>
              <a:t>and balance, nonverbal learning and memory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295" y="1105468"/>
            <a:ext cx="4366802" cy="54864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4003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structures make up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___________system?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467" y="1855563"/>
            <a:ext cx="4933950" cy="481458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8" y="4095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0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02609"/>
            <a:ext cx="3465576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4142"/>
            <a:ext cx="3465576" cy="340470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two</a:t>
            </a:r>
          </a:p>
          <a:p>
            <a:r>
              <a:rPr lang="en-US" dirty="0"/>
              <a:t>lima-bean-sized neural clusters</a:t>
            </a:r>
          </a:p>
          <a:p>
            <a:endParaRPr lang="en-US" dirty="0"/>
          </a:p>
          <a:p>
            <a:r>
              <a:rPr lang="en-US" dirty="0"/>
              <a:t>linked to</a:t>
            </a:r>
          </a:p>
          <a:p>
            <a:r>
              <a:rPr lang="en-US" dirty="0"/>
              <a:t>emotion, fear, and aggression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516" y="1665030"/>
            <a:ext cx="4629150" cy="45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3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7" y="457200"/>
            <a:ext cx="3900819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7" y="2784141"/>
            <a:ext cx="3900820" cy="376678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below </a:t>
            </a:r>
            <a:r>
              <a:rPr lang="en-US" i="1" dirty="0"/>
              <a:t>(hypo) </a:t>
            </a:r>
            <a:r>
              <a:rPr lang="en-US" dirty="0"/>
              <a:t>the thalamus;</a:t>
            </a:r>
          </a:p>
          <a:p>
            <a:endParaRPr lang="en-US" dirty="0"/>
          </a:p>
          <a:p>
            <a:r>
              <a:rPr lang="en-US" dirty="0"/>
              <a:t>directs eating, drinking, body temperature </a:t>
            </a:r>
          </a:p>
          <a:p>
            <a:endParaRPr lang="en-US" dirty="0"/>
          </a:p>
          <a:p>
            <a:r>
              <a:rPr lang="en-US" dirty="0"/>
              <a:t>helps govern the</a:t>
            </a:r>
          </a:p>
          <a:p>
            <a:r>
              <a:rPr lang="en-US" dirty="0"/>
              <a:t>endocrine system via the pituitary gland, linked to emotion and reward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000" y="2619699"/>
            <a:ext cx="4028694" cy="393122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838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941762" cy="21768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00350"/>
            <a:ext cx="3941762" cy="386474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Small structure with two “arms” that wrap around the thalamus</a:t>
            </a:r>
          </a:p>
          <a:p>
            <a:endParaRPr lang="en-US" dirty="0"/>
          </a:p>
          <a:p>
            <a:r>
              <a:rPr lang="en-US" dirty="0"/>
              <a:t>helps process for storage explicit (conscious) memories of facts and</a:t>
            </a:r>
          </a:p>
          <a:p>
            <a:r>
              <a:rPr lang="en-US" dirty="0"/>
              <a:t>events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5352" y="2800350"/>
            <a:ext cx="4149410" cy="3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2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_____________________?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0251"/>
            <a:ext cx="8101584" cy="463009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The intricate fabric of</a:t>
            </a:r>
          </a:p>
          <a:p>
            <a:r>
              <a:rPr lang="en-US" dirty="0"/>
              <a:t>interconnected neural cells</a:t>
            </a:r>
          </a:p>
          <a:p>
            <a:r>
              <a:rPr lang="en-US" dirty="0"/>
              <a:t>covering the cerebral hemispheres;</a:t>
            </a:r>
          </a:p>
          <a:p>
            <a:r>
              <a:rPr lang="en-US" dirty="0"/>
              <a:t>the body’s ultimate control and</a:t>
            </a:r>
          </a:p>
          <a:p>
            <a:r>
              <a:rPr lang="en-US" dirty="0"/>
              <a:t>information-processing center.</a:t>
            </a:r>
          </a:p>
          <a:p>
            <a:endParaRPr lang="en-US" dirty="0"/>
          </a:p>
          <a:p>
            <a:r>
              <a:rPr lang="en-US" dirty="0"/>
              <a:t>It is divided into four regions called </a:t>
            </a:r>
            <a:r>
              <a:rPr lang="en-US" i="1" dirty="0"/>
              <a:t>lobes</a:t>
            </a:r>
            <a:r>
              <a:rPr lang="en-US" dirty="0"/>
              <a:t>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8" y="4095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is a neural impulse generated?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5093"/>
            <a:ext cx="8101584" cy="326866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If the combined received chemical signals exceed a minimum </a:t>
            </a:r>
            <a:r>
              <a:rPr lang="en-US" b="1" i="1" dirty="0"/>
              <a:t>________, </a:t>
            </a:r>
            <a:r>
              <a:rPr lang="en-US" dirty="0"/>
              <a:t>the neuron fires, transmitting an </a:t>
            </a:r>
          </a:p>
          <a:p>
            <a:r>
              <a:rPr lang="en-US" dirty="0"/>
              <a:t>electrical impulse (the </a:t>
            </a:r>
            <a:r>
              <a:rPr lang="en-US" b="1" i="1" dirty="0"/>
              <a:t>________________</a:t>
            </a:r>
            <a:r>
              <a:rPr lang="en-US" dirty="0"/>
              <a:t>) </a:t>
            </a:r>
          </a:p>
          <a:p>
            <a:r>
              <a:rPr lang="en-US" dirty="0"/>
              <a:t>down its axon by means of a</a:t>
            </a:r>
          </a:p>
          <a:p>
            <a:r>
              <a:rPr lang="en-US" dirty="0"/>
              <a:t>chemistry-to-electricity process.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0958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0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four lobes make up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cerebral cortex?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221" y="5256212"/>
            <a:ext cx="8101013" cy="133508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________________________________________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located in both right and left hemispheres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94539" y="1955800"/>
            <a:ext cx="4369234" cy="30353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8" y="40606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0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frontal and parietal lobes?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638" y="1846065"/>
            <a:ext cx="3155871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 lobes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7639" y="2673879"/>
            <a:ext cx="3155871" cy="22256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926" y="5041568"/>
            <a:ext cx="3761294" cy="148646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Involved in speaking, motor movements, judgment and decision- making.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088" y="1848446"/>
            <a:ext cx="3154680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 lobes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02088" y="2673086"/>
            <a:ext cx="3153619" cy="222408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35005" y="5036013"/>
            <a:ext cx="3887787" cy="148646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Receives and processes sensory input for touch and body position.</a:t>
            </a:r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" y="39593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6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temporal and occipital lobes?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638" y="1846065"/>
            <a:ext cx="3155871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__________lobes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7639" y="2673879"/>
            <a:ext cx="3155871" cy="22256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926" y="5041568"/>
            <a:ext cx="3761294" cy="148646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Each lobe receives auditory information, primarily from opposite ear.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088" y="1848446"/>
            <a:ext cx="3154680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 lobes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02088" y="2673086"/>
            <a:ext cx="3153619" cy="222408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35005" y="5036013"/>
            <a:ext cx="3887787" cy="148646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Each lobe receives visual information, primarily from opposite visual field.</a:t>
            </a:r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" y="39593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7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motor and somatosensory cortex?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926" y="1805121"/>
            <a:ext cx="3761294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________cortex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805121"/>
            <a:ext cx="3887787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_______________ cortex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926" y="5283877"/>
            <a:ext cx="3761294" cy="136258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controls voluntary movements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35005" y="5283876"/>
            <a:ext cx="3887787" cy="136258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registers information from the skin senses and body movement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3007" y="2774561"/>
            <a:ext cx="4777985" cy="222567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" y="39593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0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functions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auditory and visual cortex?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638" y="1805121"/>
            <a:ext cx="3155871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 cortex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088" y="1807502"/>
            <a:ext cx="3154680" cy="6858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 cortex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926" y="5595582"/>
            <a:ext cx="3761294" cy="93245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receives information from the ears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35005" y="5595581"/>
            <a:ext cx="3887787" cy="92689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receives information from the eyes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56" y="2663400"/>
            <a:ext cx="2322576" cy="27614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17359" y="2663400"/>
            <a:ext cx="2323077" cy="2762083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" y="39593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4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8308203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association areas?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980251"/>
            <a:ext cx="8308203" cy="382769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Most of the brain’s cortex which integrates information involved in learning, remembering, thinking, and other higher-level functions.</a:t>
            </a:r>
          </a:p>
          <a:p>
            <a:endParaRPr lang="en-US" dirty="0"/>
          </a:p>
          <a:p>
            <a:r>
              <a:rPr lang="en-US" dirty="0"/>
              <a:t>Attention is shifted, planning occurs.</a:t>
            </a:r>
          </a:p>
          <a:p>
            <a:endParaRPr lang="en-US" dirty="0"/>
          </a:p>
          <a:p>
            <a:r>
              <a:rPr lang="en-US" dirty="0"/>
              <a:t>Not specifically devoted to motor or sensory cortex functions.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1" y="44977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2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case of _____________________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5105399"/>
            <a:ext cx="3761294" cy="149542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 tamping iron accident damaged neural tracks in his frontal lobe.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35513" y="5105400"/>
            <a:ext cx="3887787" cy="149542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His frontal lobes could no longer filter emotional reactions from the limbic system.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64543" y="1895897"/>
            <a:ext cx="2550232" cy="299476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52497" y="1895898"/>
            <a:ext cx="1591316" cy="299476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Picture 2" descr="Warren Anatomical Museum in the Francis A. Countway Library of Medicine, Gift of Jack and Beverly Wilgu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47" y="2475498"/>
            <a:ext cx="276190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55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</a:t>
            </a:r>
            <a:r>
              <a:rPr lang="en-US" dirty="0" err="1">
                <a:solidFill>
                  <a:schemeClr val="bg1"/>
                </a:solidFill>
              </a:rPr>
              <a:t>Broca’s</a:t>
            </a:r>
            <a:r>
              <a:rPr lang="en-US" dirty="0">
                <a:solidFill>
                  <a:schemeClr val="bg1"/>
                </a:solidFill>
              </a:rPr>
              <a:t> and Wernicke’s areas?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6" y="2057204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_____________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6" y="3257158"/>
            <a:ext cx="3868737" cy="222488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language center located in the left frontal lobe</a:t>
            </a:r>
          </a:p>
          <a:p>
            <a:endParaRPr lang="en-US" dirty="0"/>
          </a:p>
          <a:p>
            <a:r>
              <a:rPr lang="en-US" dirty="0"/>
              <a:t>involved in expressive language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2057204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___________ area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3257158"/>
            <a:ext cx="3887788" cy="2224881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language center located in the left temporal lobe</a:t>
            </a:r>
          </a:p>
          <a:p>
            <a:endParaRPr lang="en-US" dirty="0"/>
          </a:p>
          <a:p>
            <a:r>
              <a:rPr lang="en-US" dirty="0"/>
              <a:t>involved in receptive language</a:t>
            </a:r>
          </a:p>
        </p:txBody>
      </p:sp>
    </p:spTree>
    <p:extLst>
      <p:ext uri="{BB962C8B-B14F-4D97-AF65-F5344CB8AC3E}">
        <p14:creationId xmlns:p14="http://schemas.microsoft.com/office/powerpoint/2010/main" val="306467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our brain adjust to new experiences?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4374"/>
            <a:ext cx="8101584" cy="2626934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/>
              <a:t>____________</a:t>
            </a:r>
            <a:r>
              <a:rPr lang="en-US" b="1" i="1" dirty="0"/>
              <a:t>:  </a:t>
            </a:r>
            <a:r>
              <a:rPr lang="en-US" dirty="0"/>
              <a:t>the brain’s ability</a:t>
            </a:r>
          </a:p>
          <a:p>
            <a:r>
              <a:rPr lang="en-US" dirty="0"/>
              <a:t>to change, especially during childhood, by reorganizing after damage or by building new</a:t>
            </a:r>
          </a:p>
          <a:p>
            <a:r>
              <a:rPr lang="en-US" dirty="0"/>
              <a:t>pathways based on experience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" y="42706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2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__________________?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2487"/>
            <a:ext cx="8101584" cy="3268663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Although the brain often attempts self-repair by reorganizing existing tissue, it sometimes</a:t>
            </a:r>
          </a:p>
          <a:p>
            <a:r>
              <a:rPr lang="en-US" dirty="0"/>
              <a:t>attempts to mend itself through </a:t>
            </a:r>
            <a:r>
              <a:rPr lang="en-US" b="1" dirty="0"/>
              <a:t>neurogenesis</a:t>
            </a:r>
            <a:r>
              <a:rPr lang="en-US" dirty="0"/>
              <a:t>—producing new neurons.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" y="42706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48468"/>
            <a:ext cx="2949575" cy="4493526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level of stimulation</a:t>
            </a:r>
          </a:p>
          <a:p>
            <a:r>
              <a:rPr lang="en-US" dirty="0"/>
              <a:t>required to trigger a neural impulse.</a:t>
            </a:r>
          </a:p>
          <a:p>
            <a:endParaRPr lang="en-US" dirty="0"/>
          </a:p>
          <a:p>
            <a:r>
              <a:rPr lang="en-US" dirty="0"/>
              <a:t>Neurotransmitters received by the dendrites build up to initiate the action potential.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276" y="2360017"/>
            <a:ext cx="4847063" cy="3435394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7718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meant by a ________________?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2530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corpus callosum is a wide band of axon fibers connecting the two hemispheres </a:t>
            </a:r>
          </a:p>
          <a:p>
            <a:pPr marL="0" indent="0">
              <a:buNone/>
            </a:pPr>
            <a:r>
              <a:rPr lang="en-US" dirty="0"/>
              <a:t>of the brain.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Split brain results when the fibers of the corpus callosum are severed isolating each hemisphere </a:t>
            </a:r>
          </a:p>
          <a:p>
            <a:pPr marL="0" indent="0">
              <a:buNone/>
            </a:pPr>
            <a:r>
              <a:rPr lang="en-US" dirty="0"/>
              <a:t>from the other.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1325" y="2353675"/>
            <a:ext cx="3790476" cy="329523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3" descr="Martin M. Rotker/Science Sour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45" y="4455486"/>
            <a:ext cx="153487" cy="1295046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9" y="392422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55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a few differences in function between the left and right hemispheres?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__________hemisphere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i="1" dirty="0"/>
              <a:t>In most people:</a:t>
            </a:r>
          </a:p>
          <a:p>
            <a:endParaRPr lang="en-US" i="1" dirty="0"/>
          </a:p>
          <a:p>
            <a:endParaRPr lang="en-US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speaking and language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math calculations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making literal interpretations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controlling the right side of the body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__________ hemisphere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i="1" dirty="0"/>
              <a:t>In most people:</a:t>
            </a:r>
          </a:p>
          <a:p>
            <a:endParaRPr lang="en-US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perceptual tasks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making inferences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modulating speech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visual perception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recognition of emotion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controlling the left side of the body</a:t>
            </a:r>
          </a:p>
        </p:txBody>
      </p:sp>
    </p:spTree>
    <p:extLst>
      <p:ext uri="{BB962C8B-B14F-4D97-AF65-F5344CB8AC3E}">
        <p14:creationId xmlns:p14="http://schemas.microsoft.com/office/powerpoint/2010/main" val="2388529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_______________________?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7672"/>
            <a:ext cx="8101584" cy="4229480"/>
          </a:xfrm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principle that information is often simultaneously processed on separate conscious and unconscious tracks. The two-track mind.</a:t>
            </a:r>
          </a:p>
          <a:p>
            <a:endParaRPr lang="en-US" dirty="0"/>
          </a:p>
          <a:p>
            <a:r>
              <a:rPr lang="en-US" dirty="0"/>
              <a:t>Perception, memory, thinking, language, and attitudes all operate on two levels—a conscious, deliberate</a:t>
            </a:r>
          </a:p>
          <a:p>
            <a:r>
              <a:rPr lang="en-US" dirty="0"/>
              <a:t>“high road” and an unconscious, automatic “low road.”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The high road is reflective, the low road intuitive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584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38524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A condition in which a person can respond to a visual stimulus without consciously experiencing it.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214" y="987425"/>
            <a:ext cx="3310297" cy="48736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4019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heredity differ from environment?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heredity</a:t>
            </a:r>
          </a:p>
          <a:p>
            <a:r>
              <a:rPr lang="en-US" dirty="0"/>
              <a:t>(nature)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The genetic transfer of characteristics from parent to offspring.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environment</a:t>
            </a:r>
          </a:p>
          <a:p>
            <a:r>
              <a:rPr lang="en-US" dirty="0"/>
              <a:t>(nurture)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Every non-genetic</a:t>
            </a:r>
          </a:p>
          <a:p>
            <a:r>
              <a:rPr lang="en-US" dirty="0"/>
              <a:t>influence, from prenatal nutrition</a:t>
            </a:r>
          </a:p>
          <a:p>
            <a:r>
              <a:rPr lang="en-US" dirty="0"/>
              <a:t>to the people and things around us.</a:t>
            </a:r>
          </a:p>
        </p:txBody>
      </p:sp>
    </p:spTree>
    <p:extLst>
      <p:ext uri="{BB962C8B-B14F-4D97-AF65-F5344CB8AC3E}">
        <p14:creationId xmlns:p14="http://schemas.microsoft.com/office/powerpoint/2010/main" val="26911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__________________study?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110837" cy="460169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Behavior geneticists study</a:t>
            </a:r>
          </a:p>
          <a:p>
            <a:pPr marL="0" indent="0">
              <a:buNone/>
            </a:pPr>
            <a:r>
              <a:rPr lang="en-US" dirty="0"/>
              <a:t>the relative power and limits of heredity and environmental</a:t>
            </a:r>
          </a:p>
          <a:p>
            <a:pPr marL="0" indent="0">
              <a:buNone/>
            </a:pPr>
            <a:r>
              <a:rPr lang="en-US" dirty="0"/>
              <a:t>influences on behavior.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5580" y="5226986"/>
            <a:ext cx="4654654" cy="1200329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The nurture of nature.</a:t>
            </a:r>
          </a:p>
          <a:p>
            <a:pPr algn="ctr"/>
            <a:r>
              <a:rPr lang="en-US" sz="2400" dirty="0"/>
              <a:t>What comes built in, and what is nurtured—and how?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5580" y="1825625"/>
            <a:ext cx="4602263" cy="3101217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9" y="40607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30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709750" cy="1600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a ______________?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44002"/>
            <a:ext cx="3709750" cy="417962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Threadlike</a:t>
            </a:r>
          </a:p>
          <a:p>
            <a:r>
              <a:rPr lang="en-US" dirty="0"/>
              <a:t>structures made of DNA molecules that contain the genes.</a:t>
            </a:r>
          </a:p>
          <a:p>
            <a:endParaRPr lang="en-US" dirty="0"/>
          </a:p>
          <a:p>
            <a:r>
              <a:rPr lang="en-US" dirty="0"/>
              <a:t>Each person has ___ chromosomes – you inherit ___from your mother and ____from your father.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352" y="1036906"/>
            <a:ext cx="4292124" cy="54867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9" y="50160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1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859875" cy="1600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03060"/>
            <a:ext cx="3859875" cy="3811588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DNA </a:t>
            </a:r>
          </a:p>
          <a:p>
            <a:r>
              <a:rPr lang="en-US" dirty="0"/>
              <a:t>(deoxyribonucleic acid) </a:t>
            </a:r>
          </a:p>
          <a:p>
            <a:r>
              <a:rPr lang="en-US" dirty="0"/>
              <a:t>is a complex molecule containing the</a:t>
            </a:r>
          </a:p>
          <a:p>
            <a:r>
              <a:rPr lang="en-US" dirty="0"/>
              <a:t>genetic information that makes up</a:t>
            </a:r>
          </a:p>
          <a:p>
            <a:r>
              <a:rPr lang="en-US" dirty="0"/>
              <a:t>the chromosomes.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882" y="987425"/>
            <a:ext cx="1367181" cy="523435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9" y="50160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3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859875" cy="1600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______?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03059"/>
            <a:ext cx="3859875" cy="4179627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biochemical units</a:t>
            </a:r>
          </a:p>
          <a:p>
            <a:r>
              <a:rPr lang="en-US" dirty="0"/>
              <a:t>of heredity that make up the chromosomes; </a:t>
            </a:r>
          </a:p>
          <a:p>
            <a:endParaRPr lang="en-US" dirty="0"/>
          </a:p>
          <a:p>
            <a:r>
              <a:rPr lang="en-US" dirty="0"/>
              <a:t>segments of DNA</a:t>
            </a:r>
          </a:p>
          <a:p>
            <a:r>
              <a:rPr lang="en-US" dirty="0"/>
              <a:t>capable of synthesizing proteins.</a:t>
            </a:r>
          </a:p>
          <a:p>
            <a:endParaRPr lang="en-US" dirty="0"/>
          </a:p>
          <a:p>
            <a:r>
              <a:rPr lang="en-US" dirty="0"/>
              <a:t>You have ~20,000 genes.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776" y="3029803"/>
            <a:ext cx="3730710" cy="234741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9" y="48795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0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____________ twins develop?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825624"/>
            <a:ext cx="8101584" cy="823912"/>
          </a:xfrm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Identical ___________ twins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8904" y="2833196"/>
            <a:ext cx="2023888" cy="3712464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single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fertilized egg that splits in two,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creating two genetically identical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693" y="2909818"/>
            <a:ext cx="918186" cy="37136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747876" y="3032648"/>
            <a:ext cx="4577032" cy="331356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290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all-or-none response?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0781"/>
            <a:ext cx="8101584" cy="4222870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More stimulation does not produce a more intense neural transmission.</a:t>
            </a:r>
          </a:p>
          <a:p>
            <a:endParaRPr lang="en-US" dirty="0"/>
          </a:p>
          <a:p>
            <a:r>
              <a:rPr lang="en-US" dirty="0"/>
              <a:t>The neuron’s reaction is an </a:t>
            </a:r>
            <a:r>
              <a:rPr lang="en-US" b="1" i="1" dirty="0"/>
              <a:t>__________________</a:t>
            </a:r>
            <a:r>
              <a:rPr lang="en-US" dirty="0"/>
              <a:t>. Neural firing happens at full response or not at all.</a:t>
            </a:r>
          </a:p>
          <a:p>
            <a:endParaRPr lang="en-US" dirty="0"/>
          </a:p>
          <a:p>
            <a:r>
              <a:rPr lang="en-US" dirty="0"/>
              <a:t>Like guns, neurons either fire or they don’t. Squeezing a trigger harder won’t make a bullet go faster.</a:t>
            </a:r>
          </a:p>
        </p:txBody>
      </p:sp>
    </p:spTree>
    <p:extLst>
      <p:ext uri="{BB962C8B-B14F-4D97-AF65-F5344CB8AC3E}">
        <p14:creationId xmlns:p14="http://schemas.microsoft.com/office/powerpoint/2010/main" val="2526281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_____________ twins develop?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825624"/>
            <a:ext cx="8101584" cy="823912"/>
          </a:xfrm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Fraternal dizygotic twins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8904" y="2796602"/>
            <a:ext cx="2023888" cy="3785652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separate fertilized eggs that share a maternal prenatal environment… no more alike than siblings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800" y="2916827"/>
            <a:ext cx="1088420" cy="34782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97144" y="3083919"/>
            <a:ext cx="4068835" cy="32110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35978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twins reared apart tell us about heredity and environment?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125" y="1764166"/>
            <a:ext cx="5745551" cy="313393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066" y="5040639"/>
            <a:ext cx="8101012" cy="1578525"/>
          </a:xfrm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________________and his colleagues located and</a:t>
            </a:r>
          </a:p>
          <a:p>
            <a:r>
              <a:rPr lang="en-US" dirty="0"/>
              <a:t>studied 74 pairs of identical twins raised apart. They found similarities of tastes and physical attributes, personality, abilities, attitudes, interests, and even fears.</a:t>
            </a:r>
          </a:p>
        </p:txBody>
      </p:sp>
    </p:spTree>
    <p:extLst>
      <p:ext uri="{BB962C8B-B14F-4D97-AF65-F5344CB8AC3E}">
        <p14:creationId xmlns:p14="http://schemas.microsoft.com/office/powerpoint/2010/main" val="2271908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________________?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278"/>
            <a:ext cx="8101584" cy="4094327"/>
          </a:xfrm>
          <a:solidFill>
            <a:srgbClr val="E7D9B1"/>
          </a:solidFill>
        </p:spPr>
        <p:txBody>
          <a:bodyPr>
            <a:normAutofit/>
          </a:bodyPr>
          <a:lstStyle/>
          <a:p>
            <a:r>
              <a:rPr lang="en-US" dirty="0"/>
              <a:t>The proportion of</a:t>
            </a:r>
          </a:p>
          <a:p>
            <a:r>
              <a:rPr lang="en-US" dirty="0"/>
              <a:t>variation among individuals in</a:t>
            </a:r>
          </a:p>
          <a:p>
            <a:r>
              <a:rPr lang="en-US" dirty="0"/>
              <a:t>a group that we can attribute to</a:t>
            </a:r>
          </a:p>
          <a:p>
            <a:r>
              <a:rPr lang="en-US" dirty="0"/>
              <a:t>genes. </a:t>
            </a:r>
          </a:p>
          <a:p>
            <a:endParaRPr lang="en-US" dirty="0"/>
          </a:p>
          <a:p>
            <a:r>
              <a:rPr lang="en-US" dirty="0"/>
              <a:t>The heritability of a trait</a:t>
            </a:r>
          </a:p>
          <a:p>
            <a:r>
              <a:rPr lang="en-US" dirty="0"/>
              <a:t>may vary, depending on the range</a:t>
            </a:r>
          </a:p>
          <a:p>
            <a:r>
              <a:rPr lang="en-US" dirty="0"/>
              <a:t>of populations and environments</a:t>
            </a:r>
          </a:p>
          <a:p>
            <a:r>
              <a:rPr lang="en-US" dirty="0"/>
              <a:t>studied.</a:t>
            </a:r>
            <a:endParaRPr lang="en-US" i="1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6" y="40606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75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279"/>
            <a:ext cx="8101584" cy="4694828"/>
          </a:xfrm>
          <a:solidFill>
            <a:srgbClr val="E7D9B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study of environmental influences</a:t>
            </a:r>
          </a:p>
          <a:p>
            <a:pPr marL="0" indent="0">
              <a:buNone/>
            </a:pPr>
            <a:r>
              <a:rPr lang="en-US" dirty="0"/>
              <a:t>on gene expression that occur</a:t>
            </a:r>
          </a:p>
          <a:p>
            <a:pPr marL="0" indent="0">
              <a:buNone/>
            </a:pPr>
            <a:r>
              <a:rPr lang="en-US" dirty="0"/>
              <a:t>without a DNA change.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we break down the word, </a:t>
            </a:r>
          </a:p>
          <a:p>
            <a:pPr marL="0" indent="0">
              <a:buNone/>
            </a:pPr>
            <a:r>
              <a:rPr lang="en-US" dirty="0"/>
              <a:t>“epi” means above or in addition to.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So (epi) </a:t>
            </a:r>
            <a:r>
              <a:rPr lang="en-US" dirty="0"/>
              <a:t>genetics studies how an individual’s lifestyle, environment, choices, etc. can directly interact with the genome.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2" y="4095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31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310649" cy="1600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How does epigenetics influence gene expression?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92823"/>
            <a:ext cx="4310648" cy="4258101"/>
          </a:xfrm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Beginning in the womb,</a:t>
            </a:r>
          </a:p>
          <a:p>
            <a:r>
              <a:rPr lang="en-US" dirty="0"/>
              <a:t>life experiences lay down</a:t>
            </a:r>
          </a:p>
          <a:p>
            <a:r>
              <a:rPr lang="en-US" i="1" dirty="0"/>
              <a:t>epigenetic marks—</a:t>
            </a:r>
            <a:r>
              <a:rPr lang="en-US" dirty="0"/>
              <a:t>often</a:t>
            </a:r>
          </a:p>
          <a:p>
            <a:r>
              <a:rPr lang="en-US" dirty="0"/>
              <a:t>organic methyl molecules—that can affect the expression of any gene in the DNA segment</a:t>
            </a:r>
          </a:p>
          <a:p>
            <a:r>
              <a:rPr lang="en-US" dirty="0"/>
              <a:t>they affect. </a:t>
            </a:r>
          </a:p>
          <a:p>
            <a:endParaRPr lang="en-US" dirty="0"/>
          </a:p>
          <a:p>
            <a:r>
              <a:rPr lang="en-US" sz="2000" i="1" dirty="0"/>
              <a:t>(Research from Champagne, 2010.)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680" y="758197"/>
            <a:ext cx="2227147" cy="579272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29840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natural selection?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the principle that inherited traits that better</a:t>
            </a:r>
          </a:p>
          <a:p>
            <a:pPr marL="0" indent="0">
              <a:buNone/>
            </a:pPr>
            <a:r>
              <a:rPr lang="en-US" dirty="0"/>
              <a:t>enable an organism to survive  and reproduce in a particular environment will (in competition</a:t>
            </a:r>
          </a:p>
          <a:p>
            <a:pPr marL="0" indent="0">
              <a:buNone/>
            </a:pPr>
            <a:r>
              <a:rPr lang="en-US" dirty="0"/>
              <a:t>with other trait variations) most likely be passed on to succeeding generations</a:t>
            </a:r>
          </a:p>
        </p:txBody>
      </p:sp>
    </p:spTree>
    <p:extLst>
      <p:ext uri="{BB962C8B-B14F-4D97-AF65-F5344CB8AC3E}">
        <p14:creationId xmlns:p14="http://schemas.microsoft.com/office/powerpoint/2010/main" val="23545807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a random error in gene</a:t>
            </a:r>
          </a:p>
          <a:p>
            <a:pPr marL="0" indent="0">
              <a:buNone/>
            </a:pPr>
            <a:r>
              <a:rPr lang="en-US" dirty="0"/>
              <a:t>replication that leads to a change</a:t>
            </a:r>
          </a:p>
        </p:txBody>
      </p:sp>
    </p:spTree>
    <p:extLst>
      <p:ext uri="{BB962C8B-B14F-4D97-AF65-F5344CB8AC3E}">
        <p14:creationId xmlns:p14="http://schemas.microsoft.com/office/powerpoint/2010/main" val="1190924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___________________?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a culturally modeled guide for how to act in</a:t>
            </a:r>
          </a:p>
          <a:p>
            <a:pPr marL="0" indent="0">
              <a:buNone/>
            </a:pPr>
            <a:r>
              <a:rPr lang="en-US" dirty="0"/>
              <a:t>various situations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For instance, we have social scripts that tell us how to go out to eat in a restaurant (enter, take a seat, read a menu, order, eat, pay the bill, leave)</a:t>
            </a:r>
          </a:p>
          <a:p>
            <a:pPr marL="0" indent="0">
              <a:buNone/>
            </a:pPr>
            <a:r>
              <a:rPr lang="en-US" i="1" dirty="0"/>
              <a:t>and social scripts that give indications of how men and women, elderly and young, etc., might act in a society.</a:t>
            </a:r>
          </a:p>
        </p:txBody>
      </p:sp>
    </p:spTree>
    <p:extLst>
      <p:ext uri="{BB962C8B-B14F-4D97-AF65-F5344CB8AC3E}">
        <p14:creationId xmlns:p14="http://schemas.microsoft.com/office/powerpoint/2010/main" val="24971969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>
                <a:solidFill>
                  <a:schemeClr val="bg1"/>
                </a:solidFill>
              </a:rPr>
              <a:t>the ___________________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approach to development?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solidFill>
            <a:srgbClr val="E7D9B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Genes, environment and our culture all combine to influence our development.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820" y="1825625"/>
            <a:ext cx="3182359" cy="27971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9" y="32706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Neural impulses can be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excitatory or inhibitory.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903431"/>
            <a:ext cx="3868737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r>
              <a:rPr lang="en-US" dirty="0"/>
              <a:t>____________ signal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949610"/>
            <a:ext cx="3868737" cy="224288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i="1" dirty="0"/>
              <a:t>Like the gas pedal </a:t>
            </a:r>
          </a:p>
          <a:p>
            <a:r>
              <a:rPr lang="en-US" i="1" dirty="0"/>
              <a:t>on the car.  </a:t>
            </a:r>
          </a:p>
          <a:p>
            <a:endParaRPr lang="en-US" i="1" dirty="0"/>
          </a:p>
          <a:p>
            <a:r>
              <a:rPr lang="en-US" dirty="0"/>
              <a:t>Excitatory neurotransmitter signals trigger action.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04" y="1903431"/>
            <a:ext cx="3887788" cy="823912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r>
              <a:rPr lang="en-US" dirty="0"/>
              <a:t>_________signal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949609"/>
            <a:ext cx="3887788" cy="2242889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i="1" dirty="0"/>
              <a:t>Like the brake pedal </a:t>
            </a:r>
          </a:p>
          <a:p>
            <a:r>
              <a:rPr lang="en-US" i="1" dirty="0"/>
              <a:t>on the car.</a:t>
            </a:r>
          </a:p>
          <a:p>
            <a:endParaRPr lang="en-US" i="1" dirty="0"/>
          </a:p>
          <a:p>
            <a:r>
              <a:rPr lang="en-US" dirty="0"/>
              <a:t>Inhibitory neurotransmitter signals depress 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8" y="5414768"/>
            <a:ext cx="8101584" cy="1200329"/>
          </a:xfrm>
          <a:prstGeom prst="rect">
            <a:avLst/>
          </a:prstGeo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excitatory impulses outnumber the inhibitory impulses, the threshold has been reached and an action potential occurs.</a:t>
            </a:r>
          </a:p>
        </p:txBody>
      </p:sp>
    </p:spTree>
    <p:extLst>
      <p:ext uri="{BB962C8B-B14F-4D97-AF65-F5344CB8AC3E}">
        <p14:creationId xmlns:p14="http://schemas.microsoft.com/office/powerpoint/2010/main" val="143094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resting state of an axon?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6096"/>
            <a:ext cx="8101584" cy="4487555"/>
          </a:xfrm>
          <a:solidFill>
            <a:srgbClr val="E7D9B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Prior to beginning the action potential, the outside of an axon’s membrane has mostly positively charged sodium (Na</a:t>
            </a:r>
            <a:r>
              <a:rPr lang="en-US" baseline="30000" dirty="0"/>
              <a:t>+</a:t>
            </a:r>
            <a:r>
              <a:rPr lang="en-US" dirty="0"/>
              <a:t>) ions and the interior contains negatively charged proteins and a small amount of positively charged potassium (K</a:t>
            </a:r>
            <a:r>
              <a:rPr lang="en-US" baseline="30000" dirty="0"/>
              <a:t>+</a:t>
            </a:r>
            <a:r>
              <a:rPr lang="en-US" dirty="0"/>
              <a:t>) ions.</a:t>
            </a:r>
          </a:p>
          <a:p>
            <a:endParaRPr lang="en-US" dirty="0"/>
          </a:p>
          <a:p>
            <a:r>
              <a:rPr lang="en-US" dirty="0"/>
              <a:t>This creates a slightly negative charge and at this point, the neuron is said to be in the </a:t>
            </a:r>
          </a:p>
          <a:p>
            <a:r>
              <a:rPr lang="en-US" b="1" i="1" dirty="0"/>
              <a:t>_________________</a:t>
            </a:r>
            <a:r>
              <a:rPr lang="en-US" dirty="0"/>
              <a:t>, or </a:t>
            </a:r>
            <a:r>
              <a:rPr lang="en-US" b="1" i="1" dirty="0"/>
              <a:t>polarized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 3">
      <a:dk1>
        <a:sysClr val="windowText" lastClr="000000"/>
      </a:dk1>
      <a:lt1>
        <a:sysClr val="window" lastClr="FFFFFF"/>
      </a:lt1>
      <a:dk2>
        <a:srgbClr val="0070C0"/>
      </a:dk2>
      <a:lt2>
        <a:srgbClr val="CCCCFF"/>
      </a:lt2>
      <a:accent1>
        <a:srgbClr val="006666"/>
      </a:accent1>
      <a:accent2>
        <a:srgbClr val="C00000"/>
      </a:accent2>
      <a:accent3>
        <a:srgbClr val="A50021"/>
      </a:accent3>
      <a:accent4>
        <a:srgbClr val="660033"/>
      </a:accent4>
      <a:accent5>
        <a:srgbClr val="CCCCFF"/>
      </a:accent5>
      <a:accent6>
        <a:srgbClr val="CC99FF"/>
      </a:accent6>
      <a:hlink>
        <a:srgbClr val="CCCC00"/>
      </a:hlink>
      <a:folHlink>
        <a:srgbClr val="33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IT 3">
      <a:dk1>
        <a:sysClr val="windowText" lastClr="000000"/>
      </a:dk1>
      <a:lt1>
        <a:sysClr val="window" lastClr="FFFFFF"/>
      </a:lt1>
      <a:dk2>
        <a:srgbClr val="0070C0"/>
      </a:dk2>
      <a:lt2>
        <a:srgbClr val="CCCCFF"/>
      </a:lt2>
      <a:accent1>
        <a:srgbClr val="006666"/>
      </a:accent1>
      <a:accent2>
        <a:srgbClr val="C00000"/>
      </a:accent2>
      <a:accent3>
        <a:srgbClr val="A50021"/>
      </a:accent3>
      <a:accent4>
        <a:srgbClr val="660033"/>
      </a:accent4>
      <a:accent5>
        <a:srgbClr val="CCCCFF"/>
      </a:accent5>
      <a:accent6>
        <a:srgbClr val="CC99FF"/>
      </a:accent6>
      <a:hlink>
        <a:srgbClr val="CCCC00"/>
      </a:hlink>
      <a:folHlink>
        <a:srgbClr val="33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5225</TotalTime>
  <Words>2651</Words>
  <Application>Microsoft Macintosh PowerPoint</Application>
  <PresentationFormat>On-screen Show (4:3)</PresentationFormat>
  <Paragraphs>455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Wingdings</vt:lpstr>
      <vt:lpstr>Office Theme</vt:lpstr>
      <vt:lpstr>Custom Design</vt:lpstr>
      <vt:lpstr>Unit 3: Biological Bases of Behavior</vt:lpstr>
      <vt:lpstr>What is a ______________?</vt:lpstr>
      <vt:lpstr>What are the parts of a neuron?</vt:lpstr>
      <vt:lpstr>What are ____________?</vt:lpstr>
      <vt:lpstr>How is a neural impulse generated?</vt:lpstr>
      <vt:lpstr>What is a ____________?</vt:lpstr>
      <vt:lpstr>What is the all-or-none response?</vt:lpstr>
      <vt:lpstr>Neural impulses can be  excitatory or inhibitory.</vt:lpstr>
      <vt:lpstr>What is the resting state of an axon?</vt:lpstr>
      <vt:lpstr>What happens after the action potential moves to the end of the neuron??</vt:lpstr>
      <vt:lpstr>Let’s review three key terms in the process…</vt:lpstr>
      <vt:lpstr>How do neurons communicate  with each other?</vt:lpstr>
      <vt:lpstr>What is a ____________?</vt:lpstr>
      <vt:lpstr>What is a _____________?</vt:lpstr>
      <vt:lpstr>How does the process work?</vt:lpstr>
      <vt:lpstr>What is  ____________?</vt:lpstr>
      <vt:lpstr>How do neurotransmitters  influence our behavior?</vt:lpstr>
      <vt:lpstr>_______________…</vt:lpstr>
      <vt:lpstr>What are _______________?</vt:lpstr>
      <vt:lpstr>How do drugs alter  neurotransmission ?</vt:lpstr>
      <vt:lpstr>How does an ________ work?</vt:lpstr>
      <vt:lpstr>How does an ____________ work?</vt:lpstr>
      <vt:lpstr>What are the three types of neurons?</vt:lpstr>
      <vt:lpstr>How are sensory and motor neurons different?</vt:lpstr>
      <vt:lpstr>How is the nervous system divided?</vt:lpstr>
      <vt:lpstr>What is the _______________________________(CNS) and what does it do?</vt:lpstr>
      <vt:lpstr>What is the __________ ________________(PNS) and what does it do?</vt:lpstr>
      <vt:lpstr>What are the two parts of the  peripheral nervous system?</vt:lpstr>
      <vt:lpstr>How is the autonomic division  further broken down?</vt:lpstr>
      <vt:lpstr>How do the two parts of the  central nervous system function?</vt:lpstr>
      <vt:lpstr>How does a simple reflex occur?</vt:lpstr>
      <vt:lpstr>What is the ____________ system?</vt:lpstr>
      <vt:lpstr>What is the difference between the nervous system and the endocrine system?</vt:lpstr>
      <vt:lpstr>What is the _______________ gland?</vt:lpstr>
      <vt:lpstr>How do scientists study the brain?</vt:lpstr>
      <vt:lpstr>How do EEG, MEG and CT scans  image the brain?</vt:lpstr>
      <vt:lpstr>How do PET, MRI and fMRI scans  image the brain?</vt:lpstr>
      <vt:lpstr>Which imaging techniques show structure and which indicate function?</vt:lpstr>
      <vt:lpstr>Which structures make up  the brainstem?</vt:lpstr>
      <vt:lpstr>What are the functions of the ____________?</vt:lpstr>
      <vt:lpstr>What are the functions of the ______?</vt:lpstr>
      <vt:lpstr>What are the functions of the _______________?</vt:lpstr>
      <vt:lpstr>What are the functions of the ____________?</vt:lpstr>
      <vt:lpstr>What are the functions of the ____________?</vt:lpstr>
      <vt:lpstr>Which structures make up  the ___________system?</vt:lpstr>
      <vt:lpstr>What are the functions of the ____________?</vt:lpstr>
      <vt:lpstr>What are the functions of the _____________?</vt:lpstr>
      <vt:lpstr>What are the functions of the ____________?</vt:lpstr>
      <vt:lpstr>What is the _____________________?</vt:lpstr>
      <vt:lpstr>What four lobes make up  the cerebral cortex?</vt:lpstr>
      <vt:lpstr>What are the functions of the  frontal and parietal lobes?</vt:lpstr>
      <vt:lpstr>What are the functions of the  temporal and occipital lobes?</vt:lpstr>
      <vt:lpstr>What are the functions of the  motor and somatosensory cortex?</vt:lpstr>
      <vt:lpstr>What are the functions of the  auditory and visual cortex?</vt:lpstr>
      <vt:lpstr>What are the association areas?</vt:lpstr>
      <vt:lpstr>The case of _____________________</vt:lpstr>
      <vt:lpstr>What are Broca’s and Wernicke’s areas?</vt:lpstr>
      <vt:lpstr>How does our brain adjust to new experiences? </vt:lpstr>
      <vt:lpstr>What is __________________? </vt:lpstr>
      <vt:lpstr>What is meant by a ________________?</vt:lpstr>
      <vt:lpstr>What are a few differences in function between the left and right hemispheres?</vt:lpstr>
      <vt:lpstr>What is _______________________?</vt:lpstr>
      <vt:lpstr>What is __________?</vt:lpstr>
      <vt:lpstr>How does heredity differ from environment?</vt:lpstr>
      <vt:lpstr>What do __________________study?</vt:lpstr>
      <vt:lpstr>What is a ______________?</vt:lpstr>
      <vt:lpstr>What is ______?</vt:lpstr>
      <vt:lpstr>What are  ______?</vt:lpstr>
      <vt:lpstr>How do ____________ twins develop?</vt:lpstr>
      <vt:lpstr>How do _____________ twins develop?</vt:lpstr>
      <vt:lpstr>What do twins reared apart tell us about heredity and environment?</vt:lpstr>
      <vt:lpstr>What is ________________?</vt:lpstr>
      <vt:lpstr>What is _____________?</vt:lpstr>
      <vt:lpstr>How does epigenetics influence gene expression?</vt:lpstr>
      <vt:lpstr>What is natural selection?</vt:lpstr>
      <vt:lpstr>What is a ____________?</vt:lpstr>
      <vt:lpstr>What are ___________________?</vt:lpstr>
      <vt:lpstr>What is the ___________________  approach to development?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Microsoft Office User</cp:lastModifiedBy>
  <cp:revision>582</cp:revision>
  <cp:lastPrinted>2019-09-30T04:08:51Z</cp:lastPrinted>
  <dcterms:created xsi:type="dcterms:W3CDTF">2017-07-06T19:56:42Z</dcterms:created>
  <dcterms:modified xsi:type="dcterms:W3CDTF">2019-09-30T04:08:56Z</dcterms:modified>
  <cp:category/>
</cp:coreProperties>
</file>