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74"/>
  </p:notesMasterIdLst>
  <p:handoutMasterIdLst>
    <p:handoutMasterId r:id="rId75"/>
  </p:handoutMasterIdLst>
  <p:sldIdLst>
    <p:sldId id="585" r:id="rId3"/>
    <p:sldId id="529" r:id="rId4"/>
    <p:sldId id="533" r:id="rId5"/>
    <p:sldId id="538" r:id="rId6"/>
    <p:sldId id="540" r:id="rId7"/>
    <p:sldId id="542" r:id="rId8"/>
    <p:sldId id="544" r:id="rId9"/>
    <p:sldId id="545" r:id="rId10"/>
    <p:sldId id="547" r:id="rId11"/>
    <p:sldId id="548" r:id="rId12"/>
    <p:sldId id="550" r:id="rId13"/>
    <p:sldId id="553" r:id="rId14"/>
    <p:sldId id="551" r:id="rId15"/>
    <p:sldId id="554" r:id="rId16"/>
    <p:sldId id="555" r:id="rId17"/>
    <p:sldId id="558" r:id="rId18"/>
    <p:sldId id="561" r:id="rId19"/>
    <p:sldId id="563" r:id="rId20"/>
    <p:sldId id="567" r:id="rId21"/>
    <p:sldId id="569" r:id="rId22"/>
    <p:sldId id="570" r:id="rId23"/>
    <p:sldId id="572" r:id="rId24"/>
    <p:sldId id="584" r:id="rId25"/>
    <p:sldId id="586" r:id="rId26"/>
    <p:sldId id="587" r:id="rId27"/>
    <p:sldId id="588" r:id="rId28"/>
    <p:sldId id="593" r:id="rId29"/>
    <p:sldId id="594" r:id="rId30"/>
    <p:sldId id="595" r:id="rId31"/>
    <p:sldId id="596" r:id="rId32"/>
    <p:sldId id="598" r:id="rId33"/>
    <p:sldId id="599" r:id="rId34"/>
    <p:sldId id="600" r:id="rId35"/>
    <p:sldId id="601" r:id="rId36"/>
    <p:sldId id="602" r:id="rId37"/>
    <p:sldId id="603" r:id="rId38"/>
    <p:sldId id="604" r:id="rId39"/>
    <p:sldId id="605" r:id="rId40"/>
    <p:sldId id="606" r:id="rId41"/>
    <p:sldId id="607" r:id="rId42"/>
    <p:sldId id="608" r:id="rId43"/>
    <p:sldId id="609" r:id="rId44"/>
    <p:sldId id="611" r:id="rId45"/>
    <p:sldId id="614" r:id="rId46"/>
    <p:sldId id="615" r:id="rId47"/>
    <p:sldId id="616" r:id="rId48"/>
    <p:sldId id="617" r:id="rId49"/>
    <p:sldId id="619" r:id="rId50"/>
    <p:sldId id="620" r:id="rId51"/>
    <p:sldId id="621" r:id="rId52"/>
    <p:sldId id="622" r:id="rId53"/>
    <p:sldId id="627" r:id="rId54"/>
    <p:sldId id="629" r:id="rId55"/>
    <p:sldId id="630" r:id="rId56"/>
    <p:sldId id="631" r:id="rId57"/>
    <p:sldId id="632" r:id="rId58"/>
    <p:sldId id="633" r:id="rId59"/>
    <p:sldId id="634" r:id="rId60"/>
    <p:sldId id="635" r:id="rId61"/>
    <p:sldId id="636" r:id="rId62"/>
    <p:sldId id="637" r:id="rId63"/>
    <p:sldId id="638" r:id="rId64"/>
    <p:sldId id="639" r:id="rId65"/>
    <p:sldId id="640" r:id="rId66"/>
    <p:sldId id="641" r:id="rId67"/>
    <p:sldId id="642" r:id="rId68"/>
    <p:sldId id="643" r:id="rId69"/>
    <p:sldId id="644" r:id="rId70"/>
    <p:sldId id="645" r:id="rId71"/>
    <p:sldId id="646" r:id="rId72"/>
    <p:sldId id="649"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81"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4434" autoAdjust="0"/>
  </p:normalViewPr>
  <p:slideViewPr>
    <p:cSldViewPr snapToGrid="0">
      <p:cViewPr varScale="1">
        <p:scale>
          <a:sx n="87" d="100"/>
          <a:sy n="87" d="100"/>
        </p:scale>
        <p:origin x="-139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793F7E-AE28-4180-830E-87F9FBFE5DCA}" type="datetimeFigureOut">
              <a:rPr lang="en-US" smtClean="0"/>
              <a:t>12/4/2019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131243-2BEA-4E99-AA4E-0CB8935778C2}" type="slidenum">
              <a:rPr lang="en-US" smtClean="0"/>
              <a:t>‹#›</a:t>
            </a:fld>
            <a:endParaRPr lang="en-US"/>
          </a:p>
        </p:txBody>
      </p:sp>
    </p:spTree>
    <p:extLst>
      <p:ext uri="{BB962C8B-B14F-4D97-AF65-F5344CB8AC3E}">
        <p14:creationId xmlns:p14="http://schemas.microsoft.com/office/powerpoint/2010/main" val="122008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000" cy="2216728"/>
          </a:xfrm>
          <a:prstGeom prst="rect">
            <a:avLst/>
          </a:prstGeom>
        </p:spPr>
      </p:pic>
      <p:pic>
        <p:nvPicPr>
          <p:cNvPr id="7" name="Picture 6"/>
          <p:cNvPicPr>
            <a:picLocks noChangeAspect="1"/>
          </p:cNvPicPr>
          <p:nvPr userDrawn="1"/>
        </p:nvPicPr>
        <p:blipFill>
          <a:blip r:embed="rId3"/>
          <a:stretch>
            <a:fillRect/>
          </a:stretch>
        </p:blipFill>
        <p:spPr>
          <a:xfrm>
            <a:off x="762000" y="2216728"/>
            <a:ext cx="2424113" cy="331322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43400" y="2271713"/>
            <a:ext cx="3048000" cy="4572000"/>
          </a:xfrm>
          <a:prstGeom prst="rect">
            <a:avLst/>
          </a:prstGeom>
        </p:spPr>
      </p:pic>
      <p:pic>
        <p:nvPicPr>
          <p:cNvPr id="10" name="Picture 9"/>
          <p:cNvPicPr>
            <a:picLocks noChangeAspect="1"/>
          </p:cNvPicPr>
          <p:nvPr userDrawn="1"/>
        </p:nvPicPr>
        <p:blipFill>
          <a:blip r:embed="rId5"/>
          <a:stretch>
            <a:fillRect/>
          </a:stretch>
        </p:blipFill>
        <p:spPr>
          <a:xfrm>
            <a:off x="4343400" y="4840338"/>
            <a:ext cx="123810" cy="809524"/>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3657600" cy="3657600"/>
          </a:xfrm>
          <a:ln>
            <a:solidFill>
              <a:srgbClr val="D4E5F4"/>
            </a:solidFill>
          </a:ln>
        </p:spPr>
        <p:txBody>
          <a:bodyPr/>
          <a:lstStyle>
            <a:lvl1pPr marL="0" indent="0">
              <a:buNone/>
              <a:defRPr/>
            </a:lvl1pPr>
          </a:lstStyle>
          <a:p>
            <a:pPr lvl="0"/>
            <a:r>
              <a:rPr lang="en-US" dirty="0"/>
              <a:t>click to edit Master text styles</a:t>
            </a:r>
          </a:p>
        </p:txBody>
      </p:sp>
      <p:sp>
        <p:nvSpPr>
          <p:cNvPr id="8" name="Content Placeholder 7"/>
          <p:cNvSpPr>
            <a:spLocks noGrp="1"/>
          </p:cNvSpPr>
          <p:nvPr>
            <p:ph sz="quarter" idx="20" hasCustomPrompt="1"/>
          </p:nvPr>
        </p:nvSpPr>
        <p:spPr>
          <a:xfrm>
            <a:off x="4857750" y="2400300"/>
            <a:ext cx="3657600" cy="3657600"/>
          </a:xfrm>
          <a:ln>
            <a:solidFill>
              <a:srgbClr val="D4E5F4"/>
            </a:solidFill>
          </a:ln>
        </p:spPr>
        <p:txBody>
          <a:bodyPr/>
          <a:lstStyle>
            <a:lvl1pPr marL="0" indent="0">
              <a:buNone/>
              <a:defRPr/>
            </a:lvl1pPr>
          </a:lstStyle>
          <a:p>
            <a:pPr lvl="0"/>
            <a:r>
              <a:rPr lang="en-US" dirty="0"/>
              <a:t>click to edit Master</a:t>
            </a:r>
          </a:p>
        </p:txBody>
      </p:sp>
    </p:spTree>
    <p:extLst>
      <p:ext uri="{BB962C8B-B14F-4D97-AF65-F5344CB8AC3E}">
        <p14:creationId xmlns:p14="http://schemas.microsoft.com/office/powerpoint/2010/main" val="2490799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b="1">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b="1">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7" name="Content Placeholder 6"/>
          <p:cNvSpPr>
            <a:spLocks noGrp="1"/>
          </p:cNvSpPr>
          <p:nvPr>
            <p:ph sz="quarter" idx="17"/>
          </p:nvPr>
        </p:nvSpPr>
        <p:spPr>
          <a:xfrm>
            <a:off x="495300" y="5295900"/>
            <a:ext cx="8101013" cy="92710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2874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2535238"/>
            <a:ext cx="307975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3556000"/>
            <a:ext cx="3079750" cy="2717006"/>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5390308" y="2420938"/>
            <a:ext cx="3341117"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5434758" y="3555999"/>
            <a:ext cx="3296667" cy="2717007"/>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3" hasCustomPrompt="1"/>
          </p:nvPr>
        </p:nvSpPr>
        <p:spPr>
          <a:xfrm>
            <a:off x="628650" y="1790700"/>
            <a:ext cx="8102600" cy="50800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879635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12/4/2019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8" r:id="rId11"/>
    <p:sldLayoutId id="2147483716" r:id="rId12"/>
    <p:sldLayoutId id="2147483715" r:id="rId13"/>
    <p:sldLayoutId id="2147483708" r:id="rId14"/>
    <p:sldLayoutId id="2147483690" r:id="rId15"/>
    <p:sldLayoutId id="2147483685" r:id="rId16"/>
    <p:sldLayoutId id="2147483687" r:id="rId17"/>
    <p:sldLayoutId id="2147483691" r:id="rId18"/>
    <p:sldLayoutId id="2147483689" r:id="rId19"/>
    <p:sldLayoutId id="2147483684" r:id="rId20"/>
    <p:sldLayoutId id="2147483675" r:id="rId21"/>
    <p:sldLayoutId id="2147483676" r:id="rId22"/>
    <p:sldLayoutId id="2147483677" r:id="rId23"/>
    <p:sldLayoutId id="2147483678" r:id="rId24"/>
    <p:sldLayoutId id="2147483679" r:id="rId25"/>
    <p:sldLayoutId id="2147483717" r:id="rId26"/>
    <p:sldLayoutId id="2147483680" r:id="rId27"/>
    <p:sldLayoutId id="2147483681" r:id="rId28"/>
    <p:sldLayoutId id="2147483705" r:id="rId29"/>
    <p:sldLayoutId id="2147483719" r:id="rId30"/>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12/4/2019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7DAB07F0-B547-45C5-8B52-50DB3FE6382B}"/>
              </a:ext>
            </a:extLst>
          </p:cNvPr>
          <p:cNvSpPr>
            <a:spLocks noGrp="1"/>
          </p:cNvSpPr>
          <p:nvPr>
            <p:ph type="ctrTitle"/>
          </p:nvPr>
        </p:nvSpPr>
        <p:spPr>
          <a:xfrm>
            <a:off x="7395098" y="190207"/>
            <a:ext cx="1582445" cy="706437"/>
          </a:xfrm>
          <a:noFill/>
        </p:spPr>
        <p:txBody>
          <a:bodyPr>
            <a:normAutofit/>
          </a:bodyPr>
          <a:lstStyle/>
          <a:p>
            <a:r>
              <a:rPr lang="en-US" sz="2000" dirty="0"/>
              <a:t>Unit 7 Cognition</a:t>
            </a:r>
          </a:p>
        </p:txBody>
      </p:sp>
      <p:pic>
        <p:nvPicPr>
          <p:cNvPr id="3" name="Picture 2" descr="Unit 7&#10;Cognition"/>
          <p:cNvPicPr>
            <a:picLocks noChangeAspect="1"/>
          </p:cNvPicPr>
          <p:nvPr/>
        </p:nvPicPr>
        <p:blipFill>
          <a:blip r:embed="rId2"/>
          <a:stretch>
            <a:fillRect/>
          </a:stretch>
        </p:blipFill>
        <p:spPr>
          <a:xfrm>
            <a:off x="0" y="-1"/>
            <a:ext cx="9144000" cy="2224585"/>
          </a:xfrm>
          <a:prstGeom prst="rect">
            <a:avLst/>
          </a:prstGeom>
        </p:spPr>
      </p:pic>
      <p:pic>
        <p:nvPicPr>
          <p:cNvPr id="4" name="Picture 3" descr="Modules&#10;31. Studying and Encoding Memories&#10;32. Storing and Retrieving Memories&#10;33. Forgetting, Memory Construction, and Improving Memory&#10;34. Thinking, Concepts, and Creativity&#10;35. Solving Problems and Making Decisions&#10;36. Thinking and Language"/>
          <p:cNvPicPr>
            <a:picLocks noChangeAspect="1"/>
          </p:cNvPicPr>
          <p:nvPr/>
        </p:nvPicPr>
        <p:blipFill>
          <a:blip r:embed="rId3"/>
          <a:stretch>
            <a:fillRect/>
          </a:stretch>
        </p:blipFill>
        <p:spPr>
          <a:xfrm>
            <a:off x="759331" y="2224584"/>
            <a:ext cx="2434245" cy="3306633"/>
          </a:xfrm>
          <a:prstGeom prst="rect">
            <a:avLst/>
          </a:prstGeom>
        </p:spPr>
      </p:pic>
      <p:pic>
        <p:nvPicPr>
          <p:cNvPr id="5" name="Picture 4"/>
          <p:cNvPicPr>
            <a:picLocks noChangeAspect="1"/>
          </p:cNvPicPr>
          <p:nvPr/>
        </p:nvPicPr>
        <p:blipFill>
          <a:blip r:embed="rId4"/>
          <a:stretch>
            <a:fillRect/>
          </a:stretch>
        </p:blipFill>
        <p:spPr>
          <a:xfrm>
            <a:off x="4835725" y="2271956"/>
            <a:ext cx="3048264" cy="4572396"/>
          </a:xfrm>
          <a:prstGeom prst="rect">
            <a:avLst/>
          </a:prstGeom>
        </p:spPr>
      </p:pic>
      <p:pic>
        <p:nvPicPr>
          <p:cNvPr id="6" name="Picture 5" descr="photo source"/>
          <p:cNvPicPr>
            <a:picLocks noChangeAspect="1"/>
          </p:cNvPicPr>
          <p:nvPr/>
        </p:nvPicPr>
        <p:blipFill>
          <a:blip r:embed="rId5"/>
          <a:stretch>
            <a:fillRect/>
          </a:stretch>
        </p:blipFill>
        <p:spPr>
          <a:xfrm>
            <a:off x="4837341" y="4643021"/>
            <a:ext cx="135842" cy="888196"/>
          </a:xfrm>
          <a:prstGeom prst="rect">
            <a:avLst/>
          </a:prstGeom>
        </p:spPr>
      </p:pic>
    </p:spTree>
    <p:extLst>
      <p:ext uri="{BB962C8B-B14F-4D97-AF65-F5344CB8AC3E}">
        <p14:creationId xmlns:p14="http://schemas.microsoft.com/office/powerpoint/2010/main" val="294954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a:t>explicit </a:t>
            </a:r>
            <a:r>
              <a:rPr lang="en-US" dirty="0"/>
              <a:t>and </a:t>
            </a:r>
            <a:r>
              <a:rPr lang="en-US" i="1" dirty="0"/>
              <a:t>implicit </a:t>
            </a:r>
            <a:r>
              <a:rPr lang="en-US" dirty="0"/>
              <a:t/>
            </a:r>
            <a:br>
              <a:rPr lang="en-US" dirty="0"/>
            </a:br>
            <a:r>
              <a:rPr lang="en-US" dirty="0"/>
              <a:t>memories?</a:t>
            </a:r>
          </a:p>
        </p:txBody>
      </p:sp>
      <p:sp>
        <p:nvSpPr>
          <p:cNvPr id="3" name="Text Placeholder 2"/>
          <p:cNvSpPr>
            <a:spLocks noGrp="1"/>
          </p:cNvSpPr>
          <p:nvPr>
            <p:ph type="body" idx="1"/>
          </p:nvPr>
        </p:nvSpPr>
        <p:spPr/>
        <p:txBody>
          <a:bodyPr/>
          <a:lstStyle/>
          <a:p>
            <a:r>
              <a:rPr lang="en-US" b="1" i="1" dirty="0" smtClean="0"/>
              <a:t>_________ </a:t>
            </a:r>
            <a:r>
              <a:rPr lang="en-US" b="1" i="1" dirty="0"/>
              <a:t>memory</a:t>
            </a:r>
          </a:p>
        </p:txBody>
      </p:sp>
      <p:sp>
        <p:nvSpPr>
          <p:cNvPr id="4" name="Content Placeholder 3"/>
          <p:cNvSpPr>
            <a:spLocks noGrp="1"/>
          </p:cNvSpPr>
          <p:nvPr>
            <p:ph sz="half" idx="2"/>
          </p:nvPr>
        </p:nvSpPr>
        <p:spPr/>
        <p:txBody>
          <a:bodyPr/>
          <a:lstStyle/>
          <a:p>
            <a:r>
              <a:rPr lang="en-US" dirty="0"/>
              <a:t>retention of facts and experiences from </a:t>
            </a:r>
            <a:r>
              <a:rPr lang="en-US" b="1" i="1" dirty="0"/>
              <a:t>long-term memory</a:t>
            </a:r>
            <a:r>
              <a:rPr lang="en-US" dirty="0"/>
              <a:t> that one can consciously know and “declare”</a:t>
            </a:r>
          </a:p>
          <a:p>
            <a:endParaRPr lang="en-US" dirty="0"/>
          </a:p>
          <a:p>
            <a:r>
              <a:rPr lang="en-US" dirty="0"/>
              <a:t>(Also called </a:t>
            </a:r>
            <a:r>
              <a:rPr lang="en-US" i="1" dirty="0"/>
              <a:t>declarative memory.</a:t>
            </a:r>
            <a:r>
              <a:rPr lang="en-US" dirty="0"/>
              <a:t>)</a:t>
            </a:r>
          </a:p>
        </p:txBody>
      </p:sp>
      <p:sp>
        <p:nvSpPr>
          <p:cNvPr id="5" name="Text Placeholder 4"/>
          <p:cNvSpPr>
            <a:spLocks noGrp="1"/>
          </p:cNvSpPr>
          <p:nvPr>
            <p:ph type="body" sz="quarter" idx="3"/>
          </p:nvPr>
        </p:nvSpPr>
        <p:spPr/>
        <p:txBody>
          <a:bodyPr/>
          <a:lstStyle/>
          <a:p>
            <a:r>
              <a:rPr lang="en-US" b="1" i="1" dirty="0" smtClean="0"/>
              <a:t>__________ </a:t>
            </a:r>
            <a:r>
              <a:rPr lang="en-US" b="1" i="1" dirty="0"/>
              <a:t>memory</a:t>
            </a:r>
          </a:p>
        </p:txBody>
      </p:sp>
      <p:sp>
        <p:nvSpPr>
          <p:cNvPr id="6" name="Content Placeholder 5"/>
          <p:cNvSpPr>
            <a:spLocks noGrp="1"/>
          </p:cNvSpPr>
          <p:nvPr>
            <p:ph sz="quarter" idx="4"/>
          </p:nvPr>
        </p:nvSpPr>
        <p:spPr/>
        <p:txBody>
          <a:bodyPr/>
          <a:lstStyle/>
          <a:p>
            <a:r>
              <a:rPr lang="en-US" dirty="0"/>
              <a:t>retention of learned skills or classically conditioned associations in </a:t>
            </a:r>
            <a:r>
              <a:rPr lang="en-US" b="1" i="1" dirty="0"/>
              <a:t>long-term memory</a:t>
            </a:r>
            <a:r>
              <a:rPr lang="en-US" dirty="0"/>
              <a:t> independent of conscious recollection</a:t>
            </a:r>
          </a:p>
          <a:p>
            <a:endParaRPr lang="en-US" dirty="0"/>
          </a:p>
          <a:p>
            <a:r>
              <a:rPr lang="en-US" dirty="0"/>
              <a:t> (Also called</a:t>
            </a:r>
          </a:p>
          <a:p>
            <a:r>
              <a:rPr lang="en-US" i="1" dirty="0" err="1"/>
              <a:t>nondeclarative</a:t>
            </a:r>
            <a:r>
              <a:rPr lang="en-US" i="1" dirty="0"/>
              <a:t> memory.</a:t>
            </a:r>
            <a:r>
              <a:rPr lang="en-US" dirty="0"/>
              <a:t>)</a:t>
            </a:r>
          </a:p>
        </p:txBody>
      </p:sp>
      <p:pic>
        <p:nvPicPr>
          <p:cNvPr id="7" name="Picture 6" descr="decorative "/>
          <p:cNvPicPr>
            <a:picLocks noChangeAspect="1"/>
          </p:cNvPicPr>
          <p:nvPr/>
        </p:nvPicPr>
        <p:blipFill>
          <a:blip r:embed="rId2"/>
          <a:stretch>
            <a:fillRect/>
          </a:stretch>
        </p:blipFill>
        <p:spPr>
          <a:xfrm>
            <a:off x="574058" y="392422"/>
            <a:ext cx="688908" cy="695004"/>
          </a:xfrm>
          <a:prstGeom prst="rect">
            <a:avLst/>
          </a:prstGeom>
        </p:spPr>
      </p:pic>
    </p:spTree>
    <p:extLst>
      <p:ext uri="{BB962C8B-B14F-4D97-AF65-F5344CB8AC3E}">
        <p14:creationId xmlns:p14="http://schemas.microsoft.com/office/powerpoint/2010/main" val="422098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information do we process automatically?</a:t>
            </a:r>
          </a:p>
        </p:txBody>
      </p:sp>
      <p:sp>
        <p:nvSpPr>
          <p:cNvPr id="3" name="Text Placeholder 2"/>
          <p:cNvSpPr>
            <a:spLocks noGrp="1"/>
          </p:cNvSpPr>
          <p:nvPr>
            <p:ph type="body" sz="quarter" idx="13"/>
          </p:nvPr>
        </p:nvSpPr>
        <p:spPr>
          <a:xfrm>
            <a:off x="628650" y="2007394"/>
            <a:ext cx="1677822" cy="1244600"/>
          </a:xfrm>
        </p:spPr>
        <p:txBody>
          <a:bodyPr/>
          <a:lstStyle/>
          <a:p>
            <a:r>
              <a:rPr lang="en-US" dirty="0" smtClean="0"/>
              <a:t>_______</a:t>
            </a:r>
            <a:endParaRPr lang="en-US" dirty="0"/>
          </a:p>
        </p:txBody>
      </p:sp>
      <p:sp>
        <p:nvSpPr>
          <p:cNvPr id="6" name="Text Placeholder 5"/>
          <p:cNvSpPr>
            <a:spLocks noGrp="1"/>
          </p:cNvSpPr>
          <p:nvPr>
            <p:ph type="body" sz="quarter" idx="16"/>
          </p:nvPr>
        </p:nvSpPr>
        <p:spPr>
          <a:xfrm>
            <a:off x="2552132" y="2007394"/>
            <a:ext cx="5963218" cy="1244600"/>
          </a:xfrm>
        </p:spPr>
        <p:txBody>
          <a:bodyPr/>
          <a:lstStyle/>
          <a:p>
            <a:r>
              <a:rPr lang="en-US" dirty="0"/>
              <a:t>Can you remember the page or side of the book certain charts, graphs or material is located?</a:t>
            </a:r>
          </a:p>
        </p:txBody>
      </p:sp>
      <p:sp>
        <p:nvSpPr>
          <p:cNvPr id="4" name="Text Placeholder 3"/>
          <p:cNvSpPr>
            <a:spLocks noGrp="1"/>
          </p:cNvSpPr>
          <p:nvPr>
            <p:ph type="body" sz="quarter" idx="14"/>
          </p:nvPr>
        </p:nvSpPr>
        <p:spPr>
          <a:xfrm>
            <a:off x="628650" y="3419475"/>
            <a:ext cx="1677822" cy="1244600"/>
          </a:xfrm>
        </p:spPr>
        <p:txBody>
          <a:bodyPr/>
          <a:lstStyle/>
          <a:p>
            <a:r>
              <a:rPr lang="en-US" dirty="0" smtClean="0"/>
              <a:t>_______</a:t>
            </a:r>
            <a:endParaRPr lang="en-US" dirty="0"/>
          </a:p>
        </p:txBody>
      </p:sp>
      <p:sp>
        <p:nvSpPr>
          <p:cNvPr id="7" name="Text Placeholder 6"/>
          <p:cNvSpPr>
            <a:spLocks noGrp="1"/>
          </p:cNvSpPr>
          <p:nvPr>
            <p:ph type="body" sz="quarter" idx="17"/>
          </p:nvPr>
        </p:nvSpPr>
        <p:spPr>
          <a:xfrm>
            <a:off x="2552132" y="3422650"/>
            <a:ext cx="5963218" cy="1244600"/>
          </a:xfrm>
        </p:spPr>
        <p:txBody>
          <a:bodyPr/>
          <a:lstStyle/>
          <a:p>
            <a:r>
              <a:rPr lang="en-US" dirty="0"/>
              <a:t>Have you ever retraced your steps through the sequence of your day to find a lost item?</a:t>
            </a:r>
          </a:p>
        </p:txBody>
      </p:sp>
      <p:sp>
        <p:nvSpPr>
          <p:cNvPr id="5" name="Text Placeholder 4"/>
          <p:cNvSpPr>
            <a:spLocks noGrp="1"/>
          </p:cNvSpPr>
          <p:nvPr>
            <p:ph type="body" sz="quarter" idx="15"/>
          </p:nvPr>
        </p:nvSpPr>
        <p:spPr>
          <a:xfrm>
            <a:off x="628650" y="4813300"/>
            <a:ext cx="1677822" cy="1244600"/>
          </a:xfrm>
        </p:spPr>
        <p:txBody>
          <a:bodyPr/>
          <a:lstStyle/>
          <a:p>
            <a:r>
              <a:rPr lang="en-US" dirty="0" smtClean="0"/>
              <a:t>________</a:t>
            </a:r>
            <a:endParaRPr lang="en-US" dirty="0"/>
          </a:p>
        </p:txBody>
      </p:sp>
      <p:sp>
        <p:nvSpPr>
          <p:cNvPr id="8" name="Text Placeholder 7"/>
          <p:cNvSpPr>
            <a:spLocks noGrp="1"/>
          </p:cNvSpPr>
          <p:nvPr>
            <p:ph type="body" sz="quarter" idx="18"/>
          </p:nvPr>
        </p:nvSpPr>
        <p:spPr>
          <a:xfrm>
            <a:off x="2552132" y="4813300"/>
            <a:ext cx="5963218" cy="1244600"/>
          </a:xfrm>
        </p:spPr>
        <p:txBody>
          <a:bodyPr/>
          <a:lstStyle/>
          <a:p>
            <a:r>
              <a:rPr lang="en-US" dirty="0"/>
              <a:t>Can you recall how many times today you have run into a good friend?</a:t>
            </a:r>
          </a:p>
        </p:txBody>
      </p:sp>
      <p:pic>
        <p:nvPicPr>
          <p:cNvPr id="9" name="Picture 8" descr="decorative"/>
          <p:cNvPicPr>
            <a:picLocks noChangeAspect="1"/>
          </p:cNvPicPr>
          <p:nvPr/>
        </p:nvPicPr>
        <p:blipFill>
          <a:blip r:embed="rId2"/>
          <a:stretch>
            <a:fillRect/>
          </a:stretch>
        </p:blipFill>
        <p:spPr>
          <a:xfrm>
            <a:off x="669594" y="419718"/>
            <a:ext cx="688908" cy="695004"/>
          </a:xfrm>
          <a:prstGeom prst="rect">
            <a:avLst/>
          </a:prstGeom>
        </p:spPr>
      </p:pic>
    </p:spTree>
    <p:extLst>
      <p:ext uri="{BB962C8B-B14F-4D97-AF65-F5344CB8AC3E}">
        <p14:creationId xmlns:p14="http://schemas.microsoft.com/office/powerpoint/2010/main" val="48503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665092" cy="1600200"/>
          </a:xfrm>
        </p:spPr>
        <p:txBody>
          <a:bodyPr/>
          <a:lstStyle/>
          <a:p>
            <a:r>
              <a:rPr lang="en-US" dirty="0"/>
              <a:t>What was George </a:t>
            </a:r>
            <a:r>
              <a:rPr lang="en-US" dirty="0" smtClean="0"/>
              <a:t>___________’s </a:t>
            </a:r>
            <a:r>
              <a:rPr lang="en-US" dirty="0"/>
              <a:t>sensory memory experiment?</a:t>
            </a:r>
          </a:p>
        </p:txBody>
      </p:sp>
      <p:sp>
        <p:nvSpPr>
          <p:cNvPr id="4" name="Text Placeholder 3"/>
          <p:cNvSpPr>
            <a:spLocks noGrp="1"/>
          </p:cNvSpPr>
          <p:nvPr>
            <p:ph type="body" sz="half" idx="2"/>
          </p:nvPr>
        </p:nvSpPr>
        <p:spPr>
          <a:xfrm>
            <a:off x="630237" y="2197290"/>
            <a:ext cx="4665093" cy="4421874"/>
          </a:xfrm>
        </p:spPr>
        <p:txBody>
          <a:bodyPr/>
          <a:lstStyle/>
          <a:p>
            <a:r>
              <a:rPr lang="en-US" dirty="0"/>
              <a:t>When George Sperling (1960)</a:t>
            </a:r>
          </a:p>
          <a:p>
            <a:r>
              <a:rPr lang="en-US" dirty="0"/>
              <a:t>flashed a group of letters similar to this for 1/20</a:t>
            </a:r>
            <a:r>
              <a:rPr lang="en-US" baseline="30000" dirty="0"/>
              <a:t>th</a:t>
            </a:r>
            <a:r>
              <a:rPr lang="en-US" dirty="0"/>
              <a:t> of a second, people could recall only about half the letters. </a:t>
            </a:r>
          </a:p>
          <a:p>
            <a:r>
              <a:rPr lang="en-US" dirty="0"/>
              <a:t>But when signaled to recall a particular row immediately after the letters had disappeared, they could do so with near-perfect accuracy.</a:t>
            </a:r>
          </a:p>
        </p:txBody>
      </p:sp>
      <p:pic>
        <p:nvPicPr>
          <p:cNvPr id="5" name="Content Placeholder 4"/>
          <p:cNvPicPr>
            <a:picLocks noGrp="1" noChangeAspect="1"/>
          </p:cNvPicPr>
          <p:nvPr>
            <p:ph idx="1"/>
          </p:nvPr>
        </p:nvPicPr>
        <p:blipFill>
          <a:blip r:embed="rId2"/>
          <a:stretch>
            <a:fillRect/>
          </a:stretch>
        </p:blipFill>
        <p:spPr>
          <a:xfrm>
            <a:off x="5487566" y="3445016"/>
            <a:ext cx="3421777" cy="2068679"/>
          </a:xfrm>
          <a:prstGeom prst="rect">
            <a:avLst/>
          </a:prstGeom>
        </p:spPr>
      </p:pic>
    </p:spTree>
    <p:extLst>
      <p:ext uri="{BB962C8B-B14F-4D97-AF65-F5344CB8AC3E}">
        <p14:creationId xmlns:p14="http://schemas.microsoft.com/office/powerpoint/2010/main" val="243008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err="1" smtClean="0"/>
              <a:t>is__________</a:t>
            </a:r>
            <a:r>
              <a:rPr lang="en-US" i="1" dirty="0" err="1" smtClean="0"/>
              <a:t>memory</a:t>
            </a:r>
            <a:r>
              <a:rPr lang="en-US" dirty="0"/>
              <a:t>?</a:t>
            </a:r>
          </a:p>
        </p:txBody>
      </p:sp>
      <p:sp>
        <p:nvSpPr>
          <p:cNvPr id="3" name="Content Placeholder 2"/>
          <p:cNvSpPr>
            <a:spLocks noGrp="1"/>
          </p:cNvSpPr>
          <p:nvPr>
            <p:ph idx="1"/>
          </p:nvPr>
        </p:nvSpPr>
        <p:spPr/>
        <p:txBody>
          <a:bodyPr/>
          <a:lstStyle/>
          <a:p>
            <a:r>
              <a:rPr lang="en-US" dirty="0"/>
              <a:t>Sperling’s sensory memory experiment demonstrated </a:t>
            </a:r>
            <a:r>
              <a:rPr lang="en-US" b="1" i="1" dirty="0"/>
              <a:t>iconic memory</a:t>
            </a:r>
            <a:r>
              <a:rPr lang="en-US" dirty="0"/>
              <a:t>, a fleeting sensory memory of visual stimuli. </a:t>
            </a:r>
          </a:p>
          <a:p>
            <a:endParaRPr lang="en-US" dirty="0"/>
          </a:p>
          <a:p>
            <a:r>
              <a:rPr lang="en-US" dirty="0"/>
              <a:t>For a few tenths of a second, our eyes register a picture-image memory of a scene, and</a:t>
            </a:r>
          </a:p>
          <a:p>
            <a:r>
              <a:rPr lang="en-US" dirty="0"/>
              <a:t>we can recall any part of it in amazing detail.</a:t>
            </a:r>
          </a:p>
        </p:txBody>
      </p:sp>
      <p:pic>
        <p:nvPicPr>
          <p:cNvPr id="4" name="Picture 3" descr="decorative"/>
          <p:cNvPicPr>
            <a:picLocks noChangeAspect="1"/>
          </p:cNvPicPr>
          <p:nvPr/>
        </p:nvPicPr>
        <p:blipFill>
          <a:blip r:embed="rId2"/>
          <a:stretch>
            <a:fillRect/>
          </a:stretch>
        </p:blipFill>
        <p:spPr>
          <a:xfrm>
            <a:off x="669594" y="406070"/>
            <a:ext cx="688908" cy="695004"/>
          </a:xfrm>
          <a:prstGeom prst="rect">
            <a:avLst/>
          </a:prstGeom>
        </p:spPr>
      </p:pic>
    </p:spTree>
    <p:extLst>
      <p:ext uri="{BB962C8B-B14F-4D97-AF65-F5344CB8AC3E}">
        <p14:creationId xmlns:p14="http://schemas.microsoft.com/office/powerpoint/2010/main" val="255694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 </a:t>
            </a:r>
            <a:r>
              <a:rPr lang="en-US" i="1" dirty="0"/>
              <a:t>memory?</a:t>
            </a:r>
          </a:p>
        </p:txBody>
      </p:sp>
      <p:sp>
        <p:nvSpPr>
          <p:cNvPr id="3" name="Content Placeholder 2"/>
          <p:cNvSpPr>
            <a:spLocks noGrp="1"/>
          </p:cNvSpPr>
          <p:nvPr>
            <p:ph idx="1"/>
          </p:nvPr>
        </p:nvSpPr>
        <p:spPr>
          <a:xfrm>
            <a:off x="628650" y="1825625"/>
            <a:ext cx="8101584" cy="4643414"/>
          </a:xfrm>
        </p:spPr>
        <p:txBody>
          <a:bodyPr/>
          <a:lstStyle/>
          <a:p>
            <a:r>
              <a:rPr lang="en-US" dirty="0"/>
              <a:t>We also have an impeccable, though</a:t>
            </a:r>
          </a:p>
          <a:p>
            <a:r>
              <a:rPr lang="en-US" dirty="0"/>
              <a:t>fleeting, sensory memory for auditory stimuli, called </a:t>
            </a:r>
          </a:p>
          <a:p>
            <a:r>
              <a:rPr lang="en-US" b="1" i="1" dirty="0"/>
              <a:t>echoic memory</a:t>
            </a:r>
            <a:r>
              <a:rPr lang="en-US" b="1" dirty="0"/>
              <a:t> </a:t>
            </a:r>
            <a:r>
              <a:rPr lang="en-US" sz="2000" i="1" dirty="0"/>
              <a:t>(Cowan, 1988; Lu et al., 1992).</a:t>
            </a:r>
          </a:p>
          <a:p>
            <a:endParaRPr lang="en-US" sz="2000" i="1" dirty="0"/>
          </a:p>
          <a:p>
            <a:r>
              <a:rPr lang="en-US" dirty="0"/>
              <a:t>Picture yourself in class, as your attention drifts to thoughts of the weekend. If your mildly irked</a:t>
            </a:r>
          </a:p>
          <a:p>
            <a:r>
              <a:rPr lang="en-US" dirty="0"/>
              <a:t>teacher tests you by asking, “What did I just say?” you can recover the last few words from your</a:t>
            </a:r>
          </a:p>
          <a:p>
            <a:r>
              <a:rPr lang="en-US" dirty="0"/>
              <a:t>mind’s echo chamber. </a:t>
            </a:r>
          </a:p>
          <a:p>
            <a:endParaRPr lang="en-US" dirty="0"/>
          </a:p>
          <a:p>
            <a:r>
              <a:rPr lang="en-US" dirty="0"/>
              <a:t>Auditory echoes tend to linger for 3 or 4 seconds.</a:t>
            </a:r>
          </a:p>
        </p:txBody>
      </p:sp>
      <p:pic>
        <p:nvPicPr>
          <p:cNvPr id="4" name="Picture 3" descr="decorative"/>
          <p:cNvPicPr>
            <a:picLocks noChangeAspect="1"/>
          </p:cNvPicPr>
          <p:nvPr/>
        </p:nvPicPr>
        <p:blipFill>
          <a:blip r:embed="rId2"/>
          <a:stretch>
            <a:fillRect/>
          </a:stretch>
        </p:blipFill>
        <p:spPr>
          <a:xfrm>
            <a:off x="669594" y="406070"/>
            <a:ext cx="688908" cy="695004"/>
          </a:xfrm>
          <a:prstGeom prst="rect">
            <a:avLst/>
          </a:prstGeom>
        </p:spPr>
      </p:pic>
    </p:spTree>
    <p:extLst>
      <p:ext uri="{BB962C8B-B14F-4D97-AF65-F5344CB8AC3E}">
        <p14:creationId xmlns:p14="http://schemas.microsoft.com/office/powerpoint/2010/main" val="102629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our </a:t>
            </a:r>
            <a:r>
              <a:rPr lang="en-US" dirty="0" smtClean="0"/>
              <a:t>_____________ </a:t>
            </a:r>
            <a:r>
              <a:rPr lang="en-US" dirty="0"/>
              <a:t/>
            </a:r>
            <a:br>
              <a:rPr lang="en-US" dirty="0"/>
            </a:br>
            <a:r>
              <a:rPr lang="en-US" dirty="0"/>
              <a:t>memory capacity?</a:t>
            </a:r>
          </a:p>
        </p:txBody>
      </p:sp>
      <p:sp>
        <p:nvSpPr>
          <p:cNvPr id="3" name="Content Placeholder 2"/>
          <p:cNvSpPr>
            <a:spLocks noGrp="1"/>
          </p:cNvSpPr>
          <p:nvPr>
            <p:ph idx="1"/>
          </p:nvPr>
        </p:nvSpPr>
        <p:spPr>
          <a:xfrm>
            <a:off x="628650" y="1825624"/>
            <a:ext cx="8101584" cy="4602471"/>
          </a:xfrm>
        </p:spPr>
        <p:txBody>
          <a:bodyPr>
            <a:normAutofit lnSpcReduction="10000"/>
          </a:bodyPr>
          <a:lstStyle/>
          <a:p>
            <a:r>
              <a:rPr lang="en-US" dirty="0"/>
              <a:t>George Miller (1956) proposed that we can store somewhere between 5 and 9 pieces of information (often referred to as </a:t>
            </a:r>
            <a:r>
              <a:rPr lang="en-US" dirty="0" smtClean="0"/>
              <a:t>__________) </a:t>
            </a:r>
            <a:r>
              <a:rPr lang="en-US" dirty="0"/>
              <a:t>in short-term memory.</a:t>
            </a:r>
          </a:p>
          <a:p>
            <a:endParaRPr lang="en-US" dirty="0"/>
          </a:p>
          <a:p>
            <a:r>
              <a:rPr lang="en-US" dirty="0"/>
              <a:t>Other researchers have confirmed that we can, if nothing distracts us, recall about seven digits. </a:t>
            </a:r>
          </a:p>
          <a:p>
            <a:endParaRPr lang="en-US" dirty="0"/>
          </a:p>
          <a:p>
            <a:r>
              <a:rPr lang="en-US" dirty="0"/>
              <a:t>But the number varies by task; we tend to remember about six letters and only about five words. </a:t>
            </a:r>
          </a:p>
          <a:p>
            <a:endParaRPr lang="en-US" dirty="0"/>
          </a:p>
          <a:p>
            <a:r>
              <a:rPr lang="en-US" sz="2000" i="1" dirty="0"/>
              <a:t>(Baddeley et al., 1975; Cowan, 2015)</a:t>
            </a:r>
          </a:p>
        </p:txBody>
      </p:sp>
      <p:pic>
        <p:nvPicPr>
          <p:cNvPr id="4" name="Picture 3" descr="decorative"/>
          <p:cNvPicPr>
            <a:picLocks noChangeAspect="1"/>
          </p:cNvPicPr>
          <p:nvPr/>
        </p:nvPicPr>
        <p:blipFill>
          <a:blip r:embed="rId2"/>
          <a:stretch>
            <a:fillRect/>
          </a:stretch>
        </p:blipFill>
        <p:spPr>
          <a:xfrm>
            <a:off x="669594" y="406070"/>
            <a:ext cx="688908" cy="695004"/>
          </a:xfrm>
          <a:prstGeom prst="rect">
            <a:avLst/>
          </a:prstGeom>
        </p:spPr>
      </p:pic>
    </p:spTree>
    <p:extLst>
      <p:ext uri="{BB962C8B-B14F-4D97-AF65-F5344CB8AC3E}">
        <p14:creationId xmlns:p14="http://schemas.microsoft.com/office/powerpoint/2010/main" val="789195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70E3C854-3225-4947-94E6-FFBEBC5A55CB}"/>
              </a:ext>
            </a:extLst>
          </p:cNvPr>
          <p:cNvSpPr>
            <a:spLocks noGrp="1"/>
          </p:cNvSpPr>
          <p:nvPr>
            <p:ph type="title"/>
          </p:nvPr>
        </p:nvSpPr>
        <p:spPr>
          <a:xfrm>
            <a:off x="521208" y="381793"/>
            <a:ext cx="8101584" cy="1325563"/>
          </a:xfrm>
        </p:spPr>
        <p:txBody>
          <a:bodyPr>
            <a:normAutofit fontScale="90000"/>
          </a:bodyPr>
          <a:lstStyle/>
          <a:p>
            <a:r>
              <a:rPr lang="en-US" dirty="0"/>
              <a:t>What are some </a:t>
            </a:r>
            <a:r>
              <a:rPr lang="en-US" i="1" dirty="0"/>
              <a:t>effortful processing </a:t>
            </a:r>
            <a:br>
              <a:rPr lang="en-US" i="1" dirty="0"/>
            </a:br>
            <a:r>
              <a:rPr lang="en-US" dirty="0"/>
              <a:t>strategies that can help us </a:t>
            </a:r>
            <a:br>
              <a:rPr lang="en-US" dirty="0"/>
            </a:br>
            <a:r>
              <a:rPr lang="en-US" i="1" dirty="0"/>
              <a:t>encode</a:t>
            </a:r>
            <a:r>
              <a:rPr lang="en-US" dirty="0"/>
              <a:t> and </a:t>
            </a:r>
            <a:r>
              <a:rPr lang="en-US" i="1" dirty="0"/>
              <a:t>retrieve</a:t>
            </a:r>
            <a:r>
              <a:rPr lang="en-US" dirty="0"/>
              <a:t>?</a:t>
            </a:r>
          </a:p>
        </p:txBody>
      </p:sp>
      <p:sp>
        <p:nvSpPr>
          <p:cNvPr id="3" name="Text Placeholder 2"/>
          <p:cNvSpPr>
            <a:spLocks noGrp="1"/>
          </p:cNvSpPr>
          <p:nvPr>
            <p:ph type="body" sz="quarter" idx="4294967295"/>
          </p:nvPr>
        </p:nvSpPr>
        <p:spPr>
          <a:xfrm>
            <a:off x="521208" y="1927672"/>
            <a:ext cx="8101013" cy="617537"/>
          </a:xfrm>
        </p:spPr>
        <p:txBody>
          <a:bodyPr/>
          <a:lstStyle/>
          <a:p>
            <a:pPr marL="0" indent="0">
              <a:buNone/>
            </a:pPr>
            <a:r>
              <a:rPr lang="en-US" b="1" i="1" dirty="0" smtClean="0"/>
              <a:t>___________</a:t>
            </a:r>
            <a:endParaRPr lang="en-US" b="1" i="1" dirty="0"/>
          </a:p>
        </p:txBody>
      </p:sp>
      <p:sp>
        <p:nvSpPr>
          <p:cNvPr id="4" name="Text Placeholder 3"/>
          <p:cNvSpPr>
            <a:spLocks noGrp="1"/>
          </p:cNvSpPr>
          <p:nvPr>
            <p:ph type="body" sz="quarter" idx="4294967295"/>
          </p:nvPr>
        </p:nvSpPr>
        <p:spPr>
          <a:xfrm>
            <a:off x="521207" y="2767604"/>
            <a:ext cx="8101013" cy="595312"/>
          </a:xfrm>
        </p:spPr>
        <p:txBody>
          <a:bodyPr/>
          <a:lstStyle/>
          <a:p>
            <a:pPr marL="0" indent="0">
              <a:buNone/>
            </a:pPr>
            <a:r>
              <a:rPr lang="en-US" b="1" i="1" dirty="0" smtClean="0"/>
              <a:t>______________</a:t>
            </a:r>
            <a:endParaRPr lang="en-US" b="1" i="1" dirty="0"/>
          </a:p>
        </p:txBody>
      </p:sp>
      <p:sp>
        <p:nvSpPr>
          <p:cNvPr id="5" name="Text Placeholder 4"/>
          <p:cNvSpPr>
            <a:spLocks noGrp="1"/>
          </p:cNvSpPr>
          <p:nvPr>
            <p:ph type="body" sz="quarter" idx="4294967295"/>
          </p:nvPr>
        </p:nvSpPr>
        <p:spPr>
          <a:xfrm>
            <a:off x="521207" y="3605457"/>
            <a:ext cx="8101013" cy="530225"/>
          </a:xfrm>
        </p:spPr>
        <p:txBody>
          <a:bodyPr/>
          <a:lstStyle/>
          <a:p>
            <a:pPr marL="0" indent="0">
              <a:buNone/>
            </a:pPr>
            <a:r>
              <a:rPr lang="en-US" dirty="0" smtClean="0"/>
              <a:t>________________</a:t>
            </a:r>
            <a:endParaRPr lang="en-US" dirty="0"/>
          </a:p>
        </p:txBody>
      </p:sp>
      <p:sp>
        <p:nvSpPr>
          <p:cNvPr id="6" name="Content Placeholder 5"/>
          <p:cNvSpPr>
            <a:spLocks noGrp="1"/>
          </p:cNvSpPr>
          <p:nvPr>
            <p:ph idx="1"/>
          </p:nvPr>
        </p:nvSpPr>
        <p:spPr>
          <a:xfrm>
            <a:off x="520636" y="4423164"/>
            <a:ext cx="8101584" cy="1956854"/>
          </a:xfrm>
        </p:spPr>
        <p:txBody>
          <a:bodyPr/>
          <a:lstStyle/>
          <a:p>
            <a:r>
              <a:rPr lang="en-US" dirty="0"/>
              <a:t>Several </a:t>
            </a:r>
            <a:r>
              <a:rPr lang="en-US" b="1" i="1" dirty="0"/>
              <a:t>effortful processing </a:t>
            </a:r>
            <a:r>
              <a:rPr lang="en-US" dirty="0"/>
              <a:t>strategies can boost our ability to form new memories. Later, when we try to retrieve a memory, these strategies can make the difference between success and failure.</a:t>
            </a:r>
          </a:p>
        </p:txBody>
      </p:sp>
      <p:pic>
        <p:nvPicPr>
          <p:cNvPr id="7" name="Picture 6" descr="decorative"/>
          <p:cNvPicPr>
            <a:picLocks noChangeAspect="1"/>
          </p:cNvPicPr>
          <p:nvPr/>
        </p:nvPicPr>
        <p:blipFill>
          <a:blip r:embed="rId2"/>
          <a:stretch>
            <a:fillRect/>
          </a:stretch>
        </p:blipFill>
        <p:spPr>
          <a:xfrm>
            <a:off x="628650" y="573966"/>
            <a:ext cx="688908" cy="695004"/>
          </a:xfrm>
          <a:prstGeom prst="rect">
            <a:avLst/>
          </a:prstGeom>
        </p:spPr>
      </p:pic>
    </p:spTree>
    <p:extLst>
      <p:ext uri="{BB962C8B-B14F-4D97-AF65-F5344CB8AC3E}">
        <p14:creationId xmlns:p14="http://schemas.microsoft.com/office/powerpoint/2010/main" val="2986996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______________?</a:t>
            </a:r>
            <a:endParaRPr lang="en-US" dirty="0"/>
          </a:p>
        </p:txBody>
      </p:sp>
      <p:sp>
        <p:nvSpPr>
          <p:cNvPr id="4" name="Content Placeholder 3"/>
          <p:cNvSpPr>
            <a:spLocks noGrp="1"/>
          </p:cNvSpPr>
          <p:nvPr>
            <p:ph sz="quarter" idx="13"/>
          </p:nvPr>
        </p:nvSpPr>
        <p:spPr>
          <a:xfrm>
            <a:off x="626610" y="2434994"/>
            <a:ext cx="8101012" cy="2554291"/>
          </a:xfrm>
        </p:spPr>
        <p:txBody>
          <a:bodyPr/>
          <a:lstStyle/>
          <a:p>
            <a:r>
              <a:rPr lang="en-US" b="1" i="1" dirty="0"/>
              <a:t>Chunking </a:t>
            </a:r>
            <a:r>
              <a:rPr lang="en-US" dirty="0"/>
              <a:t>is organizing items into familiar, manageable units.  16 items would be too much for the STM to hold, but chunked into 5 meaningful items, fits the  7 +/- 2 capacity of short-term memory.</a:t>
            </a:r>
          </a:p>
          <a:p>
            <a:r>
              <a:rPr lang="en-US" dirty="0"/>
              <a:t>Were you able to recall the letters easier when chunked or grouped in the second way?</a:t>
            </a:r>
          </a:p>
        </p:txBody>
      </p:sp>
    </p:spTree>
    <p:extLst>
      <p:ext uri="{BB962C8B-B14F-4D97-AF65-F5344CB8AC3E}">
        <p14:creationId xmlns:p14="http://schemas.microsoft.com/office/powerpoint/2010/main" val="154411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i="1" dirty="0" smtClean="0"/>
              <a:t>_____________ </a:t>
            </a:r>
            <a:r>
              <a:rPr lang="en-US" i="1" dirty="0"/>
              <a:t>device</a:t>
            </a:r>
            <a:r>
              <a:rPr lang="en-US" dirty="0"/>
              <a:t>?</a:t>
            </a:r>
          </a:p>
        </p:txBody>
      </p:sp>
      <p:sp>
        <p:nvSpPr>
          <p:cNvPr id="3" name="Content Placeholder 2"/>
          <p:cNvSpPr>
            <a:spLocks noGrp="1"/>
          </p:cNvSpPr>
          <p:nvPr>
            <p:ph idx="1"/>
          </p:nvPr>
        </p:nvSpPr>
        <p:spPr/>
        <p:txBody>
          <a:bodyPr/>
          <a:lstStyle/>
          <a:p>
            <a:r>
              <a:rPr lang="en-US" dirty="0"/>
              <a:t>memory aids, especially those</a:t>
            </a:r>
          </a:p>
          <a:p>
            <a:r>
              <a:rPr lang="en-US" dirty="0"/>
              <a:t>techniques that use vivid imagery</a:t>
            </a:r>
          </a:p>
          <a:p>
            <a:r>
              <a:rPr lang="en-US" dirty="0"/>
              <a:t>and organizational devices, like </a:t>
            </a:r>
          </a:p>
          <a:p>
            <a:r>
              <a:rPr lang="en-US" dirty="0"/>
              <a:t>acronyms or acrostics</a:t>
            </a:r>
          </a:p>
          <a:p>
            <a:endParaRPr lang="en-US" dirty="0"/>
          </a:p>
          <a:p>
            <a:r>
              <a:rPr lang="en-US" dirty="0"/>
              <a:t>We more easily remember concrete,</a:t>
            </a:r>
          </a:p>
          <a:p>
            <a:r>
              <a:rPr lang="en-US" dirty="0" err="1"/>
              <a:t>visualizable</a:t>
            </a:r>
            <a:r>
              <a:rPr lang="en-US" dirty="0"/>
              <a:t> words (like bicycle or book)</a:t>
            </a:r>
          </a:p>
          <a:p>
            <a:r>
              <a:rPr lang="en-US" dirty="0"/>
              <a:t>than we do abstract words (like peace or love).</a:t>
            </a:r>
          </a:p>
        </p:txBody>
      </p:sp>
    </p:spTree>
    <p:extLst>
      <p:ext uri="{BB962C8B-B14F-4D97-AF65-F5344CB8AC3E}">
        <p14:creationId xmlns:p14="http://schemas.microsoft.com/office/powerpoint/2010/main" val="1324807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t>
            </a:r>
            <a:r>
              <a:rPr lang="en-US" dirty="0" smtClean="0"/>
              <a:t>_____________ </a:t>
            </a:r>
            <a:r>
              <a:rPr lang="en-US" dirty="0"/>
              <a:t>aid retrieval?</a:t>
            </a:r>
          </a:p>
        </p:txBody>
      </p:sp>
      <p:sp>
        <p:nvSpPr>
          <p:cNvPr id="4" name="Content Placeholder 3"/>
          <p:cNvSpPr>
            <a:spLocks noGrp="1"/>
          </p:cNvSpPr>
          <p:nvPr>
            <p:ph sz="quarter" idx="13"/>
          </p:nvPr>
        </p:nvSpPr>
        <p:spPr>
          <a:xfrm>
            <a:off x="528638" y="4864099"/>
            <a:ext cx="8101012" cy="1836951"/>
          </a:xfrm>
        </p:spPr>
        <p:txBody>
          <a:bodyPr/>
          <a:lstStyle/>
          <a:p>
            <a:r>
              <a:rPr lang="en-US" dirty="0"/>
              <a:t>When we organize words or concepts into hierarchical groups, as illustrated here with some of the concepts from this section, we remember them better than when we see them presented randomly.</a:t>
            </a:r>
          </a:p>
        </p:txBody>
      </p:sp>
      <p:pic>
        <p:nvPicPr>
          <p:cNvPr id="5" name="Content Placeholder 4"/>
          <p:cNvPicPr>
            <a:picLocks noGrp="1" noChangeAspect="1"/>
          </p:cNvPicPr>
          <p:nvPr>
            <p:ph idx="1"/>
          </p:nvPr>
        </p:nvPicPr>
        <p:blipFill>
          <a:blip r:embed="rId2"/>
          <a:stretch>
            <a:fillRect/>
          </a:stretch>
        </p:blipFill>
        <p:spPr>
          <a:xfrm>
            <a:off x="1393553" y="2109289"/>
            <a:ext cx="6657143" cy="2257143"/>
          </a:xfrm>
          <a:prstGeom prst="rect">
            <a:avLst/>
          </a:prstGeom>
        </p:spPr>
      </p:pic>
    </p:spTree>
    <p:extLst>
      <p:ext uri="{BB962C8B-B14F-4D97-AF65-F5344CB8AC3E}">
        <p14:creationId xmlns:p14="http://schemas.microsoft.com/office/powerpoint/2010/main" val="208747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t>
            </a:r>
            <a:r>
              <a:rPr lang="en-US" i="1" dirty="0" smtClean="0"/>
              <a:t>______________</a:t>
            </a:r>
            <a:r>
              <a:rPr lang="en-US" dirty="0" smtClean="0"/>
              <a:t> </a:t>
            </a:r>
            <a:r>
              <a:rPr lang="en-US" dirty="0"/>
              <a:t>defined?</a:t>
            </a:r>
          </a:p>
        </p:txBody>
      </p:sp>
      <p:sp>
        <p:nvSpPr>
          <p:cNvPr id="4" name="Content Placeholder 3"/>
          <p:cNvSpPr>
            <a:spLocks noGrp="1"/>
          </p:cNvSpPr>
          <p:nvPr>
            <p:ph sz="quarter" idx="13"/>
          </p:nvPr>
        </p:nvSpPr>
        <p:spPr>
          <a:xfrm>
            <a:off x="615002" y="2410751"/>
            <a:ext cx="8101012" cy="3336906"/>
          </a:xfrm>
        </p:spPr>
        <p:txBody>
          <a:bodyPr/>
          <a:lstStyle/>
          <a:p>
            <a:r>
              <a:rPr lang="en-US" dirty="0"/>
              <a:t>the persistence of learning over time through the</a:t>
            </a:r>
          </a:p>
          <a:p>
            <a:r>
              <a:rPr lang="en-US" b="1" i="1" dirty="0"/>
              <a:t>encoding, storage, </a:t>
            </a:r>
            <a:r>
              <a:rPr lang="en-US" dirty="0"/>
              <a:t>and </a:t>
            </a:r>
            <a:r>
              <a:rPr lang="en-US" b="1" i="1" dirty="0"/>
              <a:t>retrieval</a:t>
            </a:r>
            <a:r>
              <a:rPr lang="en-US" dirty="0"/>
              <a:t> of</a:t>
            </a:r>
          </a:p>
          <a:p>
            <a:r>
              <a:rPr lang="en-US" dirty="0"/>
              <a:t>information</a:t>
            </a:r>
          </a:p>
        </p:txBody>
      </p:sp>
      <p:pic>
        <p:nvPicPr>
          <p:cNvPr id="6" name="Picture 5" descr="decorative"/>
          <p:cNvPicPr>
            <a:picLocks noChangeAspect="1"/>
          </p:cNvPicPr>
          <p:nvPr/>
        </p:nvPicPr>
        <p:blipFill>
          <a:blip r:embed="rId2"/>
          <a:stretch>
            <a:fillRect/>
          </a:stretch>
        </p:blipFill>
        <p:spPr>
          <a:xfrm>
            <a:off x="615002" y="365126"/>
            <a:ext cx="688908" cy="695004"/>
          </a:xfrm>
          <a:prstGeom prst="rect">
            <a:avLst/>
          </a:prstGeom>
        </p:spPr>
      </p:pic>
    </p:spTree>
    <p:extLst>
      <p:ext uri="{BB962C8B-B14F-4D97-AF65-F5344CB8AC3E}">
        <p14:creationId xmlns:p14="http://schemas.microsoft.com/office/powerpoint/2010/main" val="2120929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the spacing effect impact memory retrieval?</a:t>
            </a:r>
          </a:p>
        </p:txBody>
      </p:sp>
      <p:sp>
        <p:nvSpPr>
          <p:cNvPr id="3" name="Content Placeholder 2"/>
          <p:cNvSpPr>
            <a:spLocks noGrp="1"/>
          </p:cNvSpPr>
          <p:nvPr>
            <p:ph idx="1"/>
          </p:nvPr>
        </p:nvSpPr>
        <p:spPr>
          <a:xfrm>
            <a:off x="628650" y="1825624"/>
            <a:ext cx="8101584" cy="4711653"/>
          </a:xfrm>
        </p:spPr>
        <p:txBody>
          <a:bodyPr/>
          <a:lstStyle/>
          <a:p>
            <a:r>
              <a:rPr lang="en-US" dirty="0"/>
              <a:t>The </a:t>
            </a:r>
            <a:r>
              <a:rPr lang="en-US" b="1" i="1" dirty="0" smtClean="0"/>
              <a:t>_____________effect </a:t>
            </a:r>
            <a:r>
              <a:rPr lang="en-US" dirty="0"/>
              <a:t>is the tendency for </a:t>
            </a:r>
            <a:r>
              <a:rPr lang="en-US" i="1" dirty="0"/>
              <a:t>distributed </a:t>
            </a:r>
            <a:r>
              <a:rPr lang="en-US" dirty="0"/>
              <a:t>study or practice to yield better long-term retention than is achieved through </a:t>
            </a:r>
            <a:r>
              <a:rPr lang="en-US" i="1" dirty="0"/>
              <a:t>massed </a:t>
            </a:r>
            <a:r>
              <a:rPr lang="en-US" dirty="0"/>
              <a:t>study or practice.</a:t>
            </a:r>
          </a:p>
          <a:p>
            <a:endParaRPr lang="en-US" dirty="0"/>
          </a:p>
          <a:p>
            <a:r>
              <a:rPr lang="en-US" i="1" dirty="0"/>
              <a:t>Massed practice </a:t>
            </a:r>
            <a:r>
              <a:rPr lang="en-US" dirty="0"/>
              <a:t>(cramming) can produce speedy short-term learning and a feeling of confidence. </a:t>
            </a:r>
          </a:p>
          <a:p>
            <a:r>
              <a:rPr lang="en-US" dirty="0"/>
              <a:t>But to paraphrase </a:t>
            </a:r>
            <a:r>
              <a:rPr lang="en-US" dirty="0" err="1"/>
              <a:t>Ebbinghaus</a:t>
            </a:r>
            <a:r>
              <a:rPr lang="en-US" dirty="0"/>
              <a:t> (1885), those who learn quickly also forget quickly. </a:t>
            </a:r>
          </a:p>
          <a:p>
            <a:endParaRPr lang="en-US" dirty="0"/>
          </a:p>
          <a:p>
            <a:r>
              <a:rPr lang="en-US" i="1" dirty="0"/>
              <a:t>Distributed practice </a:t>
            </a:r>
            <a:r>
              <a:rPr lang="en-US" dirty="0"/>
              <a:t>produces better long-term recall.</a:t>
            </a:r>
          </a:p>
        </p:txBody>
      </p:sp>
    </p:spTree>
    <p:extLst>
      <p:ext uri="{BB962C8B-B14F-4D97-AF65-F5344CB8AC3E}">
        <p14:creationId xmlns:p14="http://schemas.microsoft.com/office/powerpoint/2010/main" val="1477466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the </a:t>
            </a:r>
            <a:r>
              <a:rPr lang="en-US" dirty="0" smtClean="0"/>
              <a:t>_______ __________impact </a:t>
            </a:r>
            <a:r>
              <a:rPr lang="en-US" dirty="0"/>
              <a:t>memory retrieval?</a:t>
            </a:r>
          </a:p>
        </p:txBody>
      </p:sp>
      <p:sp>
        <p:nvSpPr>
          <p:cNvPr id="3" name="Content Placeholder 2"/>
          <p:cNvSpPr>
            <a:spLocks noGrp="1"/>
          </p:cNvSpPr>
          <p:nvPr>
            <p:ph idx="1"/>
          </p:nvPr>
        </p:nvSpPr>
        <p:spPr/>
        <p:txBody>
          <a:bodyPr/>
          <a:lstStyle/>
          <a:p>
            <a:r>
              <a:rPr lang="en-US" dirty="0"/>
              <a:t>One effective way to distribute practice is </a:t>
            </a:r>
            <a:r>
              <a:rPr lang="en-US" i="1" dirty="0"/>
              <a:t>repeated </a:t>
            </a:r>
            <a:r>
              <a:rPr lang="en-US" dirty="0"/>
              <a:t>self-testing, a phenomenon that researchers </a:t>
            </a:r>
          </a:p>
          <a:p>
            <a:r>
              <a:rPr lang="en-US" dirty="0" err="1"/>
              <a:t>Roediger</a:t>
            </a:r>
            <a:r>
              <a:rPr lang="en-US" dirty="0"/>
              <a:t> and Jeffrey </a:t>
            </a:r>
            <a:r>
              <a:rPr lang="en-US" dirty="0" err="1"/>
              <a:t>Karpicke</a:t>
            </a:r>
            <a:r>
              <a:rPr lang="en-US" dirty="0"/>
              <a:t> (2006) have called the </a:t>
            </a:r>
          </a:p>
          <a:p>
            <a:r>
              <a:rPr lang="en-US" b="1" i="1" dirty="0" smtClean="0"/>
              <a:t>_____________ </a:t>
            </a:r>
            <a:r>
              <a:rPr lang="en-US" b="1" i="1" dirty="0"/>
              <a:t>effect</a:t>
            </a:r>
            <a:r>
              <a:rPr lang="en-US" i="1" dirty="0"/>
              <a:t>. </a:t>
            </a:r>
          </a:p>
          <a:p>
            <a:endParaRPr lang="en-US" dirty="0"/>
          </a:p>
          <a:p>
            <a:r>
              <a:rPr lang="en-US" dirty="0"/>
              <a:t>Testing does more than assess learning and memory: it improves them. </a:t>
            </a:r>
          </a:p>
          <a:p>
            <a:r>
              <a:rPr lang="en-US" sz="2000" i="1" dirty="0"/>
              <a:t>(Brown et al., 2014; Pan et al., 2015; Trumbo et al., 2016)</a:t>
            </a:r>
          </a:p>
        </p:txBody>
      </p:sp>
    </p:spTree>
    <p:extLst>
      <p:ext uri="{BB962C8B-B14F-4D97-AF65-F5344CB8AC3E}">
        <p14:creationId xmlns:p14="http://schemas.microsoft.com/office/powerpoint/2010/main" val="45670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levels of processing?</a:t>
            </a:r>
          </a:p>
        </p:txBody>
      </p:sp>
      <p:sp>
        <p:nvSpPr>
          <p:cNvPr id="3" name="Text Placeholder 2"/>
          <p:cNvSpPr>
            <a:spLocks noGrp="1"/>
          </p:cNvSpPr>
          <p:nvPr>
            <p:ph type="body" idx="1"/>
          </p:nvPr>
        </p:nvSpPr>
        <p:spPr/>
        <p:txBody>
          <a:bodyPr>
            <a:normAutofit lnSpcReduction="10000"/>
          </a:bodyPr>
          <a:lstStyle/>
          <a:p>
            <a:r>
              <a:rPr lang="en-US" b="1" i="1" dirty="0" smtClean="0"/>
              <a:t>___________ </a:t>
            </a:r>
            <a:r>
              <a:rPr lang="en-US" b="1" i="1" dirty="0"/>
              <a:t>processing</a:t>
            </a:r>
          </a:p>
        </p:txBody>
      </p:sp>
      <p:sp>
        <p:nvSpPr>
          <p:cNvPr id="4" name="Content Placeholder 3"/>
          <p:cNvSpPr>
            <a:spLocks noGrp="1"/>
          </p:cNvSpPr>
          <p:nvPr>
            <p:ph sz="half" idx="2"/>
          </p:nvPr>
        </p:nvSpPr>
        <p:spPr/>
        <p:txBody>
          <a:bodyPr/>
          <a:lstStyle/>
          <a:p>
            <a:r>
              <a:rPr lang="en-US" dirty="0"/>
              <a:t>encoding</a:t>
            </a:r>
          </a:p>
          <a:p>
            <a:r>
              <a:rPr lang="en-US" dirty="0"/>
              <a:t>on a basic level, based on the structure or appearance of words</a:t>
            </a:r>
          </a:p>
        </p:txBody>
      </p:sp>
      <p:sp>
        <p:nvSpPr>
          <p:cNvPr id="5" name="Text Placeholder 4"/>
          <p:cNvSpPr>
            <a:spLocks noGrp="1"/>
          </p:cNvSpPr>
          <p:nvPr>
            <p:ph type="body" sz="quarter" idx="3"/>
          </p:nvPr>
        </p:nvSpPr>
        <p:spPr/>
        <p:txBody>
          <a:bodyPr>
            <a:normAutofit/>
          </a:bodyPr>
          <a:lstStyle/>
          <a:p>
            <a:r>
              <a:rPr lang="en-US" b="1" i="1" dirty="0" smtClean="0"/>
              <a:t>__________processing</a:t>
            </a:r>
            <a:endParaRPr lang="en-US" b="1" i="1" dirty="0"/>
          </a:p>
        </p:txBody>
      </p:sp>
      <p:sp>
        <p:nvSpPr>
          <p:cNvPr id="6" name="Content Placeholder 5"/>
          <p:cNvSpPr>
            <a:spLocks noGrp="1"/>
          </p:cNvSpPr>
          <p:nvPr>
            <p:ph sz="quarter" idx="4"/>
          </p:nvPr>
        </p:nvSpPr>
        <p:spPr/>
        <p:txBody>
          <a:bodyPr/>
          <a:lstStyle/>
          <a:p>
            <a:r>
              <a:rPr lang="en-US" dirty="0"/>
              <a:t>encoding</a:t>
            </a:r>
          </a:p>
          <a:p>
            <a:r>
              <a:rPr lang="en-US" dirty="0"/>
              <a:t>semantically, based on the</a:t>
            </a:r>
          </a:p>
          <a:p>
            <a:r>
              <a:rPr lang="en-US" dirty="0"/>
              <a:t>meaning of the words; tends to yield the best retention</a:t>
            </a:r>
          </a:p>
        </p:txBody>
      </p:sp>
      <p:pic>
        <p:nvPicPr>
          <p:cNvPr id="7" name="Picture 6" descr="decorative"/>
          <p:cNvPicPr>
            <a:picLocks noChangeAspect="1"/>
          </p:cNvPicPr>
          <p:nvPr/>
        </p:nvPicPr>
        <p:blipFill>
          <a:blip r:embed="rId2"/>
          <a:stretch>
            <a:fillRect/>
          </a:stretch>
        </p:blipFill>
        <p:spPr>
          <a:xfrm>
            <a:off x="574058" y="392422"/>
            <a:ext cx="688908" cy="695004"/>
          </a:xfrm>
          <a:prstGeom prst="rect">
            <a:avLst/>
          </a:prstGeom>
        </p:spPr>
      </p:pic>
    </p:spTree>
    <p:extLst>
      <p:ext uri="{BB962C8B-B14F-4D97-AF65-F5344CB8AC3E}">
        <p14:creationId xmlns:p14="http://schemas.microsoft.com/office/powerpoint/2010/main" val="2767558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307" y="365126"/>
            <a:ext cx="8101584" cy="1325563"/>
          </a:xfrm>
        </p:spPr>
        <p:txBody>
          <a:bodyPr/>
          <a:lstStyle/>
          <a:p>
            <a:r>
              <a:rPr lang="en-US" dirty="0"/>
              <a:t>What is the </a:t>
            </a:r>
            <a:r>
              <a:rPr lang="en-US" dirty="0" smtClean="0"/>
              <a:t>_________________ </a:t>
            </a:r>
            <a:r>
              <a:rPr lang="en-US" dirty="0"/>
              <a:t>effect?</a:t>
            </a:r>
          </a:p>
        </p:txBody>
      </p:sp>
      <p:sp>
        <p:nvSpPr>
          <p:cNvPr id="3" name="Content Placeholder 2"/>
          <p:cNvSpPr>
            <a:spLocks noGrp="1"/>
          </p:cNvSpPr>
          <p:nvPr>
            <p:ph idx="1"/>
          </p:nvPr>
        </p:nvSpPr>
        <p:spPr>
          <a:xfrm>
            <a:off x="628650" y="1825624"/>
            <a:ext cx="8101584" cy="4717415"/>
          </a:xfrm>
        </p:spPr>
        <p:txBody>
          <a:bodyPr/>
          <a:lstStyle/>
          <a:p>
            <a:r>
              <a:rPr lang="en-US" dirty="0"/>
              <a:t>Most people excel at remembering personally relevant information. </a:t>
            </a:r>
          </a:p>
          <a:p>
            <a:r>
              <a:rPr lang="en-US" dirty="0"/>
              <a:t>Asked how well certain adjectives describe someone else, we often forget them; asked how well the adjectives describe us, we often remember them. </a:t>
            </a:r>
          </a:p>
          <a:p>
            <a:endParaRPr lang="en-US" dirty="0"/>
          </a:p>
          <a:p>
            <a:r>
              <a:rPr lang="en-US" dirty="0"/>
              <a:t>This tendency, called the </a:t>
            </a:r>
            <a:r>
              <a:rPr lang="en-US" i="1" dirty="0"/>
              <a:t>self-reference</a:t>
            </a:r>
          </a:p>
          <a:p>
            <a:r>
              <a:rPr lang="en-US" i="1" dirty="0"/>
              <a:t>effect, </a:t>
            </a:r>
            <a:r>
              <a:rPr lang="en-US" dirty="0"/>
              <a:t>is especially strong in members of individualist Western cultures. </a:t>
            </a:r>
          </a:p>
          <a:p>
            <a:r>
              <a:rPr lang="en-US" sz="2000" i="1" dirty="0"/>
              <a:t>(Symons &amp; Johnson, 1997; </a:t>
            </a:r>
            <a:r>
              <a:rPr lang="en-US" sz="2000" i="1" dirty="0" err="1"/>
              <a:t>Wagar</a:t>
            </a:r>
            <a:r>
              <a:rPr lang="en-US" sz="2000" i="1" dirty="0"/>
              <a:t> &amp; Cohen, 2003)</a:t>
            </a:r>
          </a:p>
        </p:txBody>
      </p:sp>
    </p:spTree>
    <p:extLst>
      <p:ext uri="{BB962C8B-B14F-4D97-AF65-F5344CB8AC3E}">
        <p14:creationId xmlns:p14="http://schemas.microsoft.com/office/powerpoint/2010/main" val="2347146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capacity of </a:t>
            </a:r>
            <a:br>
              <a:rPr lang="en-US" dirty="0"/>
            </a:br>
            <a:r>
              <a:rPr lang="en-US" dirty="0" smtClean="0"/>
              <a:t>_______________ </a:t>
            </a:r>
            <a:r>
              <a:rPr lang="en-US" dirty="0"/>
              <a:t>memory?</a:t>
            </a:r>
          </a:p>
        </p:txBody>
      </p:sp>
      <p:sp>
        <p:nvSpPr>
          <p:cNvPr id="3" name="Content Placeholder 2"/>
          <p:cNvSpPr>
            <a:spLocks noGrp="1"/>
          </p:cNvSpPr>
          <p:nvPr>
            <p:ph idx="1"/>
          </p:nvPr>
        </p:nvSpPr>
        <p:spPr/>
        <p:txBody>
          <a:bodyPr/>
          <a:lstStyle/>
          <a:p>
            <a:r>
              <a:rPr lang="en-US" dirty="0"/>
              <a:t>Our capacity for storing long-term</a:t>
            </a:r>
          </a:p>
          <a:p>
            <a:r>
              <a:rPr lang="en-US" dirty="0"/>
              <a:t>memories is essentially limitless. </a:t>
            </a:r>
          </a:p>
          <a:p>
            <a:endParaRPr lang="en-US" dirty="0"/>
          </a:p>
          <a:p>
            <a:r>
              <a:rPr lang="en-US" dirty="0"/>
              <a:t>One research team, after studying the brain’s </a:t>
            </a:r>
          </a:p>
          <a:p>
            <a:r>
              <a:rPr lang="en-US" dirty="0"/>
              <a:t>neural connections, estimated its storage </a:t>
            </a:r>
          </a:p>
          <a:p>
            <a:r>
              <a:rPr lang="en-US" dirty="0"/>
              <a:t>capacity as “in the same ballpark as the </a:t>
            </a:r>
          </a:p>
          <a:p>
            <a:r>
              <a:rPr lang="en-US" dirty="0"/>
              <a:t>World Wide Web.”</a:t>
            </a:r>
          </a:p>
          <a:p>
            <a:endParaRPr lang="en-US" dirty="0"/>
          </a:p>
          <a:p>
            <a:r>
              <a:rPr lang="en-US" sz="2000" i="1" dirty="0"/>
              <a:t>(</a:t>
            </a:r>
            <a:r>
              <a:rPr lang="en-US" sz="2000" i="1" dirty="0" err="1"/>
              <a:t>Sejnowski</a:t>
            </a:r>
            <a:r>
              <a:rPr lang="en-US" sz="2000" i="1" dirty="0"/>
              <a:t>, 2016)</a:t>
            </a:r>
          </a:p>
        </p:txBody>
      </p:sp>
      <p:pic>
        <p:nvPicPr>
          <p:cNvPr id="4" name="Picture 3" descr="decorative"/>
          <p:cNvPicPr>
            <a:picLocks noChangeAspect="1"/>
          </p:cNvPicPr>
          <p:nvPr/>
        </p:nvPicPr>
        <p:blipFill>
          <a:blip r:embed="rId2"/>
          <a:stretch>
            <a:fillRect/>
          </a:stretch>
        </p:blipFill>
        <p:spPr>
          <a:xfrm>
            <a:off x="682007" y="424073"/>
            <a:ext cx="688908" cy="688908"/>
          </a:xfrm>
          <a:prstGeom prst="rect">
            <a:avLst/>
          </a:prstGeom>
        </p:spPr>
      </p:pic>
    </p:spTree>
    <p:extLst>
      <p:ext uri="{BB962C8B-B14F-4D97-AF65-F5344CB8AC3E}">
        <p14:creationId xmlns:p14="http://schemas.microsoft.com/office/powerpoint/2010/main" val="566780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role do the frontal lobes play in </a:t>
            </a:r>
            <a:br>
              <a:rPr lang="en-US" dirty="0"/>
            </a:br>
            <a:r>
              <a:rPr lang="en-US" dirty="0" smtClean="0"/>
              <a:t>__________ </a:t>
            </a:r>
            <a:r>
              <a:rPr lang="en-US" dirty="0"/>
              <a:t>and </a:t>
            </a:r>
            <a:r>
              <a:rPr lang="en-US" dirty="0" smtClean="0"/>
              <a:t>__________ </a:t>
            </a:r>
            <a:r>
              <a:rPr lang="en-US" dirty="0"/>
              <a:t>memory?</a:t>
            </a:r>
          </a:p>
        </p:txBody>
      </p:sp>
      <p:sp>
        <p:nvSpPr>
          <p:cNvPr id="3" name="Text Placeholder 2"/>
          <p:cNvSpPr>
            <a:spLocks noGrp="1"/>
          </p:cNvSpPr>
          <p:nvPr>
            <p:ph type="body" idx="1"/>
          </p:nvPr>
        </p:nvSpPr>
        <p:spPr/>
        <p:txBody>
          <a:bodyPr/>
          <a:lstStyle/>
          <a:p>
            <a:r>
              <a:rPr lang="en-US" b="1" i="1" dirty="0" smtClean="0"/>
              <a:t>________ </a:t>
            </a:r>
            <a:r>
              <a:rPr lang="en-US" b="1" i="1" dirty="0"/>
              <a:t>memory</a:t>
            </a:r>
          </a:p>
        </p:txBody>
      </p:sp>
      <p:sp>
        <p:nvSpPr>
          <p:cNvPr id="4" name="Content Placeholder 3"/>
          <p:cNvSpPr>
            <a:spLocks noGrp="1"/>
          </p:cNvSpPr>
          <p:nvPr>
            <p:ph sz="half" idx="2"/>
          </p:nvPr>
        </p:nvSpPr>
        <p:spPr/>
        <p:txBody>
          <a:bodyPr/>
          <a:lstStyle/>
          <a:p>
            <a:r>
              <a:rPr lang="en-US" dirty="0"/>
              <a:t>Recalling a password and holding it in working memory, for</a:t>
            </a:r>
          </a:p>
          <a:p>
            <a:r>
              <a:rPr lang="en-US" dirty="0"/>
              <a:t>example, would activate the left frontal lobe.</a:t>
            </a:r>
          </a:p>
        </p:txBody>
      </p:sp>
      <p:sp>
        <p:nvSpPr>
          <p:cNvPr id="5" name="Text Placeholder 4"/>
          <p:cNvSpPr>
            <a:spLocks noGrp="1"/>
          </p:cNvSpPr>
          <p:nvPr>
            <p:ph type="body" sz="quarter" idx="3"/>
          </p:nvPr>
        </p:nvSpPr>
        <p:spPr/>
        <p:txBody>
          <a:bodyPr/>
          <a:lstStyle/>
          <a:p>
            <a:r>
              <a:rPr lang="en-US" b="1" i="1" dirty="0" smtClean="0"/>
              <a:t>__________ </a:t>
            </a:r>
            <a:r>
              <a:rPr lang="en-US" b="1" i="1" dirty="0"/>
              <a:t>memory</a:t>
            </a:r>
          </a:p>
        </p:txBody>
      </p:sp>
      <p:sp>
        <p:nvSpPr>
          <p:cNvPr id="6" name="Content Placeholder 5"/>
          <p:cNvSpPr>
            <a:spLocks noGrp="1"/>
          </p:cNvSpPr>
          <p:nvPr>
            <p:ph sz="quarter" idx="4"/>
          </p:nvPr>
        </p:nvSpPr>
        <p:spPr/>
        <p:txBody>
          <a:bodyPr/>
          <a:lstStyle/>
          <a:p>
            <a:r>
              <a:rPr lang="en-US" dirty="0"/>
              <a:t>Calling up a visual party scene would more</a:t>
            </a:r>
          </a:p>
          <a:p>
            <a:r>
              <a:rPr lang="en-US" dirty="0"/>
              <a:t>likely activate the right frontal lobe.</a:t>
            </a:r>
          </a:p>
        </p:txBody>
      </p:sp>
      <p:pic>
        <p:nvPicPr>
          <p:cNvPr id="7" name="Picture 6" descr="decorative"/>
          <p:cNvPicPr>
            <a:picLocks noChangeAspect="1"/>
          </p:cNvPicPr>
          <p:nvPr/>
        </p:nvPicPr>
        <p:blipFill>
          <a:blip r:embed="rId2"/>
          <a:stretch>
            <a:fillRect/>
          </a:stretch>
        </p:blipFill>
        <p:spPr>
          <a:xfrm>
            <a:off x="587706" y="409583"/>
            <a:ext cx="688908" cy="688908"/>
          </a:xfrm>
          <a:prstGeom prst="rect">
            <a:avLst/>
          </a:prstGeom>
        </p:spPr>
      </p:pic>
    </p:spTree>
    <p:extLst>
      <p:ext uri="{BB962C8B-B14F-4D97-AF65-F5344CB8AC3E}">
        <p14:creationId xmlns:p14="http://schemas.microsoft.com/office/powerpoint/2010/main" val="3523007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memory consolidation?</a:t>
            </a:r>
          </a:p>
        </p:txBody>
      </p:sp>
      <p:sp>
        <p:nvSpPr>
          <p:cNvPr id="3" name="Content Placeholder 2"/>
          <p:cNvSpPr>
            <a:spLocks noGrp="1"/>
          </p:cNvSpPr>
          <p:nvPr>
            <p:ph idx="1"/>
          </p:nvPr>
        </p:nvSpPr>
        <p:spPr>
          <a:xfrm>
            <a:off x="628650" y="1825624"/>
            <a:ext cx="8101584" cy="4793539"/>
          </a:xfrm>
        </p:spPr>
        <p:txBody>
          <a:bodyPr/>
          <a:lstStyle/>
          <a:p>
            <a:r>
              <a:rPr lang="en-US" dirty="0"/>
              <a:t>Memories are not permanently stored in the </a:t>
            </a:r>
            <a:r>
              <a:rPr lang="en-US" b="1" i="1" dirty="0"/>
              <a:t>hippocampus</a:t>
            </a:r>
            <a:r>
              <a:rPr lang="en-US" dirty="0"/>
              <a:t>. </a:t>
            </a:r>
          </a:p>
          <a:p>
            <a:endParaRPr lang="en-US" dirty="0"/>
          </a:p>
          <a:p>
            <a:r>
              <a:rPr lang="en-US" dirty="0"/>
              <a:t>Instead, this structure seems to act as a loading dock where the brain registers and temporarily holds the elements of a to-be-remembered episode—its smell, feel, sound, and location. </a:t>
            </a:r>
          </a:p>
          <a:p>
            <a:endParaRPr lang="en-US" dirty="0"/>
          </a:p>
          <a:p>
            <a:r>
              <a:rPr lang="en-US" dirty="0"/>
              <a:t>Then, like older files shifted to a basement storeroom, memories migrate for storage elsewhere. </a:t>
            </a:r>
          </a:p>
          <a:p>
            <a:r>
              <a:rPr lang="en-US" dirty="0"/>
              <a:t>This process is called </a:t>
            </a:r>
            <a:r>
              <a:rPr lang="en-US" b="1" i="1" dirty="0"/>
              <a:t>memory consolidation.</a:t>
            </a:r>
            <a:endParaRPr lang="en-US" i="1" dirty="0"/>
          </a:p>
        </p:txBody>
      </p:sp>
    </p:spTree>
    <p:extLst>
      <p:ext uri="{BB962C8B-B14F-4D97-AF65-F5344CB8AC3E}">
        <p14:creationId xmlns:p14="http://schemas.microsoft.com/office/powerpoint/2010/main" val="680044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i="1" dirty="0" smtClean="0"/>
              <a:t>________ </a:t>
            </a:r>
            <a:r>
              <a:rPr lang="en-US" i="1" dirty="0"/>
              <a:t>memory</a:t>
            </a:r>
            <a:r>
              <a:rPr lang="en-US" dirty="0"/>
              <a:t>?</a:t>
            </a:r>
          </a:p>
        </p:txBody>
      </p:sp>
      <p:sp>
        <p:nvSpPr>
          <p:cNvPr id="3" name="Content Placeholder 2"/>
          <p:cNvSpPr>
            <a:spLocks noGrp="1"/>
          </p:cNvSpPr>
          <p:nvPr>
            <p:ph idx="1"/>
          </p:nvPr>
        </p:nvSpPr>
        <p:spPr>
          <a:xfrm>
            <a:off x="628650" y="1896533"/>
            <a:ext cx="8101584" cy="4809067"/>
          </a:xfrm>
        </p:spPr>
        <p:txBody>
          <a:bodyPr/>
          <a:lstStyle/>
          <a:p>
            <a:r>
              <a:rPr lang="en-US" dirty="0"/>
              <a:t>A </a:t>
            </a:r>
            <a:r>
              <a:rPr lang="en-US" b="1" i="1" dirty="0" smtClean="0"/>
              <a:t>___________ </a:t>
            </a:r>
            <a:r>
              <a:rPr lang="en-US" b="1" i="1" dirty="0"/>
              <a:t>memory </a:t>
            </a:r>
            <a:r>
              <a:rPr lang="en-US" dirty="0"/>
              <a:t>is a clear, sustained long-term memory of an emotionally significant moment or event. </a:t>
            </a:r>
          </a:p>
          <a:p>
            <a:pPr marL="457200" indent="-457200" algn="l">
              <a:buFont typeface="Wingdings" panose="05000000000000000000" pitchFamily="2" charset="2"/>
              <a:buChar char="§"/>
            </a:pPr>
            <a:r>
              <a:rPr lang="en-US" sz="2400" dirty="0"/>
              <a:t>For instance, those born in the 1940’s and 50’s can usually remember exactly where they were when President Kennedy was shot.</a:t>
            </a:r>
          </a:p>
          <a:p>
            <a:pPr marL="457200" indent="-457200" algn="l">
              <a:buFont typeface="Wingdings" panose="05000000000000000000" pitchFamily="2" charset="2"/>
              <a:buChar char="§"/>
            </a:pPr>
            <a:r>
              <a:rPr lang="en-US" sz="2400" dirty="0"/>
              <a:t>Those who experienced the explosion of the Challenger space shuttle in January 1986, can typically recall exactly where they were.</a:t>
            </a:r>
          </a:p>
          <a:p>
            <a:pPr marL="457200" indent="-457200" algn="l">
              <a:buFont typeface="Wingdings" panose="05000000000000000000" pitchFamily="2" charset="2"/>
              <a:buChar char="§"/>
            </a:pPr>
            <a:r>
              <a:rPr lang="en-US" sz="2400" dirty="0"/>
              <a:t>And sadly, many Americans can recount precisely where they were and what they were doing on the morning of September 11, 2001.</a:t>
            </a:r>
            <a:endParaRPr lang="en-US" dirty="0"/>
          </a:p>
        </p:txBody>
      </p:sp>
    </p:spTree>
    <p:extLst>
      <p:ext uri="{BB962C8B-B14F-4D97-AF65-F5344CB8AC3E}">
        <p14:creationId xmlns:p14="http://schemas.microsoft.com/office/powerpoint/2010/main" val="3261070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t>
            </a:r>
            <a:r>
              <a:rPr lang="en-US" dirty="0" err="1"/>
              <a:t>Kandel’s</a:t>
            </a:r>
            <a:r>
              <a:rPr lang="en-US" dirty="0"/>
              <a:t> research impact human memory processes?</a:t>
            </a:r>
          </a:p>
        </p:txBody>
      </p:sp>
      <p:sp>
        <p:nvSpPr>
          <p:cNvPr id="3" name="Content Placeholder 2"/>
          <p:cNvSpPr>
            <a:spLocks noGrp="1"/>
          </p:cNvSpPr>
          <p:nvPr>
            <p:ph idx="1"/>
          </p:nvPr>
        </p:nvSpPr>
        <p:spPr>
          <a:xfrm>
            <a:off x="628650" y="1825625"/>
            <a:ext cx="8101584" cy="4752596"/>
          </a:xfrm>
        </p:spPr>
        <p:txBody>
          <a:bodyPr>
            <a:normAutofit lnSpcReduction="10000"/>
          </a:bodyPr>
          <a:lstStyle/>
          <a:p>
            <a:r>
              <a:rPr lang="en-US" dirty="0"/>
              <a:t>In experiments with people, rapidly stimulating certain memory-circuit connections has increased their sensitivity for hours or even weeks to come. </a:t>
            </a:r>
          </a:p>
          <a:p>
            <a:r>
              <a:rPr lang="en-US" dirty="0"/>
              <a:t>The sending neuron now needs less prompting to release its neurotransmitter, and more </a:t>
            </a:r>
          </a:p>
          <a:p>
            <a:r>
              <a:rPr lang="en-US" dirty="0"/>
              <a:t>connections exist between neurons. </a:t>
            </a:r>
          </a:p>
          <a:p>
            <a:r>
              <a:rPr lang="en-US" dirty="0"/>
              <a:t>This increased efficiency of potential neural firing, called </a:t>
            </a:r>
            <a:r>
              <a:rPr lang="en-US" b="1" i="1" dirty="0" smtClean="0"/>
              <a:t>__________________ </a:t>
            </a:r>
            <a:r>
              <a:rPr lang="en-US" b="1" i="1" dirty="0"/>
              <a:t>potentiation (LTP)</a:t>
            </a:r>
            <a:r>
              <a:rPr lang="en-US" dirty="0"/>
              <a:t>, provides </a:t>
            </a:r>
          </a:p>
          <a:p>
            <a:r>
              <a:rPr lang="en-US" dirty="0"/>
              <a:t>a neural basis for learning and </a:t>
            </a:r>
          </a:p>
          <a:p>
            <a:r>
              <a:rPr lang="en-US" dirty="0"/>
              <a:t>remembering associations. </a:t>
            </a:r>
          </a:p>
          <a:p>
            <a:r>
              <a:rPr lang="en-US" sz="2000" i="1" dirty="0"/>
              <a:t>(Lynch, 2002; Whitlock et al., 2006)</a:t>
            </a:r>
          </a:p>
        </p:txBody>
      </p:sp>
    </p:spTree>
    <p:extLst>
      <p:ext uri="{BB962C8B-B14F-4D97-AF65-F5344CB8AC3E}">
        <p14:creationId xmlns:p14="http://schemas.microsoft.com/office/powerpoint/2010/main" val="821337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____________</a:t>
            </a:r>
            <a:r>
              <a:rPr lang="en-US" i="1" dirty="0" smtClean="0"/>
              <a:t> </a:t>
            </a:r>
            <a:r>
              <a:rPr lang="en-US" i="1" dirty="0"/>
              <a:t>potentiation (LTP)?</a:t>
            </a:r>
          </a:p>
        </p:txBody>
      </p:sp>
      <p:sp>
        <p:nvSpPr>
          <p:cNvPr id="3" name="Content Placeholder 2"/>
          <p:cNvSpPr>
            <a:spLocks noGrp="1"/>
          </p:cNvSpPr>
          <p:nvPr>
            <p:ph idx="1"/>
          </p:nvPr>
        </p:nvSpPr>
        <p:spPr/>
        <p:txBody>
          <a:bodyPr/>
          <a:lstStyle/>
          <a:p>
            <a:r>
              <a:rPr lang="en-US" dirty="0"/>
              <a:t>an increase in a cell’s</a:t>
            </a:r>
          </a:p>
          <a:p>
            <a:r>
              <a:rPr lang="en-US" dirty="0"/>
              <a:t>firing potential after brief, rapid</a:t>
            </a:r>
          </a:p>
          <a:p>
            <a:r>
              <a:rPr lang="en-US" dirty="0"/>
              <a:t>stimulation; a neural basis for</a:t>
            </a:r>
          </a:p>
          <a:p>
            <a:r>
              <a:rPr lang="en-US" dirty="0"/>
              <a:t>learning and memory</a:t>
            </a:r>
          </a:p>
        </p:txBody>
      </p:sp>
    </p:spTree>
    <p:extLst>
      <p:ext uri="{BB962C8B-B14F-4D97-AF65-F5344CB8AC3E}">
        <p14:creationId xmlns:p14="http://schemas.microsoft.com/office/powerpoint/2010/main" val="27602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memory measured?</a:t>
            </a:r>
          </a:p>
        </p:txBody>
      </p:sp>
      <p:sp>
        <p:nvSpPr>
          <p:cNvPr id="3" name="Text Placeholder 2"/>
          <p:cNvSpPr>
            <a:spLocks noGrp="1"/>
          </p:cNvSpPr>
          <p:nvPr>
            <p:ph type="body" sz="quarter" idx="13"/>
          </p:nvPr>
        </p:nvSpPr>
        <p:spPr>
          <a:xfrm>
            <a:off x="628650" y="2007394"/>
            <a:ext cx="1855242" cy="1244600"/>
          </a:xfrm>
        </p:spPr>
        <p:txBody>
          <a:bodyPr/>
          <a:lstStyle/>
          <a:p>
            <a:r>
              <a:rPr lang="en-US" sz="2400" b="1" i="1" dirty="0" smtClean="0"/>
              <a:t>________</a:t>
            </a:r>
            <a:endParaRPr lang="en-US" sz="2400" b="1" i="1" dirty="0"/>
          </a:p>
        </p:txBody>
      </p:sp>
      <p:sp>
        <p:nvSpPr>
          <p:cNvPr id="6" name="Text Placeholder 5"/>
          <p:cNvSpPr>
            <a:spLocks noGrp="1"/>
          </p:cNvSpPr>
          <p:nvPr>
            <p:ph type="body" sz="quarter" idx="16"/>
          </p:nvPr>
        </p:nvSpPr>
        <p:spPr>
          <a:xfrm>
            <a:off x="2661310" y="2008188"/>
            <a:ext cx="5854039" cy="1244600"/>
          </a:xfrm>
        </p:spPr>
        <p:txBody>
          <a:bodyPr/>
          <a:lstStyle/>
          <a:p>
            <a:r>
              <a:rPr lang="en-US" i="1" dirty="0"/>
              <a:t>retrieving </a:t>
            </a:r>
            <a:r>
              <a:rPr lang="en-US" dirty="0"/>
              <a:t>information that is not currently in your conscious awareness but that was learned at an earlier time</a:t>
            </a:r>
          </a:p>
        </p:txBody>
      </p:sp>
      <p:sp>
        <p:nvSpPr>
          <p:cNvPr id="4" name="Text Placeholder 3"/>
          <p:cNvSpPr>
            <a:spLocks noGrp="1"/>
          </p:cNvSpPr>
          <p:nvPr>
            <p:ph type="body" sz="quarter" idx="14"/>
          </p:nvPr>
        </p:nvSpPr>
        <p:spPr>
          <a:xfrm>
            <a:off x="628649" y="3419475"/>
            <a:ext cx="1855243" cy="1244600"/>
          </a:xfrm>
        </p:spPr>
        <p:txBody>
          <a:bodyPr/>
          <a:lstStyle/>
          <a:p>
            <a:r>
              <a:rPr lang="en-US" sz="2400" b="1" i="1" dirty="0" smtClean="0"/>
              <a:t>_________</a:t>
            </a:r>
            <a:endParaRPr lang="en-US" sz="2400" b="1" i="1" dirty="0"/>
          </a:p>
        </p:txBody>
      </p:sp>
      <p:sp>
        <p:nvSpPr>
          <p:cNvPr id="7" name="Text Placeholder 6"/>
          <p:cNvSpPr>
            <a:spLocks noGrp="1"/>
          </p:cNvSpPr>
          <p:nvPr>
            <p:ph type="body" sz="quarter" idx="17"/>
          </p:nvPr>
        </p:nvSpPr>
        <p:spPr>
          <a:xfrm>
            <a:off x="2661312" y="3422650"/>
            <a:ext cx="5854037" cy="1244600"/>
          </a:xfrm>
        </p:spPr>
        <p:txBody>
          <a:bodyPr/>
          <a:lstStyle/>
          <a:p>
            <a:r>
              <a:rPr lang="en-US" i="1" dirty="0"/>
              <a:t>identifying </a:t>
            </a:r>
            <a:r>
              <a:rPr lang="en-US" dirty="0"/>
              <a:t>items previously learned</a:t>
            </a:r>
          </a:p>
        </p:txBody>
      </p:sp>
      <p:sp>
        <p:nvSpPr>
          <p:cNvPr id="5" name="Text Placeholder 4"/>
          <p:cNvSpPr>
            <a:spLocks noGrp="1"/>
          </p:cNvSpPr>
          <p:nvPr>
            <p:ph type="body" sz="quarter" idx="15"/>
          </p:nvPr>
        </p:nvSpPr>
        <p:spPr>
          <a:xfrm>
            <a:off x="628650" y="4813300"/>
            <a:ext cx="1855242" cy="1244600"/>
          </a:xfrm>
        </p:spPr>
        <p:txBody>
          <a:bodyPr/>
          <a:lstStyle/>
          <a:p>
            <a:r>
              <a:rPr lang="en-US" sz="2400" b="1" i="1" dirty="0" smtClean="0"/>
              <a:t>_________</a:t>
            </a:r>
            <a:endParaRPr lang="en-US" sz="2400" b="1" i="1" dirty="0"/>
          </a:p>
        </p:txBody>
      </p:sp>
      <p:sp>
        <p:nvSpPr>
          <p:cNvPr id="8" name="Text Placeholder 7"/>
          <p:cNvSpPr>
            <a:spLocks noGrp="1"/>
          </p:cNvSpPr>
          <p:nvPr>
            <p:ph type="body" sz="quarter" idx="18"/>
          </p:nvPr>
        </p:nvSpPr>
        <p:spPr>
          <a:xfrm>
            <a:off x="2661311" y="4813300"/>
            <a:ext cx="5864653" cy="1244600"/>
          </a:xfrm>
        </p:spPr>
        <p:txBody>
          <a:bodyPr/>
          <a:lstStyle/>
          <a:p>
            <a:r>
              <a:rPr lang="en-US" i="1" dirty="0"/>
              <a:t>learning something more quickly </a:t>
            </a:r>
            <a:r>
              <a:rPr lang="en-US" dirty="0"/>
              <a:t>when you learn it a second or later time</a:t>
            </a:r>
          </a:p>
        </p:txBody>
      </p:sp>
      <p:pic>
        <p:nvPicPr>
          <p:cNvPr id="9" name="Picture 8" descr="decorative"/>
          <p:cNvPicPr>
            <a:picLocks noChangeAspect="1"/>
          </p:cNvPicPr>
          <p:nvPr/>
        </p:nvPicPr>
        <p:blipFill>
          <a:blip r:embed="rId2"/>
          <a:stretch>
            <a:fillRect/>
          </a:stretch>
        </p:blipFill>
        <p:spPr>
          <a:xfrm>
            <a:off x="683242" y="419718"/>
            <a:ext cx="688908" cy="695004"/>
          </a:xfrm>
          <a:prstGeom prst="rect">
            <a:avLst/>
          </a:prstGeom>
        </p:spPr>
      </p:pic>
    </p:spTree>
    <p:extLst>
      <p:ext uri="{BB962C8B-B14F-4D97-AF65-F5344CB8AC3E}">
        <p14:creationId xmlns:p14="http://schemas.microsoft.com/office/powerpoint/2010/main" val="388733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cues help with memory retrieval?</a:t>
            </a:r>
          </a:p>
        </p:txBody>
      </p:sp>
      <p:sp>
        <p:nvSpPr>
          <p:cNvPr id="3" name="Content Placeholder 2"/>
          <p:cNvSpPr>
            <a:spLocks noGrp="1"/>
          </p:cNvSpPr>
          <p:nvPr>
            <p:ph idx="1"/>
          </p:nvPr>
        </p:nvSpPr>
        <p:spPr/>
        <p:txBody>
          <a:bodyPr/>
          <a:lstStyle/>
          <a:p>
            <a:r>
              <a:rPr lang="en-US" dirty="0"/>
              <a:t>When you encode into memory a target piece of information, such as the name of the person sitting next to you in class, you associate with it other bits of information about your surroundings, mood, seating position, and so on. </a:t>
            </a:r>
          </a:p>
          <a:p>
            <a:r>
              <a:rPr lang="en-US" dirty="0"/>
              <a:t>These bits can serve </a:t>
            </a:r>
            <a:r>
              <a:rPr lang="en-US" dirty="0" smtClean="0"/>
              <a:t>as___________ _____</a:t>
            </a:r>
            <a:r>
              <a:rPr lang="en-US" i="1" dirty="0" smtClean="0"/>
              <a:t> </a:t>
            </a:r>
            <a:r>
              <a:rPr lang="en-US" dirty="0"/>
              <a:t>that you can later use to access the information. The more retrieval cues you have, the better your chances of finding a route to the suspended memory. </a:t>
            </a:r>
          </a:p>
        </p:txBody>
      </p:sp>
    </p:spTree>
    <p:extLst>
      <p:ext uri="{BB962C8B-B14F-4D97-AF65-F5344CB8AC3E}">
        <p14:creationId xmlns:p14="http://schemas.microsoft.com/office/powerpoint/2010/main" val="1860319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a:t>
            </a:r>
            <a:r>
              <a:rPr lang="en-US" dirty="0" smtClean="0"/>
              <a:t>?</a:t>
            </a:r>
            <a:endParaRPr lang="en-US" dirty="0"/>
          </a:p>
        </p:txBody>
      </p:sp>
      <p:sp>
        <p:nvSpPr>
          <p:cNvPr id="3" name="Content Placeholder 2"/>
          <p:cNvSpPr>
            <a:spLocks noGrp="1"/>
          </p:cNvSpPr>
          <p:nvPr>
            <p:ph idx="1"/>
          </p:nvPr>
        </p:nvSpPr>
        <p:spPr/>
        <p:txBody>
          <a:bodyPr/>
          <a:lstStyle/>
          <a:p>
            <a:r>
              <a:rPr lang="en-US" dirty="0"/>
              <a:t>the activation, often</a:t>
            </a:r>
          </a:p>
          <a:p>
            <a:r>
              <a:rPr lang="en-US" dirty="0"/>
              <a:t>unconsciously, of particular</a:t>
            </a:r>
          </a:p>
          <a:p>
            <a:r>
              <a:rPr lang="en-US" dirty="0"/>
              <a:t>associations in long-term implicit memory</a:t>
            </a:r>
          </a:p>
        </p:txBody>
      </p:sp>
    </p:spTree>
    <p:extLst>
      <p:ext uri="{BB962C8B-B14F-4D97-AF65-F5344CB8AC3E}">
        <p14:creationId xmlns:p14="http://schemas.microsoft.com/office/powerpoint/2010/main" val="2202118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_________-________ </a:t>
            </a:r>
            <a:r>
              <a:rPr lang="en-US" dirty="0"/>
              <a:t>memory?</a:t>
            </a:r>
          </a:p>
        </p:txBody>
      </p:sp>
      <p:sp>
        <p:nvSpPr>
          <p:cNvPr id="3" name="Content Placeholder 2"/>
          <p:cNvSpPr>
            <a:spLocks noGrp="1"/>
          </p:cNvSpPr>
          <p:nvPr>
            <p:ph idx="1"/>
          </p:nvPr>
        </p:nvSpPr>
        <p:spPr/>
        <p:txBody>
          <a:bodyPr/>
          <a:lstStyle/>
          <a:p>
            <a:r>
              <a:rPr lang="en-US" dirty="0"/>
              <a:t>Putting yourself back in the context where you earlier experienced something can prime your memory </a:t>
            </a:r>
            <a:r>
              <a:rPr lang="en-US" b="1" i="1" dirty="0"/>
              <a:t>retrieval</a:t>
            </a:r>
            <a:r>
              <a:rPr lang="en-US" dirty="0"/>
              <a:t>. </a:t>
            </a:r>
          </a:p>
          <a:p>
            <a:r>
              <a:rPr lang="en-US" dirty="0"/>
              <a:t>Remembering, in many ways, depends on</a:t>
            </a:r>
          </a:p>
          <a:p>
            <a:r>
              <a:rPr lang="en-US" dirty="0"/>
              <a:t>our environment. </a:t>
            </a:r>
            <a:r>
              <a:rPr lang="en-US" sz="2000" i="1" dirty="0"/>
              <a:t>(Palmer, 1989)</a:t>
            </a:r>
          </a:p>
          <a:p>
            <a:endParaRPr lang="en-US" sz="2000" i="1" dirty="0"/>
          </a:p>
          <a:p>
            <a:r>
              <a:rPr lang="en-US" dirty="0"/>
              <a:t>When you visit your childhood home or neighborhood, old memories surface.</a:t>
            </a:r>
          </a:p>
        </p:txBody>
      </p:sp>
    </p:spTree>
    <p:extLst>
      <p:ext uri="{BB962C8B-B14F-4D97-AF65-F5344CB8AC3E}">
        <p14:creationId xmlns:p14="http://schemas.microsoft.com/office/powerpoint/2010/main" val="2426976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encoding specificity principle?</a:t>
            </a:r>
          </a:p>
        </p:txBody>
      </p:sp>
      <p:sp>
        <p:nvSpPr>
          <p:cNvPr id="3" name="Content Placeholder 2"/>
          <p:cNvSpPr>
            <a:spLocks noGrp="1"/>
          </p:cNvSpPr>
          <p:nvPr>
            <p:ph idx="1"/>
          </p:nvPr>
        </p:nvSpPr>
        <p:spPr>
          <a:xfrm>
            <a:off x="628650" y="2385183"/>
            <a:ext cx="8101584" cy="3032978"/>
          </a:xfrm>
        </p:spPr>
        <p:txBody>
          <a:bodyPr/>
          <a:lstStyle/>
          <a:p>
            <a:r>
              <a:rPr lang="en-US" dirty="0"/>
              <a:t>the idea that cues and</a:t>
            </a:r>
          </a:p>
          <a:p>
            <a:r>
              <a:rPr lang="en-US" dirty="0"/>
              <a:t>contexts specific to a particular</a:t>
            </a:r>
          </a:p>
          <a:p>
            <a:r>
              <a:rPr lang="en-US" dirty="0"/>
              <a:t>memory will be most effective in</a:t>
            </a:r>
          </a:p>
          <a:p>
            <a:r>
              <a:rPr lang="en-US" dirty="0"/>
              <a:t>helping us recall it</a:t>
            </a:r>
          </a:p>
        </p:txBody>
      </p:sp>
    </p:spTree>
    <p:extLst>
      <p:ext uri="{BB962C8B-B14F-4D97-AF65-F5344CB8AC3E}">
        <p14:creationId xmlns:p14="http://schemas.microsoft.com/office/powerpoint/2010/main" val="2094658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________ -_________ </a:t>
            </a:r>
            <a:r>
              <a:rPr lang="en-US" dirty="0"/>
              <a:t>memory?</a:t>
            </a:r>
          </a:p>
        </p:txBody>
      </p:sp>
      <p:sp>
        <p:nvSpPr>
          <p:cNvPr id="3" name="Content Placeholder 2"/>
          <p:cNvSpPr>
            <a:spLocks noGrp="1"/>
          </p:cNvSpPr>
          <p:nvPr>
            <p:ph idx="1"/>
          </p:nvPr>
        </p:nvSpPr>
        <p:spPr>
          <a:xfrm>
            <a:off x="628650" y="1825625"/>
            <a:ext cx="8101584" cy="4812242"/>
          </a:xfrm>
        </p:spPr>
        <p:txBody>
          <a:bodyPr/>
          <a:lstStyle/>
          <a:p>
            <a:r>
              <a:rPr lang="en-US" dirty="0"/>
              <a:t>What we learn in one physiological state—be it drunk or sober—may be more easily recalled when we are again in that state. </a:t>
            </a:r>
          </a:p>
          <a:p>
            <a:endParaRPr lang="en-US" dirty="0"/>
          </a:p>
          <a:p>
            <a:r>
              <a:rPr lang="en-US" dirty="0"/>
              <a:t>What people learn when drunk they don’t recall well in any state (alcohol disrupts memory storage). </a:t>
            </a:r>
          </a:p>
          <a:p>
            <a:r>
              <a:rPr lang="en-US" dirty="0"/>
              <a:t>But they recall it slightly better when again drunk. </a:t>
            </a:r>
          </a:p>
          <a:p>
            <a:endParaRPr lang="en-US" dirty="0"/>
          </a:p>
          <a:p>
            <a:r>
              <a:rPr lang="en-US" dirty="0"/>
              <a:t>If you study while on the treadmill, increasing your heart rate, you will likely have better recall of the material when your heart rate is accelerated again.</a:t>
            </a:r>
          </a:p>
        </p:txBody>
      </p:sp>
      <p:pic>
        <p:nvPicPr>
          <p:cNvPr id="4" name="Picture 3" descr="decorative"/>
          <p:cNvPicPr>
            <a:picLocks noChangeAspect="1"/>
          </p:cNvPicPr>
          <p:nvPr/>
        </p:nvPicPr>
        <p:blipFill>
          <a:blip r:embed="rId2"/>
          <a:stretch>
            <a:fillRect/>
          </a:stretch>
        </p:blipFill>
        <p:spPr>
          <a:xfrm>
            <a:off x="669594" y="423231"/>
            <a:ext cx="688908" cy="688908"/>
          </a:xfrm>
          <a:prstGeom prst="rect">
            <a:avLst/>
          </a:prstGeom>
        </p:spPr>
      </p:pic>
    </p:spTree>
    <p:extLst>
      <p:ext uri="{BB962C8B-B14F-4D97-AF65-F5344CB8AC3E}">
        <p14:creationId xmlns:p14="http://schemas.microsoft.com/office/powerpoint/2010/main" val="2673160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t>
            </a:r>
            <a:r>
              <a:rPr lang="en-US" b="1" i="1" dirty="0" smtClean="0"/>
              <a:t>_______-</a:t>
            </a:r>
            <a:r>
              <a:rPr lang="en-US" b="1" i="1" dirty="0"/>
              <a:t>congruent </a:t>
            </a:r>
            <a:r>
              <a:rPr lang="en-US" dirty="0"/>
              <a:t>memory?</a:t>
            </a:r>
          </a:p>
        </p:txBody>
      </p:sp>
      <p:sp>
        <p:nvSpPr>
          <p:cNvPr id="4" name="Text Placeholder 3"/>
          <p:cNvSpPr>
            <a:spLocks noGrp="1"/>
          </p:cNvSpPr>
          <p:nvPr>
            <p:ph type="body" sz="half" idx="2"/>
          </p:nvPr>
        </p:nvSpPr>
        <p:spPr/>
        <p:txBody>
          <a:bodyPr/>
          <a:lstStyle/>
          <a:p>
            <a:r>
              <a:rPr lang="en-US" dirty="0"/>
              <a:t>the</a:t>
            </a:r>
          </a:p>
          <a:p>
            <a:r>
              <a:rPr lang="en-US" dirty="0"/>
              <a:t>tendency to recall experiences that</a:t>
            </a:r>
          </a:p>
          <a:p>
            <a:r>
              <a:rPr lang="en-US" dirty="0"/>
              <a:t>are consistent with one’s current</a:t>
            </a:r>
          </a:p>
          <a:p>
            <a:r>
              <a:rPr lang="en-US" dirty="0"/>
              <a:t>good or bad emotional state (mood)</a:t>
            </a:r>
          </a:p>
        </p:txBody>
      </p:sp>
      <p:pic>
        <p:nvPicPr>
          <p:cNvPr id="5" name="Content Placeholder 4"/>
          <p:cNvPicPr>
            <a:picLocks noGrp="1" noChangeAspect="1"/>
          </p:cNvPicPr>
          <p:nvPr>
            <p:ph idx="1"/>
          </p:nvPr>
        </p:nvPicPr>
        <p:blipFill>
          <a:blip r:embed="rId2"/>
          <a:stretch>
            <a:fillRect/>
          </a:stretch>
        </p:blipFill>
        <p:spPr>
          <a:xfrm>
            <a:off x="4697053" y="1367425"/>
            <a:ext cx="3928331" cy="4501563"/>
          </a:xfrm>
          <a:prstGeom prst="rect">
            <a:avLst/>
          </a:prstGeom>
        </p:spPr>
      </p:pic>
    </p:spTree>
    <p:extLst>
      <p:ext uri="{BB962C8B-B14F-4D97-AF65-F5344CB8AC3E}">
        <p14:creationId xmlns:p14="http://schemas.microsoft.com/office/powerpoint/2010/main" val="2549590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smtClean="0"/>
              <a:t>_____ </a:t>
            </a:r>
            <a:r>
              <a:rPr lang="en-US" i="1" dirty="0"/>
              <a:t>position effect?</a:t>
            </a:r>
          </a:p>
        </p:txBody>
      </p:sp>
      <p:sp>
        <p:nvSpPr>
          <p:cNvPr id="3" name="Content Placeholder 2"/>
          <p:cNvSpPr>
            <a:spLocks noGrp="1"/>
          </p:cNvSpPr>
          <p:nvPr>
            <p:ph idx="1"/>
          </p:nvPr>
        </p:nvSpPr>
        <p:spPr/>
        <p:txBody>
          <a:bodyPr/>
          <a:lstStyle/>
          <a:p>
            <a:r>
              <a:rPr lang="en-US" dirty="0"/>
              <a:t>our tendency to recall best the last</a:t>
            </a:r>
          </a:p>
          <a:p>
            <a:r>
              <a:rPr lang="en-US" i="1" dirty="0" smtClean="0"/>
              <a:t>(________ </a:t>
            </a:r>
            <a:r>
              <a:rPr lang="en-US" i="1" dirty="0"/>
              <a:t>effect) </a:t>
            </a:r>
            <a:r>
              <a:rPr lang="en-US" dirty="0"/>
              <a:t>and first </a:t>
            </a:r>
            <a:r>
              <a:rPr lang="en-US" i="1" dirty="0" smtClean="0"/>
              <a:t>(________ </a:t>
            </a:r>
            <a:r>
              <a:rPr lang="en-US" i="1" dirty="0"/>
              <a:t>effect) </a:t>
            </a:r>
          </a:p>
          <a:p>
            <a:r>
              <a:rPr lang="en-US" dirty="0"/>
              <a:t>items in a list</a:t>
            </a:r>
          </a:p>
        </p:txBody>
      </p:sp>
    </p:spTree>
    <p:extLst>
      <p:ext uri="{BB962C8B-B14F-4D97-AF65-F5344CB8AC3E}">
        <p14:creationId xmlns:p14="http://schemas.microsoft.com/office/powerpoint/2010/main" val="2848156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H.M.?</a:t>
            </a:r>
          </a:p>
        </p:txBody>
      </p:sp>
      <p:sp>
        <p:nvSpPr>
          <p:cNvPr id="3" name="Content Placeholder 2"/>
          <p:cNvSpPr>
            <a:spLocks noGrp="1"/>
          </p:cNvSpPr>
          <p:nvPr>
            <p:ph idx="1"/>
          </p:nvPr>
        </p:nvSpPr>
        <p:spPr>
          <a:xfrm>
            <a:off x="628650" y="1825625"/>
            <a:ext cx="8101584" cy="4479641"/>
          </a:xfrm>
        </p:spPr>
        <p:txBody>
          <a:bodyPr/>
          <a:lstStyle/>
          <a:p>
            <a:r>
              <a:rPr lang="en-US" dirty="0"/>
              <a:t>Henry </a:t>
            </a:r>
            <a:r>
              <a:rPr lang="en-US" dirty="0" err="1"/>
              <a:t>Molaison</a:t>
            </a:r>
            <a:r>
              <a:rPr lang="en-US" dirty="0"/>
              <a:t>, or H.M., had much of his </a:t>
            </a:r>
            <a:r>
              <a:rPr lang="en-US" b="1" i="1" dirty="0" smtClean="0"/>
              <a:t>__________</a:t>
            </a:r>
            <a:r>
              <a:rPr lang="en-US" dirty="0" smtClean="0"/>
              <a:t> </a:t>
            </a:r>
            <a:r>
              <a:rPr lang="en-US" dirty="0"/>
              <a:t>removed in order to stop persistent seizures. This resulted “in severe disconnection of the remaining hippocampus” from the rest of the brain.</a:t>
            </a:r>
          </a:p>
          <a:p>
            <a:r>
              <a:rPr lang="en-US" dirty="0"/>
              <a:t>For the rest of his life, </a:t>
            </a:r>
            <a:r>
              <a:rPr lang="en-US" dirty="0" err="1"/>
              <a:t>Molaison</a:t>
            </a:r>
            <a:r>
              <a:rPr lang="en-US" dirty="0"/>
              <a:t> was unable to form new conscious memories. </a:t>
            </a:r>
          </a:p>
          <a:p>
            <a:r>
              <a:rPr lang="en-US" dirty="0"/>
              <a:t>For about half a minute he could keep something in mind, enough to carry on a conversation.</a:t>
            </a:r>
          </a:p>
          <a:p>
            <a:r>
              <a:rPr lang="en-US" dirty="0"/>
              <a:t>When distracted, he would lose what was just said or what had just occurred.</a:t>
            </a:r>
          </a:p>
        </p:txBody>
      </p:sp>
    </p:spTree>
    <p:extLst>
      <p:ext uri="{BB962C8B-B14F-4D97-AF65-F5344CB8AC3E}">
        <p14:creationId xmlns:p14="http://schemas.microsoft.com/office/powerpoint/2010/main" val="2928079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types of forgetting?</a:t>
            </a:r>
          </a:p>
        </p:txBody>
      </p:sp>
      <p:sp>
        <p:nvSpPr>
          <p:cNvPr id="3" name="Text Placeholder 2"/>
          <p:cNvSpPr>
            <a:spLocks noGrp="1"/>
          </p:cNvSpPr>
          <p:nvPr>
            <p:ph type="body" idx="1"/>
          </p:nvPr>
        </p:nvSpPr>
        <p:spPr/>
        <p:txBody>
          <a:bodyPr/>
          <a:lstStyle/>
          <a:p>
            <a:r>
              <a:rPr lang="en-US" b="1" i="1" dirty="0" smtClean="0"/>
              <a:t>____________amnesia</a:t>
            </a:r>
            <a:endParaRPr lang="en-US" b="1" i="1" dirty="0"/>
          </a:p>
        </p:txBody>
      </p:sp>
      <p:sp>
        <p:nvSpPr>
          <p:cNvPr id="4" name="Content Placeholder 3"/>
          <p:cNvSpPr>
            <a:spLocks noGrp="1"/>
          </p:cNvSpPr>
          <p:nvPr>
            <p:ph sz="half" idx="2"/>
          </p:nvPr>
        </p:nvSpPr>
        <p:spPr/>
        <p:txBody>
          <a:bodyPr/>
          <a:lstStyle/>
          <a:p>
            <a:r>
              <a:rPr lang="en-US" dirty="0"/>
              <a:t>an</a:t>
            </a:r>
          </a:p>
          <a:p>
            <a:r>
              <a:rPr lang="en-US" dirty="0"/>
              <a:t>inability to form new memories due to injury or illness</a:t>
            </a:r>
          </a:p>
          <a:p>
            <a:endParaRPr lang="en-US" dirty="0"/>
          </a:p>
          <a:p>
            <a:r>
              <a:rPr lang="en-US" i="1" dirty="0"/>
              <a:t>As with H.M., he could recall his past, but not make new memories.</a:t>
            </a:r>
          </a:p>
        </p:txBody>
      </p:sp>
      <p:sp>
        <p:nvSpPr>
          <p:cNvPr id="5" name="Text Placeholder 4"/>
          <p:cNvSpPr>
            <a:spLocks noGrp="1"/>
          </p:cNvSpPr>
          <p:nvPr>
            <p:ph type="body" sz="quarter" idx="3"/>
          </p:nvPr>
        </p:nvSpPr>
        <p:spPr/>
        <p:txBody>
          <a:bodyPr/>
          <a:lstStyle/>
          <a:p>
            <a:r>
              <a:rPr lang="en-US" b="1" i="1" dirty="0" smtClean="0"/>
              <a:t>___________amnesia</a:t>
            </a:r>
            <a:endParaRPr lang="en-US" b="1" i="1" dirty="0"/>
          </a:p>
        </p:txBody>
      </p:sp>
      <p:sp>
        <p:nvSpPr>
          <p:cNvPr id="6" name="Content Placeholder 5"/>
          <p:cNvSpPr>
            <a:spLocks noGrp="1"/>
          </p:cNvSpPr>
          <p:nvPr>
            <p:ph sz="quarter" idx="4"/>
          </p:nvPr>
        </p:nvSpPr>
        <p:spPr/>
        <p:txBody>
          <a:bodyPr/>
          <a:lstStyle/>
          <a:p>
            <a:r>
              <a:rPr lang="en-US" dirty="0"/>
              <a:t>an inability</a:t>
            </a:r>
          </a:p>
          <a:p>
            <a:r>
              <a:rPr lang="en-US" dirty="0"/>
              <a:t>to retrieve information </a:t>
            </a:r>
          </a:p>
          <a:p>
            <a:r>
              <a:rPr lang="en-US" dirty="0"/>
              <a:t>from one’s past due to injury or illness</a:t>
            </a:r>
          </a:p>
        </p:txBody>
      </p:sp>
    </p:spTree>
    <p:extLst>
      <p:ext uri="{BB962C8B-B14F-4D97-AF65-F5344CB8AC3E}">
        <p14:creationId xmlns:p14="http://schemas.microsoft.com/office/powerpoint/2010/main" val="2204934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forget?</a:t>
            </a:r>
          </a:p>
        </p:txBody>
      </p:sp>
      <p:sp>
        <p:nvSpPr>
          <p:cNvPr id="3" name="Text Placeholder 2"/>
          <p:cNvSpPr>
            <a:spLocks noGrp="1"/>
          </p:cNvSpPr>
          <p:nvPr>
            <p:ph type="body" sz="quarter" idx="13"/>
          </p:nvPr>
        </p:nvSpPr>
        <p:spPr/>
        <p:txBody>
          <a:bodyPr/>
          <a:lstStyle/>
          <a:p>
            <a:r>
              <a:rPr lang="en-US" dirty="0"/>
              <a:t>1</a:t>
            </a:r>
          </a:p>
        </p:txBody>
      </p:sp>
      <p:sp>
        <p:nvSpPr>
          <p:cNvPr id="6" name="Text Placeholder 5"/>
          <p:cNvSpPr>
            <a:spLocks noGrp="1"/>
          </p:cNvSpPr>
          <p:nvPr>
            <p:ph type="body" sz="quarter" idx="16"/>
          </p:nvPr>
        </p:nvSpPr>
        <p:spPr/>
        <p:txBody>
          <a:bodyPr/>
          <a:lstStyle/>
          <a:p>
            <a:pPr algn="l"/>
            <a:r>
              <a:rPr lang="en-US" dirty="0" smtClean="0"/>
              <a:t>_______ </a:t>
            </a:r>
            <a:r>
              <a:rPr lang="en-US" dirty="0"/>
              <a:t>failure</a:t>
            </a:r>
          </a:p>
        </p:txBody>
      </p:sp>
      <p:sp>
        <p:nvSpPr>
          <p:cNvPr id="4" name="Text Placeholder 3"/>
          <p:cNvSpPr>
            <a:spLocks noGrp="1"/>
          </p:cNvSpPr>
          <p:nvPr>
            <p:ph type="body" sz="quarter" idx="14"/>
          </p:nvPr>
        </p:nvSpPr>
        <p:spPr/>
        <p:txBody>
          <a:bodyPr/>
          <a:lstStyle/>
          <a:p>
            <a:r>
              <a:rPr lang="en-US" dirty="0"/>
              <a:t>2</a:t>
            </a:r>
          </a:p>
        </p:txBody>
      </p:sp>
      <p:sp>
        <p:nvSpPr>
          <p:cNvPr id="7" name="Text Placeholder 6"/>
          <p:cNvSpPr>
            <a:spLocks noGrp="1"/>
          </p:cNvSpPr>
          <p:nvPr>
            <p:ph type="body" sz="quarter" idx="17"/>
          </p:nvPr>
        </p:nvSpPr>
        <p:spPr/>
        <p:txBody>
          <a:bodyPr/>
          <a:lstStyle/>
          <a:p>
            <a:pPr algn="l"/>
            <a:r>
              <a:rPr lang="en-US" dirty="0" smtClean="0"/>
              <a:t>_______ </a:t>
            </a:r>
            <a:r>
              <a:rPr lang="en-US" dirty="0"/>
              <a:t>decay</a:t>
            </a:r>
          </a:p>
        </p:txBody>
      </p:sp>
      <p:sp>
        <p:nvSpPr>
          <p:cNvPr id="5" name="Text Placeholder 4"/>
          <p:cNvSpPr>
            <a:spLocks noGrp="1"/>
          </p:cNvSpPr>
          <p:nvPr>
            <p:ph type="body" sz="quarter" idx="15"/>
          </p:nvPr>
        </p:nvSpPr>
        <p:spPr/>
        <p:txBody>
          <a:bodyPr/>
          <a:lstStyle/>
          <a:p>
            <a:r>
              <a:rPr lang="en-US" dirty="0"/>
              <a:t>3</a:t>
            </a:r>
          </a:p>
        </p:txBody>
      </p:sp>
      <p:sp>
        <p:nvSpPr>
          <p:cNvPr id="8" name="Text Placeholder 7"/>
          <p:cNvSpPr>
            <a:spLocks noGrp="1"/>
          </p:cNvSpPr>
          <p:nvPr>
            <p:ph type="body" sz="quarter" idx="18"/>
          </p:nvPr>
        </p:nvSpPr>
        <p:spPr/>
        <p:txBody>
          <a:bodyPr/>
          <a:lstStyle/>
          <a:p>
            <a:pPr algn="l"/>
            <a:r>
              <a:rPr lang="en-US" dirty="0" smtClean="0"/>
              <a:t>________ </a:t>
            </a:r>
            <a:r>
              <a:rPr lang="en-US" dirty="0"/>
              <a:t>failure</a:t>
            </a:r>
          </a:p>
        </p:txBody>
      </p:sp>
      <p:pic>
        <p:nvPicPr>
          <p:cNvPr id="9" name="Picture 8" descr="decorative"/>
          <p:cNvPicPr>
            <a:picLocks noChangeAspect="1"/>
          </p:cNvPicPr>
          <p:nvPr/>
        </p:nvPicPr>
        <p:blipFill>
          <a:blip r:embed="rId2"/>
          <a:stretch>
            <a:fillRect/>
          </a:stretch>
        </p:blipFill>
        <p:spPr>
          <a:xfrm>
            <a:off x="669594" y="424007"/>
            <a:ext cx="688908" cy="688908"/>
          </a:xfrm>
          <a:prstGeom prst="rect">
            <a:avLst/>
          </a:prstGeom>
        </p:spPr>
      </p:pic>
    </p:spTree>
    <p:extLst>
      <p:ext uri="{BB962C8B-B14F-4D97-AF65-F5344CB8AC3E}">
        <p14:creationId xmlns:p14="http://schemas.microsoft.com/office/powerpoint/2010/main" val="302872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Hermann </a:t>
            </a:r>
            <a:r>
              <a:rPr lang="en-US" dirty="0" smtClean="0"/>
              <a:t>________________</a:t>
            </a:r>
            <a:r>
              <a:rPr lang="en-US" dirty="0"/>
              <a:t/>
            </a:r>
            <a:br>
              <a:rPr lang="en-US" dirty="0"/>
            </a:br>
            <a:r>
              <a:rPr lang="en-US" dirty="0"/>
              <a:t>test speed of relearning?</a:t>
            </a:r>
          </a:p>
        </p:txBody>
      </p:sp>
      <p:sp>
        <p:nvSpPr>
          <p:cNvPr id="3" name="Content Placeholder 2"/>
          <p:cNvSpPr>
            <a:spLocks noGrp="1"/>
          </p:cNvSpPr>
          <p:nvPr>
            <p:ph idx="1"/>
          </p:nvPr>
        </p:nvSpPr>
        <p:spPr>
          <a:xfrm>
            <a:off x="628650" y="2003046"/>
            <a:ext cx="8101584" cy="4001969"/>
          </a:xfrm>
        </p:spPr>
        <p:txBody>
          <a:bodyPr/>
          <a:lstStyle/>
          <a:p>
            <a:r>
              <a:rPr lang="en-US" dirty="0"/>
              <a:t>Pioneering memory researcher Hermann </a:t>
            </a:r>
            <a:r>
              <a:rPr lang="en-US" dirty="0" err="1"/>
              <a:t>Ebbinghaus</a:t>
            </a:r>
            <a:r>
              <a:rPr lang="en-US" dirty="0"/>
              <a:t> </a:t>
            </a:r>
          </a:p>
          <a:p>
            <a:r>
              <a:rPr lang="en-US" dirty="0"/>
              <a:t> randomly selected a sample of syllables, like those you just saw, practiced them, and tested himself on his ability to accurately recall the items. </a:t>
            </a:r>
          </a:p>
          <a:p>
            <a:endParaRPr lang="en-US" dirty="0"/>
          </a:p>
          <a:p>
            <a:r>
              <a:rPr lang="en-US" dirty="0"/>
              <a:t>The day after learning such a list, </a:t>
            </a:r>
            <a:r>
              <a:rPr lang="en-US" dirty="0" err="1"/>
              <a:t>Ebbinghaus</a:t>
            </a:r>
            <a:r>
              <a:rPr lang="en-US" dirty="0"/>
              <a:t> could recall few of the nonsense syllables. </a:t>
            </a:r>
          </a:p>
          <a:p>
            <a:endParaRPr lang="en-US" dirty="0"/>
          </a:p>
          <a:p>
            <a:r>
              <a:rPr lang="en-US" dirty="0"/>
              <a:t>But they weren’t entirely forgotten. </a:t>
            </a:r>
          </a:p>
        </p:txBody>
      </p:sp>
    </p:spTree>
    <p:extLst>
      <p:ext uri="{BB962C8B-B14F-4D97-AF65-F5344CB8AC3E}">
        <p14:creationId xmlns:p14="http://schemas.microsoft.com/office/powerpoint/2010/main" val="1863287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factors that influence </a:t>
            </a:r>
            <a:br>
              <a:rPr lang="en-US" dirty="0"/>
            </a:br>
            <a:r>
              <a:rPr lang="en-US" dirty="0"/>
              <a:t>memory retrieval errors?</a:t>
            </a:r>
          </a:p>
        </p:txBody>
      </p:sp>
      <p:sp>
        <p:nvSpPr>
          <p:cNvPr id="3" name="Text Placeholder 2"/>
          <p:cNvSpPr>
            <a:spLocks noGrp="1"/>
          </p:cNvSpPr>
          <p:nvPr>
            <p:ph type="body" idx="1"/>
          </p:nvPr>
        </p:nvSpPr>
        <p:spPr>
          <a:xfrm>
            <a:off x="628649" y="1849438"/>
            <a:ext cx="4011083" cy="823912"/>
          </a:xfrm>
        </p:spPr>
        <p:txBody>
          <a:bodyPr/>
          <a:lstStyle/>
          <a:p>
            <a:r>
              <a:rPr lang="en-US" b="1" i="1" dirty="0" smtClean="0"/>
              <a:t>_______ </a:t>
            </a:r>
            <a:r>
              <a:rPr lang="en-US" b="1" i="1" dirty="0"/>
              <a:t>interference</a:t>
            </a:r>
          </a:p>
        </p:txBody>
      </p:sp>
      <p:sp>
        <p:nvSpPr>
          <p:cNvPr id="4" name="Content Placeholder 3"/>
          <p:cNvSpPr>
            <a:spLocks noGrp="1"/>
          </p:cNvSpPr>
          <p:nvPr>
            <p:ph sz="half" idx="2"/>
          </p:nvPr>
        </p:nvSpPr>
        <p:spPr>
          <a:xfrm>
            <a:off x="628649" y="2832099"/>
            <a:ext cx="4011083" cy="3890434"/>
          </a:xfrm>
        </p:spPr>
        <p:txBody>
          <a:bodyPr/>
          <a:lstStyle/>
          <a:p>
            <a:r>
              <a:rPr lang="en-US" dirty="0"/>
              <a:t>the forward-acting disruptive effect of older learning on the recall of </a:t>
            </a:r>
            <a:r>
              <a:rPr lang="en-US" i="1" dirty="0"/>
              <a:t>new </a:t>
            </a:r>
            <a:r>
              <a:rPr lang="en-US" dirty="0"/>
              <a:t>information</a:t>
            </a:r>
          </a:p>
          <a:p>
            <a:endParaRPr lang="en-US" dirty="0"/>
          </a:p>
          <a:p>
            <a:r>
              <a:rPr lang="en-US" dirty="0"/>
              <a:t>…</a:t>
            </a:r>
            <a:r>
              <a:rPr lang="en-US" i="1" dirty="0"/>
              <a:t>so, the old ‘stuff’ you learned last month is getting in the way of the new ‘stuff’ you are trying to remember now….</a:t>
            </a:r>
          </a:p>
        </p:txBody>
      </p:sp>
      <p:sp>
        <p:nvSpPr>
          <p:cNvPr id="5" name="Text Placeholder 4"/>
          <p:cNvSpPr>
            <a:spLocks noGrp="1"/>
          </p:cNvSpPr>
          <p:nvPr>
            <p:ph type="body" sz="quarter" idx="3"/>
          </p:nvPr>
        </p:nvSpPr>
        <p:spPr>
          <a:xfrm>
            <a:off x="4680634" y="1849438"/>
            <a:ext cx="4050790" cy="823912"/>
          </a:xfrm>
        </p:spPr>
        <p:txBody>
          <a:bodyPr/>
          <a:lstStyle/>
          <a:p>
            <a:r>
              <a:rPr lang="en-US" b="1" i="1" dirty="0" smtClean="0"/>
              <a:t>__________ </a:t>
            </a:r>
            <a:r>
              <a:rPr lang="en-US" b="1" i="1" dirty="0"/>
              <a:t>interference</a:t>
            </a:r>
          </a:p>
        </p:txBody>
      </p:sp>
      <p:sp>
        <p:nvSpPr>
          <p:cNvPr id="6" name="Content Placeholder 5"/>
          <p:cNvSpPr>
            <a:spLocks noGrp="1"/>
          </p:cNvSpPr>
          <p:nvPr>
            <p:ph sz="quarter" idx="4"/>
          </p:nvPr>
        </p:nvSpPr>
        <p:spPr>
          <a:xfrm>
            <a:off x="4680633" y="2832099"/>
            <a:ext cx="4050790" cy="3890434"/>
          </a:xfrm>
        </p:spPr>
        <p:txBody>
          <a:bodyPr/>
          <a:lstStyle/>
          <a:p>
            <a:r>
              <a:rPr lang="en-US" dirty="0"/>
              <a:t>the backward-acting disruptive effect of newer learning on the recall of</a:t>
            </a:r>
          </a:p>
          <a:p>
            <a:r>
              <a:rPr lang="en-US" i="1" dirty="0"/>
              <a:t>old </a:t>
            </a:r>
            <a:r>
              <a:rPr lang="en-US" dirty="0"/>
              <a:t>information</a:t>
            </a:r>
          </a:p>
          <a:p>
            <a:endParaRPr lang="en-US" dirty="0"/>
          </a:p>
          <a:p>
            <a:r>
              <a:rPr lang="en-US" i="1" dirty="0"/>
              <a:t>…so, the new ‘stuff’ you learned this week is making it hard to remember the ‘stuff’ you learned a few months ago…</a:t>
            </a:r>
          </a:p>
        </p:txBody>
      </p:sp>
    </p:spTree>
    <p:extLst>
      <p:ext uri="{BB962C8B-B14F-4D97-AF65-F5344CB8AC3E}">
        <p14:creationId xmlns:p14="http://schemas.microsoft.com/office/powerpoint/2010/main" val="1303917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308" y="354240"/>
            <a:ext cx="7886700" cy="1325563"/>
          </a:xfrm>
        </p:spPr>
        <p:txBody>
          <a:bodyPr/>
          <a:lstStyle/>
          <a:p>
            <a:r>
              <a:rPr lang="en-US" dirty="0"/>
              <a:t>What is </a:t>
            </a:r>
            <a:r>
              <a:rPr lang="en-US" i="1" dirty="0" smtClean="0"/>
              <a:t>_____________</a:t>
            </a:r>
            <a:r>
              <a:rPr lang="en-US" dirty="0" smtClean="0"/>
              <a:t>?</a:t>
            </a:r>
            <a:endParaRPr lang="en-US" dirty="0"/>
          </a:p>
        </p:txBody>
      </p:sp>
      <p:sp>
        <p:nvSpPr>
          <p:cNvPr id="4" name="Text Placeholder 3"/>
          <p:cNvSpPr>
            <a:spLocks noGrp="1"/>
          </p:cNvSpPr>
          <p:nvPr>
            <p:ph type="body" sz="quarter" idx="14"/>
          </p:nvPr>
        </p:nvSpPr>
        <p:spPr>
          <a:xfrm>
            <a:off x="4181016" y="1981531"/>
            <a:ext cx="4334334" cy="4673268"/>
          </a:xfrm>
        </p:spPr>
        <p:txBody>
          <a:bodyPr/>
          <a:lstStyle/>
          <a:p>
            <a:r>
              <a:rPr lang="en-US" dirty="0"/>
              <a:t>Sigmund Freud, a psychoanalyst, proposed that forgetting may be due to </a:t>
            </a:r>
            <a:r>
              <a:rPr lang="en-US" b="1" i="1" dirty="0"/>
              <a:t>repression </a:t>
            </a:r>
            <a:r>
              <a:rPr lang="en-US" dirty="0"/>
              <a:t>-</a:t>
            </a:r>
            <a:r>
              <a:rPr lang="en-US" b="1" i="1" dirty="0"/>
              <a:t> </a:t>
            </a:r>
            <a:r>
              <a:rPr lang="en-US" dirty="0"/>
              <a:t>the basic defense mechanism that banishes from consciousness anxiety-arousing thoughts, feelings, and memories.</a:t>
            </a:r>
          </a:p>
        </p:txBody>
      </p:sp>
      <p:sp>
        <p:nvSpPr>
          <p:cNvPr id="5" name="Text Placeholder 4"/>
          <p:cNvSpPr>
            <a:spLocks noGrp="1"/>
          </p:cNvSpPr>
          <p:nvPr>
            <p:ph type="body" sz="quarter" idx="15"/>
          </p:nvPr>
        </p:nvSpPr>
        <p:spPr>
          <a:xfrm>
            <a:off x="762000" y="5774266"/>
            <a:ext cx="3117850" cy="880533"/>
          </a:xfrm>
        </p:spPr>
        <p:txBody>
          <a:bodyPr>
            <a:noAutofit/>
          </a:bodyPr>
          <a:lstStyle/>
          <a:p>
            <a:pPr marL="0" indent="0">
              <a:buNone/>
            </a:pPr>
            <a:r>
              <a:rPr lang="en-US" sz="2400" dirty="0"/>
              <a:t>Sigmund Freud</a:t>
            </a:r>
          </a:p>
          <a:p>
            <a:pPr marL="0" indent="0">
              <a:buNone/>
            </a:pPr>
            <a:r>
              <a:rPr lang="en-US" sz="2400" dirty="0"/>
              <a:t>(1856-1939)</a:t>
            </a:r>
          </a:p>
        </p:txBody>
      </p:sp>
      <p:pic>
        <p:nvPicPr>
          <p:cNvPr id="6" name="Picture 5"/>
          <p:cNvPicPr>
            <a:picLocks noChangeAspect="1"/>
          </p:cNvPicPr>
          <p:nvPr/>
        </p:nvPicPr>
        <p:blipFill>
          <a:blip r:embed="rId2"/>
          <a:stretch>
            <a:fillRect/>
          </a:stretch>
        </p:blipFill>
        <p:spPr>
          <a:xfrm>
            <a:off x="927234" y="1981531"/>
            <a:ext cx="2787382" cy="3645038"/>
          </a:xfrm>
          <a:prstGeom prst="rect">
            <a:avLst/>
          </a:prstGeom>
          <a:ln w="76200">
            <a:solidFill>
              <a:schemeClr val="accent4"/>
            </a:solidFill>
          </a:ln>
        </p:spPr>
      </p:pic>
    </p:spTree>
    <p:extLst>
      <p:ext uri="{BB962C8B-B14F-4D97-AF65-F5344CB8AC3E}">
        <p14:creationId xmlns:p14="http://schemas.microsoft.com/office/powerpoint/2010/main" val="2538833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smtClean="0"/>
              <a:t>_____________ </a:t>
            </a:r>
            <a:r>
              <a:rPr lang="en-US" dirty="0"/>
              <a:t>effect?</a:t>
            </a:r>
          </a:p>
        </p:txBody>
      </p:sp>
      <p:sp>
        <p:nvSpPr>
          <p:cNvPr id="3" name="Content Placeholder 2"/>
          <p:cNvSpPr>
            <a:spLocks noGrp="1"/>
          </p:cNvSpPr>
          <p:nvPr>
            <p:ph idx="1"/>
          </p:nvPr>
        </p:nvSpPr>
        <p:spPr/>
        <p:txBody>
          <a:bodyPr/>
          <a:lstStyle/>
          <a:p>
            <a:r>
              <a:rPr lang="en-US" dirty="0"/>
              <a:t>occurs when misleading information has</a:t>
            </a:r>
          </a:p>
          <a:p>
            <a:r>
              <a:rPr lang="en-US" dirty="0"/>
              <a:t>distorted one’s memory of an event</a:t>
            </a:r>
          </a:p>
          <a:p>
            <a:endParaRPr lang="en-US" dirty="0"/>
          </a:p>
          <a:p>
            <a:endParaRPr lang="en-US" dirty="0"/>
          </a:p>
          <a:p>
            <a:r>
              <a:rPr lang="en-US" dirty="0"/>
              <a:t>Elizabeth Loftus demonstrated that when </a:t>
            </a:r>
          </a:p>
          <a:p>
            <a:r>
              <a:rPr lang="en-US" dirty="0"/>
              <a:t>exposed to subtle misleading information,</a:t>
            </a:r>
          </a:p>
          <a:p>
            <a:r>
              <a:rPr lang="en-US" dirty="0"/>
              <a:t>people may misremember.</a:t>
            </a:r>
          </a:p>
          <a:p>
            <a:r>
              <a:rPr lang="en-US" sz="2400" i="1" dirty="0"/>
              <a:t> (Loftus et al., 1992)</a:t>
            </a:r>
          </a:p>
          <a:p>
            <a:endParaRPr lang="en-US" dirty="0"/>
          </a:p>
        </p:txBody>
      </p:sp>
      <p:pic>
        <p:nvPicPr>
          <p:cNvPr id="4" name="Picture 3" descr="decorative"/>
          <p:cNvPicPr>
            <a:picLocks noChangeAspect="1"/>
          </p:cNvPicPr>
          <p:nvPr/>
        </p:nvPicPr>
        <p:blipFill>
          <a:blip r:embed="rId2"/>
          <a:stretch>
            <a:fillRect/>
          </a:stretch>
        </p:blipFill>
        <p:spPr>
          <a:xfrm>
            <a:off x="681500" y="423232"/>
            <a:ext cx="688908" cy="688908"/>
          </a:xfrm>
          <a:prstGeom prst="rect">
            <a:avLst/>
          </a:prstGeom>
        </p:spPr>
      </p:pic>
    </p:spTree>
    <p:extLst>
      <p:ext uri="{BB962C8B-B14F-4D97-AF65-F5344CB8AC3E}">
        <p14:creationId xmlns:p14="http://schemas.microsoft.com/office/powerpoint/2010/main" val="3455544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___________ </a:t>
            </a:r>
            <a:r>
              <a:rPr lang="en-US" dirty="0"/>
              <a:t>amnesia?</a:t>
            </a:r>
          </a:p>
        </p:txBody>
      </p:sp>
      <p:sp>
        <p:nvSpPr>
          <p:cNvPr id="3" name="Content Placeholder 2"/>
          <p:cNvSpPr>
            <a:spLocks noGrp="1"/>
          </p:cNvSpPr>
          <p:nvPr>
            <p:ph idx="1"/>
          </p:nvPr>
        </p:nvSpPr>
        <p:spPr/>
        <p:txBody>
          <a:bodyPr/>
          <a:lstStyle/>
          <a:p>
            <a:r>
              <a:rPr lang="en-US" dirty="0"/>
              <a:t>faulty memory for how, when, or where information was learned or imagined</a:t>
            </a:r>
          </a:p>
          <a:p>
            <a:endParaRPr lang="en-US" dirty="0"/>
          </a:p>
          <a:p>
            <a:r>
              <a:rPr lang="en-US" dirty="0"/>
              <a:t> (Also called </a:t>
            </a:r>
            <a:r>
              <a:rPr lang="en-US" i="1" dirty="0" smtClean="0"/>
              <a:t>___________ </a:t>
            </a:r>
            <a:r>
              <a:rPr lang="en-US" i="1" dirty="0"/>
              <a:t>misattribution.</a:t>
            </a:r>
            <a:r>
              <a:rPr lang="en-US" dirty="0"/>
              <a:t>) </a:t>
            </a:r>
          </a:p>
          <a:p>
            <a:endParaRPr lang="en-US" dirty="0"/>
          </a:p>
          <a:p>
            <a:r>
              <a:rPr lang="en-US" dirty="0"/>
              <a:t>Source amnesia tends to affect a person’s explicit memory and along with the misinformation</a:t>
            </a:r>
          </a:p>
          <a:p>
            <a:r>
              <a:rPr lang="en-US" dirty="0"/>
              <a:t>effect, is at the heart of many false memories.</a:t>
            </a:r>
          </a:p>
        </p:txBody>
      </p:sp>
      <p:pic>
        <p:nvPicPr>
          <p:cNvPr id="4" name="Picture 3" descr="decorative"/>
          <p:cNvPicPr>
            <a:picLocks noChangeAspect="1"/>
          </p:cNvPicPr>
          <p:nvPr/>
        </p:nvPicPr>
        <p:blipFill>
          <a:blip r:embed="rId2"/>
          <a:stretch>
            <a:fillRect/>
          </a:stretch>
        </p:blipFill>
        <p:spPr>
          <a:xfrm>
            <a:off x="679127" y="419718"/>
            <a:ext cx="688908" cy="688908"/>
          </a:xfrm>
          <a:prstGeom prst="rect">
            <a:avLst/>
          </a:prstGeom>
        </p:spPr>
      </p:pic>
    </p:spTree>
    <p:extLst>
      <p:ext uri="{BB962C8B-B14F-4D97-AF65-F5344CB8AC3E}">
        <p14:creationId xmlns:p14="http://schemas.microsoft.com/office/powerpoint/2010/main" val="888094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98" y="446314"/>
            <a:ext cx="2949178" cy="1600200"/>
          </a:xfrm>
        </p:spPr>
        <p:txBody>
          <a:bodyPr/>
          <a:lstStyle/>
          <a:p>
            <a:r>
              <a:rPr lang="en-US" b="1" i="1" dirty="0" smtClean="0"/>
              <a:t>________</a:t>
            </a:r>
            <a:endParaRPr lang="en-US" b="1" i="1" dirty="0"/>
          </a:p>
        </p:txBody>
      </p:sp>
      <p:sp>
        <p:nvSpPr>
          <p:cNvPr id="4" name="Text Placeholder 3"/>
          <p:cNvSpPr>
            <a:spLocks noGrp="1"/>
          </p:cNvSpPr>
          <p:nvPr>
            <p:ph type="body" sz="half" idx="2"/>
          </p:nvPr>
        </p:nvSpPr>
        <p:spPr/>
        <p:txBody>
          <a:bodyPr/>
          <a:lstStyle/>
          <a:p>
            <a:r>
              <a:rPr lang="en-US" dirty="0"/>
              <a:t>mental groupings of similar objects, events, ideas, or</a:t>
            </a:r>
          </a:p>
          <a:p>
            <a:r>
              <a:rPr lang="en-US" dirty="0"/>
              <a:t>people</a:t>
            </a:r>
          </a:p>
        </p:txBody>
      </p:sp>
      <p:pic>
        <p:nvPicPr>
          <p:cNvPr id="5" name="Content Placeholder 4"/>
          <p:cNvPicPr>
            <a:picLocks noGrp="1" noChangeAspect="1"/>
          </p:cNvPicPr>
          <p:nvPr>
            <p:ph idx="1"/>
          </p:nvPr>
        </p:nvPicPr>
        <p:blipFill>
          <a:blip r:embed="rId2"/>
          <a:stretch>
            <a:fillRect/>
          </a:stretch>
        </p:blipFill>
        <p:spPr>
          <a:xfrm>
            <a:off x="4462818" y="1826697"/>
            <a:ext cx="4401605" cy="4042291"/>
          </a:xfrm>
          <a:prstGeom prst="rect">
            <a:avLst/>
          </a:prstGeom>
        </p:spPr>
      </p:pic>
    </p:spTree>
    <p:extLst>
      <p:ext uri="{BB962C8B-B14F-4D97-AF65-F5344CB8AC3E}">
        <p14:creationId xmlns:p14="http://schemas.microsoft.com/office/powerpoint/2010/main" val="2242310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____________</a:t>
            </a:r>
            <a:endParaRPr lang="en-US" b="1" i="1" dirty="0"/>
          </a:p>
        </p:txBody>
      </p:sp>
      <p:sp>
        <p:nvSpPr>
          <p:cNvPr id="4" name="Text Placeholder 3"/>
          <p:cNvSpPr>
            <a:spLocks noGrp="1"/>
          </p:cNvSpPr>
          <p:nvPr>
            <p:ph type="body" sz="half" idx="2"/>
          </p:nvPr>
        </p:nvSpPr>
        <p:spPr/>
        <p:txBody>
          <a:bodyPr/>
          <a:lstStyle/>
          <a:p>
            <a:r>
              <a:rPr lang="en-US" dirty="0"/>
              <a:t>a mental image or best example of a category</a:t>
            </a:r>
          </a:p>
        </p:txBody>
      </p:sp>
      <p:sp>
        <p:nvSpPr>
          <p:cNvPr id="3" name="TextBox 2"/>
          <p:cNvSpPr txBox="1"/>
          <p:nvPr/>
        </p:nvSpPr>
        <p:spPr>
          <a:xfrm>
            <a:off x="3708400" y="4555067"/>
            <a:ext cx="5435600" cy="1938992"/>
          </a:xfrm>
          <a:prstGeom prst="rect">
            <a:avLst/>
          </a:prstGeom>
          <a:solidFill>
            <a:srgbClr val="E7D9B1"/>
          </a:solidFill>
        </p:spPr>
        <p:txBody>
          <a:bodyPr wrap="square" rtlCol="0" anchor="ctr">
            <a:spAutoFit/>
          </a:bodyPr>
          <a:lstStyle/>
          <a:p>
            <a:pPr algn="ctr"/>
            <a:r>
              <a:rPr lang="en-US" sz="2400" dirty="0">
                <a:latin typeface="Arial" panose="020B0604020202020204" pitchFamily="34" charset="0"/>
                <a:cs typeface="Arial" panose="020B0604020202020204" pitchFamily="34" charset="0"/>
              </a:rPr>
              <a:t>While chairs can come in all shapes and sizes, modern models and antique creations, the basic four-legged, chair with a back often serves as the prototype for ‘chair’.</a:t>
            </a:r>
          </a:p>
        </p:txBody>
      </p:sp>
      <p:pic>
        <p:nvPicPr>
          <p:cNvPr id="7" name="Content Placeholder 6"/>
          <p:cNvPicPr>
            <a:picLocks noGrp="1" noChangeAspect="1"/>
          </p:cNvPicPr>
          <p:nvPr>
            <p:ph idx="1"/>
          </p:nvPr>
        </p:nvPicPr>
        <p:blipFill>
          <a:blip r:embed="rId2"/>
          <a:stretch>
            <a:fillRect/>
          </a:stretch>
        </p:blipFill>
        <p:spPr>
          <a:xfrm>
            <a:off x="5278052" y="600304"/>
            <a:ext cx="2296296" cy="3650792"/>
          </a:xfrm>
          <a:prstGeom prst="rect">
            <a:avLst/>
          </a:prstGeom>
        </p:spPr>
      </p:pic>
    </p:spTree>
    <p:extLst>
      <p:ext uri="{BB962C8B-B14F-4D97-AF65-F5344CB8AC3E}">
        <p14:creationId xmlns:p14="http://schemas.microsoft.com/office/powerpoint/2010/main" val="1867337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t>
            </a:r>
            <a:r>
              <a:rPr lang="en-US" i="1" dirty="0"/>
              <a:t>prototypes</a:t>
            </a:r>
            <a:r>
              <a:rPr lang="en-US" dirty="0"/>
              <a:t> help </a:t>
            </a:r>
            <a:br>
              <a:rPr lang="en-US" dirty="0"/>
            </a:br>
            <a:r>
              <a:rPr lang="en-US" dirty="0"/>
              <a:t>form </a:t>
            </a:r>
            <a:r>
              <a:rPr lang="en-US" i="1" dirty="0"/>
              <a:t>concepts</a:t>
            </a:r>
            <a:r>
              <a:rPr lang="en-US" dirty="0"/>
              <a:t>? </a:t>
            </a:r>
          </a:p>
        </p:txBody>
      </p:sp>
      <p:sp>
        <p:nvSpPr>
          <p:cNvPr id="3" name="Content Placeholder 2"/>
          <p:cNvSpPr>
            <a:spLocks noGrp="1"/>
          </p:cNvSpPr>
          <p:nvPr>
            <p:ph idx="1"/>
          </p:nvPr>
        </p:nvSpPr>
        <p:spPr/>
        <p:txBody>
          <a:bodyPr/>
          <a:lstStyle/>
          <a:p>
            <a:r>
              <a:rPr lang="en-US" dirty="0"/>
              <a:t>Matching new items to a </a:t>
            </a:r>
            <a:r>
              <a:rPr lang="en-US" b="1" i="1" dirty="0"/>
              <a:t>prototype</a:t>
            </a:r>
            <a:r>
              <a:rPr lang="en-US" dirty="0"/>
              <a:t> provides</a:t>
            </a:r>
          </a:p>
          <a:p>
            <a:r>
              <a:rPr lang="en-US" dirty="0"/>
              <a:t>a quick and easy method for sorting items into categories (or </a:t>
            </a:r>
            <a:r>
              <a:rPr lang="en-US" b="1" i="1" dirty="0"/>
              <a:t>concepts</a:t>
            </a:r>
            <a:r>
              <a:rPr lang="en-US" dirty="0"/>
              <a:t>).</a:t>
            </a:r>
          </a:p>
          <a:p>
            <a:endParaRPr lang="en-US" dirty="0"/>
          </a:p>
          <a:p>
            <a:r>
              <a:rPr lang="en-US" b="1" i="1" dirty="0"/>
              <a:t>Concepts</a:t>
            </a:r>
            <a:r>
              <a:rPr lang="en-US" dirty="0"/>
              <a:t> help us understand our world.</a:t>
            </a:r>
          </a:p>
        </p:txBody>
      </p:sp>
      <p:pic>
        <p:nvPicPr>
          <p:cNvPr id="4" name="Picture 3" descr="decorative"/>
          <p:cNvPicPr>
            <a:picLocks noChangeAspect="1"/>
          </p:cNvPicPr>
          <p:nvPr/>
        </p:nvPicPr>
        <p:blipFill>
          <a:blip r:embed="rId2"/>
          <a:stretch>
            <a:fillRect/>
          </a:stretch>
        </p:blipFill>
        <p:spPr>
          <a:xfrm>
            <a:off x="669594" y="424007"/>
            <a:ext cx="688908" cy="688908"/>
          </a:xfrm>
          <a:prstGeom prst="rect">
            <a:avLst/>
          </a:prstGeom>
        </p:spPr>
      </p:pic>
    </p:spTree>
    <p:extLst>
      <p:ext uri="{BB962C8B-B14F-4D97-AF65-F5344CB8AC3E}">
        <p14:creationId xmlns:p14="http://schemas.microsoft.com/office/powerpoint/2010/main" val="2078026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creativity and what are </a:t>
            </a:r>
            <a:br>
              <a:rPr lang="en-US" dirty="0"/>
            </a:br>
            <a:r>
              <a:rPr lang="en-US" dirty="0"/>
              <a:t>two kinds of thinking?</a:t>
            </a:r>
          </a:p>
        </p:txBody>
      </p:sp>
      <p:sp>
        <p:nvSpPr>
          <p:cNvPr id="7" name="Text Placeholder 6"/>
          <p:cNvSpPr>
            <a:spLocks noGrp="1"/>
          </p:cNvSpPr>
          <p:nvPr>
            <p:ph type="body" sz="quarter" idx="13"/>
          </p:nvPr>
        </p:nvSpPr>
        <p:spPr>
          <a:xfrm>
            <a:off x="628650" y="1790699"/>
            <a:ext cx="8102600" cy="917767"/>
          </a:xfrm>
        </p:spPr>
        <p:txBody>
          <a:bodyPr/>
          <a:lstStyle/>
          <a:p>
            <a:r>
              <a:rPr lang="en-US" b="1" i="1" dirty="0" smtClean="0"/>
              <a:t>__________</a:t>
            </a:r>
            <a:r>
              <a:rPr lang="en-US" dirty="0" smtClean="0"/>
              <a:t> </a:t>
            </a:r>
            <a:r>
              <a:rPr lang="en-US" dirty="0"/>
              <a:t>is the ability to produce new (novel) and </a:t>
            </a:r>
          </a:p>
          <a:p>
            <a:r>
              <a:rPr lang="en-US" dirty="0"/>
              <a:t>valuable (useful) ideas.</a:t>
            </a:r>
          </a:p>
        </p:txBody>
      </p:sp>
      <p:sp>
        <p:nvSpPr>
          <p:cNvPr id="3" name="Text Placeholder 2"/>
          <p:cNvSpPr>
            <a:spLocks noGrp="1"/>
          </p:cNvSpPr>
          <p:nvPr>
            <p:ph type="body" idx="1"/>
          </p:nvPr>
        </p:nvSpPr>
        <p:spPr>
          <a:xfrm>
            <a:off x="628650" y="2904522"/>
            <a:ext cx="3724986" cy="821317"/>
          </a:xfrm>
        </p:spPr>
        <p:txBody>
          <a:bodyPr/>
          <a:lstStyle/>
          <a:p>
            <a:r>
              <a:rPr lang="en-US" b="1" i="1" dirty="0" smtClean="0"/>
              <a:t>___________thinking</a:t>
            </a:r>
            <a:endParaRPr lang="en-US" b="1" i="1" dirty="0"/>
          </a:p>
        </p:txBody>
      </p:sp>
      <p:sp>
        <p:nvSpPr>
          <p:cNvPr id="4" name="Content Placeholder 3"/>
          <p:cNvSpPr>
            <a:spLocks noGrp="1"/>
          </p:cNvSpPr>
          <p:nvPr>
            <p:ph sz="half" idx="2"/>
          </p:nvPr>
        </p:nvSpPr>
        <p:spPr>
          <a:xfrm>
            <a:off x="628650" y="3924489"/>
            <a:ext cx="3724986" cy="2743200"/>
          </a:xfrm>
        </p:spPr>
        <p:txBody>
          <a:bodyPr/>
          <a:lstStyle/>
          <a:p>
            <a:r>
              <a:rPr lang="en-US" dirty="0"/>
              <a:t>narrowing</a:t>
            </a:r>
          </a:p>
          <a:p>
            <a:r>
              <a:rPr lang="en-US" dirty="0"/>
              <a:t>the available problem solutions to</a:t>
            </a:r>
          </a:p>
          <a:p>
            <a:r>
              <a:rPr lang="en-US" dirty="0"/>
              <a:t>determine the single best solution</a:t>
            </a:r>
          </a:p>
        </p:txBody>
      </p:sp>
      <p:sp>
        <p:nvSpPr>
          <p:cNvPr id="5" name="Text Placeholder 4"/>
          <p:cNvSpPr>
            <a:spLocks noGrp="1"/>
          </p:cNvSpPr>
          <p:nvPr>
            <p:ph type="body" sz="quarter" idx="3"/>
          </p:nvPr>
        </p:nvSpPr>
        <p:spPr>
          <a:xfrm>
            <a:off x="5006263" y="2904522"/>
            <a:ext cx="3724987" cy="821317"/>
          </a:xfrm>
        </p:spPr>
        <p:txBody>
          <a:bodyPr/>
          <a:lstStyle/>
          <a:p>
            <a:r>
              <a:rPr lang="en-US" b="1" i="1" dirty="0" smtClean="0"/>
              <a:t>__________ </a:t>
            </a:r>
            <a:r>
              <a:rPr lang="en-US" b="1" i="1" dirty="0"/>
              <a:t>thinking</a:t>
            </a:r>
          </a:p>
        </p:txBody>
      </p:sp>
      <p:sp>
        <p:nvSpPr>
          <p:cNvPr id="6" name="Content Placeholder 5"/>
          <p:cNvSpPr>
            <a:spLocks noGrp="1"/>
          </p:cNvSpPr>
          <p:nvPr>
            <p:ph sz="quarter" idx="4"/>
          </p:nvPr>
        </p:nvSpPr>
        <p:spPr>
          <a:xfrm>
            <a:off x="5006264" y="3924489"/>
            <a:ext cx="3724986" cy="2743200"/>
          </a:xfrm>
        </p:spPr>
        <p:txBody>
          <a:bodyPr/>
          <a:lstStyle/>
          <a:p>
            <a:r>
              <a:rPr lang="en-US" dirty="0"/>
              <a:t>expanding</a:t>
            </a:r>
          </a:p>
          <a:p>
            <a:r>
              <a:rPr lang="en-US" dirty="0"/>
              <a:t>the number of possible problem solutions; creative thinking that</a:t>
            </a:r>
          </a:p>
          <a:p>
            <a:r>
              <a:rPr lang="en-US" dirty="0"/>
              <a:t>expands in different directions</a:t>
            </a:r>
          </a:p>
        </p:txBody>
      </p:sp>
      <p:pic>
        <p:nvPicPr>
          <p:cNvPr id="8" name="Picture 7" descr="decorative"/>
          <p:cNvPicPr>
            <a:picLocks noChangeAspect="1"/>
          </p:cNvPicPr>
          <p:nvPr/>
        </p:nvPicPr>
        <p:blipFill>
          <a:blip r:embed="rId2"/>
          <a:stretch>
            <a:fillRect/>
          </a:stretch>
        </p:blipFill>
        <p:spPr>
          <a:xfrm>
            <a:off x="669594" y="424007"/>
            <a:ext cx="688908" cy="688908"/>
          </a:xfrm>
          <a:prstGeom prst="rect">
            <a:avLst/>
          </a:prstGeom>
        </p:spPr>
      </p:pic>
    </p:spTree>
    <p:extLst>
      <p:ext uri="{BB962C8B-B14F-4D97-AF65-F5344CB8AC3E}">
        <p14:creationId xmlns:p14="http://schemas.microsoft.com/office/powerpoint/2010/main" val="2552117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problem </a:t>
            </a:r>
            <a:br>
              <a:rPr lang="en-US" dirty="0"/>
            </a:br>
            <a:r>
              <a:rPr lang="en-US" dirty="0"/>
              <a:t>solving strategies?</a:t>
            </a:r>
          </a:p>
        </p:txBody>
      </p:sp>
      <p:sp>
        <p:nvSpPr>
          <p:cNvPr id="3" name="Text Placeholder 2"/>
          <p:cNvSpPr>
            <a:spLocks noGrp="1"/>
          </p:cNvSpPr>
          <p:nvPr>
            <p:ph type="body" idx="1"/>
          </p:nvPr>
        </p:nvSpPr>
        <p:spPr/>
        <p:txBody>
          <a:bodyPr/>
          <a:lstStyle/>
          <a:p>
            <a:r>
              <a:rPr lang="en-US" b="1" i="1" dirty="0" smtClean="0"/>
              <a:t>___________</a:t>
            </a:r>
            <a:endParaRPr lang="en-US" b="1" i="1" dirty="0"/>
          </a:p>
        </p:txBody>
      </p:sp>
      <p:sp>
        <p:nvSpPr>
          <p:cNvPr id="4" name="Content Placeholder 3"/>
          <p:cNvSpPr>
            <a:spLocks noGrp="1"/>
          </p:cNvSpPr>
          <p:nvPr>
            <p:ph sz="half" idx="2"/>
          </p:nvPr>
        </p:nvSpPr>
        <p:spPr/>
        <p:txBody>
          <a:bodyPr/>
          <a:lstStyle/>
          <a:p>
            <a:r>
              <a:rPr lang="en-US" dirty="0"/>
              <a:t>a methodical, logical</a:t>
            </a:r>
          </a:p>
          <a:p>
            <a:r>
              <a:rPr lang="en-US" dirty="0"/>
              <a:t>rule or step-by-step procedure that guarantees</a:t>
            </a:r>
          </a:p>
          <a:p>
            <a:r>
              <a:rPr lang="en-US" dirty="0"/>
              <a:t>solving a particular problem</a:t>
            </a:r>
            <a:endParaRPr lang="en-US" b="1" dirty="0"/>
          </a:p>
        </p:txBody>
      </p:sp>
      <p:sp>
        <p:nvSpPr>
          <p:cNvPr id="5" name="Text Placeholder 4"/>
          <p:cNvSpPr>
            <a:spLocks noGrp="1"/>
          </p:cNvSpPr>
          <p:nvPr>
            <p:ph type="body" sz="quarter" idx="3"/>
          </p:nvPr>
        </p:nvSpPr>
        <p:spPr/>
        <p:txBody>
          <a:bodyPr/>
          <a:lstStyle/>
          <a:p>
            <a:r>
              <a:rPr lang="en-US" b="1" i="1" dirty="0" smtClean="0"/>
              <a:t>______________</a:t>
            </a:r>
            <a:endParaRPr lang="en-US" b="1" i="1" dirty="0"/>
          </a:p>
        </p:txBody>
      </p:sp>
      <p:sp>
        <p:nvSpPr>
          <p:cNvPr id="6" name="Content Placeholder 5"/>
          <p:cNvSpPr>
            <a:spLocks noGrp="1"/>
          </p:cNvSpPr>
          <p:nvPr>
            <p:ph sz="quarter" idx="4"/>
          </p:nvPr>
        </p:nvSpPr>
        <p:spPr/>
        <p:txBody>
          <a:bodyPr/>
          <a:lstStyle/>
          <a:p>
            <a:r>
              <a:rPr lang="en-US" dirty="0"/>
              <a:t>a simple thinking</a:t>
            </a:r>
          </a:p>
          <a:p>
            <a:r>
              <a:rPr lang="en-US" dirty="0"/>
              <a:t>strategy that often allows us to make judgments and solve problems efficiently; usually speedier but also more error-prone</a:t>
            </a:r>
          </a:p>
          <a:p>
            <a:r>
              <a:rPr lang="en-US" dirty="0"/>
              <a:t>than an </a:t>
            </a:r>
            <a:r>
              <a:rPr lang="en-US" b="1" i="1" dirty="0"/>
              <a:t>algorithm</a:t>
            </a:r>
            <a:endParaRPr lang="en-US" b="1" dirty="0"/>
          </a:p>
        </p:txBody>
      </p:sp>
      <p:pic>
        <p:nvPicPr>
          <p:cNvPr id="7" name="Picture 6" descr="decorative"/>
          <p:cNvPicPr>
            <a:picLocks noChangeAspect="1"/>
          </p:cNvPicPr>
          <p:nvPr/>
        </p:nvPicPr>
        <p:blipFill>
          <a:blip r:embed="rId2"/>
          <a:stretch>
            <a:fillRect/>
          </a:stretch>
        </p:blipFill>
        <p:spPr>
          <a:xfrm>
            <a:off x="669594" y="406070"/>
            <a:ext cx="688908" cy="688908"/>
          </a:xfrm>
          <a:prstGeom prst="rect">
            <a:avLst/>
          </a:prstGeom>
        </p:spPr>
      </p:pic>
    </p:spTree>
    <p:extLst>
      <p:ext uri="{BB962C8B-B14F-4D97-AF65-F5344CB8AC3E}">
        <p14:creationId xmlns:p14="http://schemas.microsoft.com/office/powerpoint/2010/main" val="650959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a:t>
            </a:r>
            <a:r>
              <a:rPr lang="en-US" dirty="0" smtClean="0"/>
              <a:t>?</a:t>
            </a:r>
            <a:endParaRPr lang="en-US" dirty="0"/>
          </a:p>
        </p:txBody>
      </p:sp>
      <p:sp>
        <p:nvSpPr>
          <p:cNvPr id="3" name="Content Placeholder 2"/>
          <p:cNvSpPr>
            <a:spLocks noGrp="1"/>
          </p:cNvSpPr>
          <p:nvPr>
            <p:ph idx="1"/>
          </p:nvPr>
        </p:nvSpPr>
        <p:spPr>
          <a:xfrm>
            <a:off x="628650" y="1825624"/>
            <a:ext cx="8101584" cy="4698005"/>
          </a:xfrm>
        </p:spPr>
        <p:txBody>
          <a:bodyPr/>
          <a:lstStyle/>
          <a:p>
            <a:r>
              <a:rPr lang="en-US" dirty="0"/>
              <a:t>a sudden realization of a</a:t>
            </a:r>
          </a:p>
          <a:p>
            <a:r>
              <a:rPr lang="en-US" dirty="0"/>
              <a:t>problem’s solution; contrasts with</a:t>
            </a:r>
          </a:p>
          <a:p>
            <a:r>
              <a:rPr lang="en-US" dirty="0"/>
              <a:t>strategy-based solutions</a:t>
            </a:r>
          </a:p>
          <a:p>
            <a:endParaRPr lang="en-US" dirty="0"/>
          </a:p>
          <a:p>
            <a:r>
              <a:rPr lang="en-US" dirty="0"/>
              <a:t>Sometimes, no problem-solving strategy (such as algorithms or heuristics) seems to be at work at all, and we arrive at a solution to a problem in a quick instance…an “aha!” moment.</a:t>
            </a:r>
          </a:p>
          <a:p>
            <a:endParaRPr lang="en-US" dirty="0"/>
          </a:p>
          <a:p>
            <a:r>
              <a:rPr lang="en-US" dirty="0"/>
              <a:t>Insight strikes suddenly, with no prior sense of “getting warmer” or feeling close to a solution.</a:t>
            </a:r>
          </a:p>
        </p:txBody>
      </p:sp>
      <p:pic>
        <p:nvPicPr>
          <p:cNvPr id="4" name="Picture 3" descr="decorative"/>
          <p:cNvPicPr>
            <a:picLocks noChangeAspect="1"/>
          </p:cNvPicPr>
          <p:nvPr/>
        </p:nvPicPr>
        <p:blipFill>
          <a:blip r:embed="rId2"/>
          <a:stretch>
            <a:fillRect/>
          </a:stretch>
        </p:blipFill>
        <p:spPr>
          <a:xfrm>
            <a:off x="669594" y="423232"/>
            <a:ext cx="688908" cy="688908"/>
          </a:xfrm>
          <a:prstGeom prst="rect">
            <a:avLst/>
          </a:prstGeom>
        </p:spPr>
      </p:pic>
    </p:spTree>
    <p:extLst>
      <p:ext uri="{BB962C8B-B14F-4D97-AF65-F5344CB8AC3E}">
        <p14:creationId xmlns:p14="http://schemas.microsoft.com/office/powerpoint/2010/main" val="147031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CE487C3A-3333-4752-AF98-E48F93C847D3}"/>
              </a:ext>
            </a:extLst>
          </p:cNvPr>
          <p:cNvSpPr>
            <a:spLocks noGrp="1"/>
          </p:cNvSpPr>
          <p:nvPr>
            <p:ph type="title"/>
          </p:nvPr>
        </p:nvSpPr>
        <p:spPr>
          <a:xfrm>
            <a:off x="521208" y="365126"/>
            <a:ext cx="8101584" cy="1325563"/>
          </a:xfrm>
        </p:spPr>
        <p:txBody>
          <a:bodyPr>
            <a:normAutofit/>
          </a:bodyPr>
          <a:lstStyle/>
          <a:p>
            <a:r>
              <a:rPr lang="en-US" dirty="0"/>
              <a:t>How do psychologists describe the </a:t>
            </a:r>
            <a:br>
              <a:rPr lang="en-US" dirty="0"/>
            </a:br>
            <a:r>
              <a:rPr lang="en-US" dirty="0"/>
              <a:t>human memory system?</a:t>
            </a:r>
          </a:p>
        </p:txBody>
      </p:sp>
      <p:sp>
        <p:nvSpPr>
          <p:cNvPr id="3" name="Text Placeholder 2"/>
          <p:cNvSpPr>
            <a:spLocks noGrp="1"/>
          </p:cNvSpPr>
          <p:nvPr>
            <p:ph type="body" sz="quarter" idx="4294967295"/>
          </p:nvPr>
        </p:nvSpPr>
        <p:spPr>
          <a:xfrm>
            <a:off x="521779" y="1939999"/>
            <a:ext cx="8101013" cy="1220787"/>
          </a:xfrm>
        </p:spPr>
        <p:txBody>
          <a:bodyPr>
            <a:normAutofit lnSpcReduction="10000"/>
          </a:bodyPr>
          <a:lstStyle/>
          <a:p>
            <a:pPr marL="0" indent="0">
              <a:buNone/>
            </a:pPr>
            <a:r>
              <a:rPr lang="en-US" dirty="0"/>
              <a:t>Psychologists propose an </a:t>
            </a:r>
            <a:r>
              <a:rPr lang="en-US" i="1" dirty="0"/>
              <a:t>information-processing model </a:t>
            </a:r>
            <a:r>
              <a:rPr lang="en-US" dirty="0"/>
              <a:t>which likens human memory to computer operations. To remember any event, we must…</a:t>
            </a:r>
          </a:p>
        </p:txBody>
      </p:sp>
      <p:sp>
        <p:nvSpPr>
          <p:cNvPr id="4" name="Text Placeholder 3"/>
          <p:cNvSpPr>
            <a:spLocks noGrp="1"/>
          </p:cNvSpPr>
          <p:nvPr>
            <p:ph type="body" sz="quarter" idx="4294967295"/>
          </p:nvPr>
        </p:nvSpPr>
        <p:spPr>
          <a:xfrm>
            <a:off x="521779" y="3429000"/>
            <a:ext cx="8101013" cy="741363"/>
          </a:xfrm>
        </p:spPr>
        <p:txBody>
          <a:bodyPr/>
          <a:lstStyle/>
          <a:p>
            <a:pPr marL="0" indent="0">
              <a:buNone/>
            </a:pPr>
            <a:r>
              <a:rPr lang="en-US" b="1" i="1" dirty="0" smtClean="0"/>
              <a:t>__________ </a:t>
            </a:r>
            <a:r>
              <a:rPr lang="en-US" dirty="0"/>
              <a:t>(put in) the new information…</a:t>
            </a:r>
          </a:p>
        </p:txBody>
      </p:sp>
      <p:sp>
        <p:nvSpPr>
          <p:cNvPr id="5" name="Text Placeholder 4"/>
          <p:cNvSpPr>
            <a:spLocks noGrp="1"/>
          </p:cNvSpPr>
          <p:nvPr>
            <p:ph type="body" sz="quarter" idx="4294967295"/>
          </p:nvPr>
        </p:nvSpPr>
        <p:spPr>
          <a:xfrm>
            <a:off x="521779" y="4464807"/>
            <a:ext cx="8101013" cy="741363"/>
          </a:xfrm>
        </p:spPr>
        <p:txBody>
          <a:bodyPr/>
          <a:lstStyle/>
          <a:p>
            <a:pPr marL="0" indent="0">
              <a:buNone/>
            </a:pPr>
            <a:r>
              <a:rPr lang="en-US" b="1" i="1" dirty="0" smtClean="0"/>
              <a:t>__________</a:t>
            </a:r>
            <a:r>
              <a:rPr lang="en-US" dirty="0" smtClean="0"/>
              <a:t> </a:t>
            </a:r>
            <a:r>
              <a:rPr lang="en-US" dirty="0"/>
              <a:t>(organize) the information….</a:t>
            </a:r>
          </a:p>
        </p:txBody>
      </p:sp>
      <p:sp>
        <p:nvSpPr>
          <p:cNvPr id="6" name="Content Placeholder 5"/>
          <p:cNvSpPr>
            <a:spLocks noGrp="1"/>
          </p:cNvSpPr>
          <p:nvPr>
            <p:ph idx="1"/>
          </p:nvPr>
        </p:nvSpPr>
        <p:spPr>
          <a:xfrm>
            <a:off x="521208" y="5503282"/>
            <a:ext cx="8101584" cy="877889"/>
          </a:xfrm>
        </p:spPr>
        <p:txBody>
          <a:bodyPr/>
          <a:lstStyle/>
          <a:p>
            <a:r>
              <a:rPr lang="en-US" b="1" i="1" dirty="0" smtClean="0"/>
              <a:t>____________</a:t>
            </a:r>
            <a:r>
              <a:rPr lang="en-US" dirty="0" smtClean="0"/>
              <a:t> </a:t>
            </a:r>
            <a:r>
              <a:rPr lang="en-US" dirty="0"/>
              <a:t>(pull out) the information.</a:t>
            </a:r>
          </a:p>
        </p:txBody>
      </p:sp>
      <p:pic>
        <p:nvPicPr>
          <p:cNvPr id="9" name="Picture 8" descr="decorative"/>
          <p:cNvPicPr>
            <a:picLocks noChangeAspect="1"/>
          </p:cNvPicPr>
          <p:nvPr/>
        </p:nvPicPr>
        <p:blipFill>
          <a:blip r:embed="rId2"/>
          <a:stretch>
            <a:fillRect/>
          </a:stretch>
        </p:blipFill>
        <p:spPr>
          <a:xfrm>
            <a:off x="643986" y="437862"/>
            <a:ext cx="688908" cy="695004"/>
          </a:xfrm>
          <a:prstGeom prst="rect">
            <a:avLst/>
          </a:prstGeom>
        </p:spPr>
      </p:pic>
    </p:spTree>
    <p:extLst>
      <p:ext uri="{BB962C8B-B14F-4D97-AF65-F5344CB8AC3E}">
        <p14:creationId xmlns:p14="http://schemas.microsoft.com/office/powerpoint/2010/main" val="1630827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has been conducted on insight in non-human animals?</a:t>
            </a:r>
          </a:p>
        </p:txBody>
      </p:sp>
      <p:sp>
        <p:nvSpPr>
          <p:cNvPr id="3" name="Content Placeholder 2"/>
          <p:cNvSpPr>
            <a:spLocks noGrp="1"/>
          </p:cNvSpPr>
          <p:nvPr>
            <p:ph idx="1"/>
          </p:nvPr>
        </p:nvSpPr>
        <p:spPr>
          <a:xfrm>
            <a:off x="628650" y="1825624"/>
            <a:ext cx="8101584" cy="4793539"/>
          </a:xfrm>
        </p:spPr>
        <p:txBody>
          <a:bodyPr/>
          <a:lstStyle/>
          <a:p>
            <a:r>
              <a:rPr lang="en-US" dirty="0"/>
              <a:t>Psychologist Wolfgang </a:t>
            </a:r>
            <a:r>
              <a:rPr lang="en-US" dirty="0" smtClean="0"/>
              <a:t>______________ </a:t>
            </a:r>
            <a:r>
              <a:rPr lang="en-US" dirty="0"/>
              <a:t>placed a piece of fruit and a long stick outside the cage of a chimpanzee named </a:t>
            </a:r>
            <a:r>
              <a:rPr lang="en-US" dirty="0" smtClean="0"/>
              <a:t>__________, </a:t>
            </a:r>
            <a:r>
              <a:rPr lang="en-US" dirty="0"/>
              <a:t>beyond his reach. </a:t>
            </a:r>
          </a:p>
          <a:p>
            <a:r>
              <a:rPr lang="en-US" dirty="0"/>
              <a:t>Inside the cage, </a:t>
            </a:r>
            <a:r>
              <a:rPr lang="en-US" dirty="0" err="1"/>
              <a:t>Köhler</a:t>
            </a:r>
            <a:r>
              <a:rPr lang="en-US" dirty="0"/>
              <a:t> placed a short stick, which Sultan grabbed, using it to try to reach the fruit. </a:t>
            </a:r>
          </a:p>
          <a:p>
            <a:r>
              <a:rPr lang="en-US" dirty="0"/>
              <a:t>After several failed attempts, the chimpanzee</a:t>
            </a:r>
          </a:p>
          <a:p>
            <a:r>
              <a:rPr lang="en-US" dirty="0"/>
              <a:t>dropped the stick and seemed to survey the situation. Then suddenly (as if thinking “Aha!”), Sultan jumped up and seized the short stick again. This time, he used it to pull in the longer stick—which he then used to reach the fruit.</a:t>
            </a:r>
          </a:p>
        </p:txBody>
      </p:sp>
    </p:spTree>
    <p:extLst>
      <p:ext uri="{BB962C8B-B14F-4D97-AF65-F5344CB8AC3E}">
        <p14:creationId xmlns:p14="http://schemas.microsoft.com/office/powerpoint/2010/main" val="564591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three obstacles to </a:t>
            </a:r>
            <a:br>
              <a:rPr lang="en-US" dirty="0"/>
            </a:br>
            <a:r>
              <a:rPr lang="en-US" dirty="0"/>
              <a:t>problem solving?</a:t>
            </a:r>
          </a:p>
        </p:txBody>
      </p:sp>
      <p:sp>
        <p:nvSpPr>
          <p:cNvPr id="3" name="Text Placeholder 2"/>
          <p:cNvSpPr>
            <a:spLocks noGrp="1"/>
          </p:cNvSpPr>
          <p:nvPr>
            <p:ph type="body" sz="quarter" idx="16"/>
          </p:nvPr>
        </p:nvSpPr>
        <p:spPr>
          <a:xfrm>
            <a:off x="0" y="1872343"/>
            <a:ext cx="8860971" cy="1251856"/>
          </a:xfrm>
        </p:spPr>
        <p:txBody>
          <a:bodyPr/>
          <a:lstStyle/>
          <a:p>
            <a:pPr algn="l"/>
            <a:r>
              <a:rPr lang="en-US" b="1" dirty="0" smtClean="0"/>
              <a:t>__________ _____</a:t>
            </a:r>
            <a:endParaRPr lang="en-US" b="1" dirty="0"/>
          </a:p>
        </p:txBody>
      </p:sp>
      <p:sp>
        <p:nvSpPr>
          <p:cNvPr id="4" name="Text Placeholder 3"/>
          <p:cNvSpPr>
            <a:spLocks noGrp="1"/>
          </p:cNvSpPr>
          <p:nvPr>
            <p:ph type="body" sz="quarter" idx="17"/>
          </p:nvPr>
        </p:nvSpPr>
        <p:spPr>
          <a:xfrm>
            <a:off x="119743" y="3346449"/>
            <a:ext cx="8741228" cy="1244600"/>
          </a:xfrm>
        </p:spPr>
        <p:txBody>
          <a:bodyPr/>
          <a:lstStyle/>
          <a:p>
            <a:pPr algn="l"/>
            <a:r>
              <a:rPr lang="en-US" b="1" dirty="0" smtClean="0"/>
              <a:t>__________</a:t>
            </a:r>
            <a:endParaRPr lang="en-US" b="1" dirty="0"/>
          </a:p>
        </p:txBody>
      </p:sp>
      <p:sp>
        <p:nvSpPr>
          <p:cNvPr id="5" name="Text Placeholder 4"/>
          <p:cNvSpPr>
            <a:spLocks noGrp="1"/>
          </p:cNvSpPr>
          <p:nvPr>
            <p:ph type="body" sz="quarter" idx="18"/>
          </p:nvPr>
        </p:nvSpPr>
        <p:spPr>
          <a:xfrm>
            <a:off x="130629" y="4813299"/>
            <a:ext cx="8730342" cy="1244600"/>
          </a:xfrm>
        </p:spPr>
        <p:txBody>
          <a:bodyPr/>
          <a:lstStyle/>
          <a:p>
            <a:pPr algn="l"/>
            <a:r>
              <a:rPr lang="en-US" b="1" dirty="0" smtClean="0"/>
              <a:t>_______ _______</a:t>
            </a:r>
            <a:endParaRPr lang="en-US" b="1" dirty="0"/>
          </a:p>
        </p:txBody>
      </p:sp>
      <p:pic>
        <p:nvPicPr>
          <p:cNvPr id="6" name="Picture 5" descr="decorative"/>
          <p:cNvPicPr>
            <a:picLocks noChangeAspect="1"/>
          </p:cNvPicPr>
          <p:nvPr/>
        </p:nvPicPr>
        <p:blipFill>
          <a:blip r:embed="rId2"/>
          <a:stretch>
            <a:fillRect/>
          </a:stretch>
        </p:blipFill>
        <p:spPr>
          <a:xfrm>
            <a:off x="688425" y="423232"/>
            <a:ext cx="688908" cy="688908"/>
          </a:xfrm>
          <a:prstGeom prst="rect">
            <a:avLst/>
          </a:prstGeom>
        </p:spPr>
      </p:pic>
    </p:spTree>
    <p:extLst>
      <p:ext uri="{BB962C8B-B14F-4D97-AF65-F5344CB8AC3E}">
        <p14:creationId xmlns:p14="http://schemas.microsoft.com/office/powerpoint/2010/main" val="29078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intuitive </a:t>
            </a:r>
            <a:br>
              <a:rPr lang="en-US" dirty="0"/>
            </a:br>
            <a:r>
              <a:rPr lang="en-US" dirty="0"/>
              <a:t>mental shortcuts?</a:t>
            </a:r>
          </a:p>
        </p:txBody>
      </p:sp>
      <p:sp>
        <p:nvSpPr>
          <p:cNvPr id="3" name="Text Placeholder 2"/>
          <p:cNvSpPr>
            <a:spLocks noGrp="1"/>
          </p:cNvSpPr>
          <p:nvPr>
            <p:ph type="body" idx="1"/>
          </p:nvPr>
        </p:nvSpPr>
        <p:spPr/>
        <p:txBody>
          <a:bodyPr>
            <a:normAutofit lnSpcReduction="10000"/>
          </a:bodyPr>
          <a:lstStyle/>
          <a:p>
            <a:r>
              <a:rPr lang="en-US" b="1" i="1" dirty="0" smtClean="0"/>
              <a:t>_____________</a:t>
            </a:r>
          </a:p>
          <a:p>
            <a:r>
              <a:rPr lang="en-US" b="1" i="1" dirty="0" smtClean="0"/>
              <a:t>heuristic</a:t>
            </a:r>
            <a:endParaRPr lang="en-US" b="1" i="1" dirty="0"/>
          </a:p>
        </p:txBody>
      </p:sp>
      <p:sp>
        <p:nvSpPr>
          <p:cNvPr id="4" name="Content Placeholder 3"/>
          <p:cNvSpPr>
            <a:spLocks noGrp="1"/>
          </p:cNvSpPr>
          <p:nvPr>
            <p:ph sz="half" idx="2"/>
          </p:nvPr>
        </p:nvSpPr>
        <p:spPr/>
        <p:txBody>
          <a:bodyPr/>
          <a:lstStyle/>
          <a:p>
            <a:r>
              <a:rPr lang="en-US" dirty="0"/>
              <a:t>estimating the likelihood of events in terms of how well they seem to represent,</a:t>
            </a:r>
          </a:p>
          <a:p>
            <a:r>
              <a:rPr lang="en-US" dirty="0"/>
              <a:t>or match, particular  prototypes;</a:t>
            </a:r>
          </a:p>
          <a:p>
            <a:r>
              <a:rPr lang="en-US" dirty="0"/>
              <a:t>may lead us to ignore other relevant information</a:t>
            </a:r>
          </a:p>
        </p:txBody>
      </p:sp>
      <p:sp>
        <p:nvSpPr>
          <p:cNvPr id="5" name="Text Placeholder 4"/>
          <p:cNvSpPr>
            <a:spLocks noGrp="1"/>
          </p:cNvSpPr>
          <p:nvPr>
            <p:ph type="body" sz="quarter" idx="3"/>
          </p:nvPr>
        </p:nvSpPr>
        <p:spPr/>
        <p:txBody>
          <a:bodyPr>
            <a:normAutofit/>
          </a:bodyPr>
          <a:lstStyle/>
          <a:p>
            <a:r>
              <a:rPr lang="en-US" b="1" i="1" dirty="0" smtClean="0"/>
              <a:t>___________ </a:t>
            </a:r>
            <a:r>
              <a:rPr lang="en-US" b="1" i="1" dirty="0"/>
              <a:t>heuristic</a:t>
            </a:r>
          </a:p>
        </p:txBody>
      </p:sp>
      <p:sp>
        <p:nvSpPr>
          <p:cNvPr id="6" name="Content Placeholder 5"/>
          <p:cNvSpPr>
            <a:spLocks noGrp="1"/>
          </p:cNvSpPr>
          <p:nvPr>
            <p:ph sz="quarter" idx="4"/>
          </p:nvPr>
        </p:nvSpPr>
        <p:spPr/>
        <p:txBody>
          <a:bodyPr/>
          <a:lstStyle/>
          <a:p>
            <a:r>
              <a:rPr lang="en-US" dirty="0"/>
              <a:t>estimating the likelihood of events based on their availability in memory;</a:t>
            </a:r>
          </a:p>
          <a:p>
            <a:r>
              <a:rPr lang="en-US" dirty="0"/>
              <a:t>if instances come readily to</a:t>
            </a:r>
          </a:p>
          <a:p>
            <a:r>
              <a:rPr lang="en-US" dirty="0"/>
              <a:t>mind (perhaps because of their vividness), we presume such</a:t>
            </a:r>
          </a:p>
          <a:p>
            <a:r>
              <a:rPr lang="en-US" dirty="0"/>
              <a:t>events are common</a:t>
            </a:r>
          </a:p>
        </p:txBody>
      </p:sp>
      <p:pic>
        <p:nvPicPr>
          <p:cNvPr id="7" name="Picture 6" descr="decorative"/>
          <p:cNvPicPr>
            <a:picLocks noChangeAspect="1"/>
          </p:cNvPicPr>
          <p:nvPr/>
        </p:nvPicPr>
        <p:blipFill>
          <a:blip r:embed="rId2"/>
          <a:stretch>
            <a:fillRect/>
          </a:stretch>
        </p:blipFill>
        <p:spPr>
          <a:xfrm>
            <a:off x="579241" y="409584"/>
            <a:ext cx="688908" cy="688908"/>
          </a:xfrm>
          <a:prstGeom prst="rect">
            <a:avLst/>
          </a:prstGeom>
        </p:spPr>
      </p:pic>
    </p:spTree>
    <p:extLst>
      <p:ext uri="{BB962C8B-B14F-4D97-AF65-F5344CB8AC3E}">
        <p14:creationId xmlns:p14="http://schemas.microsoft.com/office/powerpoint/2010/main" val="2180175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our decisions and judgments </a:t>
            </a:r>
            <a:br>
              <a:rPr lang="en-US" dirty="0"/>
            </a:br>
            <a:r>
              <a:rPr lang="en-US" dirty="0"/>
              <a:t>affected by </a:t>
            </a:r>
            <a:r>
              <a:rPr lang="en-US" i="1" dirty="0" smtClean="0"/>
              <a:t>_____________</a:t>
            </a:r>
            <a:r>
              <a:rPr lang="en-US" dirty="0" smtClean="0"/>
              <a:t>?</a:t>
            </a:r>
            <a:endParaRPr lang="en-US" dirty="0"/>
          </a:p>
        </p:txBody>
      </p:sp>
      <p:sp>
        <p:nvSpPr>
          <p:cNvPr id="3" name="Content Placeholder 2"/>
          <p:cNvSpPr>
            <a:spLocks noGrp="1"/>
          </p:cNvSpPr>
          <p:nvPr>
            <p:ph idx="1"/>
          </p:nvPr>
        </p:nvSpPr>
        <p:spPr/>
        <p:txBody>
          <a:bodyPr/>
          <a:lstStyle/>
          <a:p>
            <a:r>
              <a:rPr lang="en-US" b="1" i="1" dirty="0" smtClean="0"/>
              <a:t>O___________</a:t>
            </a:r>
            <a:r>
              <a:rPr lang="en-US" dirty="0" smtClean="0"/>
              <a:t> </a:t>
            </a:r>
            <a:r>
              <a:rPr lang="en-US" dirty="0"/>
              <a:t>is the tendency to</a:t>
            </a:r>
          </a:p>
          <a:p>
            <a:r>
              <a:rPr lang="en-US" dirty="0"/>
              <a:t>be more confident than correct—</a:t>
            </a:r>
          </a:p>
          <a:p>
            <a:r>
              <a:rPr lang="en-US" dirty="0"/>
              <a:t>to overestimate the accuracy of our</a:t>
            </a:r>
          </a:p>
          <a:p>
            <a:r>
              <a:rPr lang="en-US" dirty="0"/>
              <a:t>beliefs and judgments.</a:t>
            </a:r>
          </a:p>
          <a:p>
            <a:endParaRPr lang="en-US" dirty="0"/>
          </a:p>
          <a:p>
            <a:r>
              <a:rPr lang="en-US" dirty="0"/>
              <a:t>Sometimes our decisions and judgments go </a:t>
            </a:r>
          </a:p>
          <a:p>
            <a:r>
              <a:rPr lang="en-US" dirty="0"/>
              <a:t>awry simply because we are more </a:t>
            </a:r>
          </a:p>
          <a:p>
            <a:r>
              <a:rPr lang="en-US" dirty="0"/>
              <a:t>confident than correct.</a:t>
            </a:r>
          </a:p>
        </p:txBody>
      </p:sp>
      <p:pic>
        <p:nvPicPr>
          <p:cNvPr id="4" name="Picture 3" descr="decorative"/>
          <p:cNvPicPr>
            <a:picLocks noChangeAspect="1"/>
          </p:cNvPicPr>
          <p:nvPr/>
        </p:nvPicPr>
        <p:blipFill>
          <a:blip r:embed="rId2"/>
          <a:stretch>
            <a:fillRect/>
          </a:stretch>
        </p:blipFill>
        <p:spPr>
          <a:xfrm>
            <a:off x="688425" y="423232"/>
            <a:ext cx="688908" cy="688908"/>
          </a:xfrm>
          <a:prstGeom prst="rect">
            <a:avLst/>
          </a:prstGeom>
        </p:spPr>
      </p:pic>
    </p:spTree>
    <p:extLst>
      <p:ext uri="{BB962C8B-B14F-4D97-AF65-F5344CB8AC3E}">
        <p14:creationId xmlns:p14="http://schemas.microsoft.com/office/powerpoint/2010/main" val="3886758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belief perseverance?</a:t>
            </a:r>
          </a:p>
        </p:txBody>
      </p:sp>
      <p:sp>
        <p:nvSpPr>
          <p:cNvPr id="3" name="Content Placeholder 2"/>
          <p:cNvSpPr>
            <a:spLocks noGrp="1"/>
          </p:cNvSpPr>
          <p:nvPr>
            <p:ph idx="1"/>
          </p:nvPr>
        </p:nvSpPr>
        <p:spPr>
          <a:xfrm>
            <a:off x="628650" y="1825625"/>
            <a:ext cx="8101584" cy="4676776"/>
          </a:xfrm>
        </p:spPr>
        <p:txBody>
          <a:bodyPr/>
          <a:lstStyle/>
          <a:p>
            <a:r>
              <a:rPr lang="en-US" dirty="0"/>
              <a:t>clinging to one’s initial conceptions after the basis on which they were formed has been discredited</a:t>
            </a:r>
          </a:p>
          <a:p>
            <a:r>
              <a:rPr lang="en-US" dirty="0"/>
              <a:t>____</a:t>
            </a:r>
          </a:p>
          <a:p>
            <a:endParaRPr lang="en-US" dirty="0"/>
          </a:p>
          <a:p>
            <a:r>
              <a:rPr lang="en-US" dirty="0"/>
              <a:t>The more we come to appreciate why our beliefs might be true, the more tightly we cling to them.</a:t>
            </a:r>
          </a:p>
          <a:p>
            <a:endParaRPr lang="en-US" dirty="0"/>
          </a:p>
          <a:p>
            <a:r>
              <a:rPr lang="en-US" i="1" dirty="0"/>
              <a:t>For instance, in politics, once we have explained to ourselves why candidate X or Y will be a better</a:t>
            </a:r>
          </a:p>
          <a:p>
            <a:r>
              <a:rPr lang="en-US" i="1" dirty="0"/>
              <a:t>commander-in-chief, we tend to ignore evidence undermining our belief.</a:t>
            </a:r>
          </a:p>
        </p:txBody>
      </p:sp>
      <p:pic>
        <p:nvPicPr>
          <p:cNvPr id="4" name="Picture 3" descr="decorative"/>
          <p:cNvPicPr>
            <a:picLocks noChangeAspect="1"/>
          </p:cNvPicPr>
          <p:nvPr/>
        </p:nvPicPr>
        <p:blipFill>
          <a:blip r:embed="rId2"/>
          <a:stretch>
            <a:fillRect/>
          </a:stretch>
        </p:blipFill>
        <p:spPr>
          <a:xfrm>
            <a:off x="688425" y="423232"/>
            <a:ext cx="688908" cy="688908"/>
          </a:xfrm>
          <a:prstGeom prst="rect">
            <a:avLst/>
          </a:prstGeom>
        </p:spPr>
      </p:pic>
    </p:spTree>
    <p:extLst>
      <p:ext uri="{BB962C8B-B14F-4D97-AF65-F5344CB8AC3E}">
        <p14:creationId xmlns:p14="http://schemas.microsoft.com/office/powerpoint/2010/main" val="266061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____________</a:t>
            </a:r>
            <a:r>
              <a:rPr lang="en-US" dirty="0" smtClean="0"/>
              <a:t>?</a:t>
            </a:r>
            <a:endParaRPr lang="en-US" dirty="0"/>
          </a:p>
        </p:txBody>
      </p:sp>
      <p:sp>
        <p:nvSpPr>
          <p:cNvPr id="3" name="Content Placeholder 2"/>
          <p:cNvSpPr>
            <a:spLocks noGrp="1"/>
          </p:cNvSpPr>
          <p:nvPr>
            <p:ph idx="1"/>
          </p:nvPr>
        </p:nvSpPr>
        <p:spPr/>
        <p:txBody>
          <a:bodyPr/>
          <a:lstStyle/>
          <a:p>
            <a:r>
              <a:rPr lang="en-US" dirty="0"/>
              <a:t>the way an issue is</a:t>
            </a:r>
          </a:p>
          <a:p>
            <a:r>
              <a:rPr lang="en-US" dirty="0"/>
              <a:t>posed; how an issue is worded can</a:t>
            </a:r>
          </a:p>
          <a:p>
            <a:r>
              <a:rPr lang="en-US" dirty="0"/>
              <a:t>significantly affect decisions and</a:t>
            </a:r>
          </a:p>
          <a:p>
            <a:r>
              <a:rPr lang="en-US" dirty="0"/>
              <a:t>judgments</a:t>
            </a:r>
          </a:p>
        </p:txBody>
      </p:sp>
      <p:pic>
        <p:nvPicPr>
          <p:cNvPr id="4" name="Picture 3" descr="decorative"/>
          <p:cNvPicPr>
            <a:picLocks noChangeAspect="1"/>
          </p:cNvPicPr>
          <p:nvPr/>
        </p:nvPicPr>
        <p:blipFill>
          <a:blip r:embed="rId2"/>
          <a:stretch>
            <a:fillRect/>
          </a:stretch>
        </p:blipFill>
        <p:spPr>
          <a:xfrm>
            <a:off x="688425" y="423232"/>
            <a:ext cx="688908" cy="688908"/>
          </a:xfrm>
          <a:prstGeom prst="rect">
            <a:avLst/>
          </a:prstGeom>
        </p:spPr>
      </p:pic>
    </p:spTree>
    <p:extLst>
      <p:ext uri="{BB962C8B-B14F-4D97-AF65-F5344CB8AC3E}">
        <p14:creationId xmlns:p14="http://schemas.microsoft.com/office/powerpoint/2010/main" val="367610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9263"/>
            <a:ext cx="7886700" cy="1325563"/>
          </a:xfrm>
        </p:spPr>
        <p:txBody>
          <a:bodyPr/>
          <a:lstStyle/>
          <a:p>
            <a:r>
              <a:rPr lang="en-US" dirty="0"/>
              <a:t>Take a few minutes to review.</a:t>
            </a:r>
          </a:p>
        </p:txBody>
      </p:sp>
      <p:pic>
        <p:nvPicPr>
          <p:cNvPr id="3" name="Picture 2"/>
          <p:cNvPicPr>
            <a:picLocks noChangeAspect="1"/>
          </p:cNvPicPr>
          <p:nvPr/>
        </p:nvPicPr>
        <p:blipFill>
          <a:blip r:embed="rId2"/>
          <a:stretch>
            <a:fillRect/>
          </a:stretch>
        </p:blipFill>
        <p:spPr>
          <a:xfrm>
            <a:off x="903210" y="1544383"/>
            <a:ext cx="7253654" cy="5203913"/>
          </a:xfrm>
          <a:prstGeom prst="rect">
            <a:avLst/>
          </a:prstGeom>
        </p:spPr>
      </p:pic>
    </p:spTree>
    <p:extLst>
      <p:ext uri="{BB962C8B-B14F-4D97-AF65-F5344CB8AC3E}">
        <p14:creationId xmlns:p14="http://schemas.microsoft.com/office/powerpoint/2010/main" val="157453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__________</a:t>
            </a:r>
            <a:endParaRPr lang="en-US" b="1" i="1" dirty="0"/>
          </a:p>
        </p:txBody>
      </p:sp>
      <p:sp>
        <p:nvSpPr>
          <p:cNvPr id="4" name="Text Placeholder 3"/>
          <p:cNvSpPr>
            <a:spLocks noGrp="1"/>
          </p:cNvSpPr>
          <p:nvPr>
            <p:ph type="body" sz="half" idx="2"/>
          </p:nvPr>
        </p:nvSpPr>
        <p:spPr>
          <a:xfrm>
            <a:off x="630238" y="2425699"/>
            <a:ext cx="2949575" cy="3803829"/>
          </a:xfrm>
        </p:spPr>
        <p:txBody>
          <a:bodyPr/>
          <a:lstStyle/>
          <a:p>
            <a:r>
              <a:rPr lang="en-US" dirty="0"/>
              <a:t>our spoken, written,</a:t>
            </a:r>
          </a:p>
          <a:p>
            <a:r>
              <a:rPr lang="en-US" dirty="0"/>
              <a:t>or signed words and the ways we</a:t>
            </a:r>
          </a:p>
          <a:p>
            <a:r>
              <a:rPr lang="en-US" dirty="0"/>
              <a:t>combine them to communicate</a:t>
            </a:r>
          </a:p>
          <a:p>
            <a:r>
              <a:rPr lang="en-US" dirty="0"/>
              <a:t>meaning</a:t>
            </a:r>
          </a:p>
        </p:txBody>
      </p:sp>
      <p:sp>
        <p:nvSpPr>
          <p:cNvPr id="3" name="TextBox 2"/>
          <p:cNvSpPr txBox="1"/>
          <p:nvPr/>
        </p:nvSpPr>
        <p:spPr>
          <a:xfrm>
            <a:off x="3787258" y="5029200"/>
            <a:ext cx="5201364" cy="1200329"/>
          </a:xfrm>
          <a:prstGeom prst="rect">
            <a:avLst/>
          </a:prstGeom>
          <a:solidFill>
            <a:srgbClr val="E7D9B1"/>
          </a:solidFill>
        </p:spPr>
        <p:txBody>
          <a:bodyPr wrap="square" rtlCol="0" anchor="ctr">
            <a:spAutoFit/>
          </a:bodyPr>
          <a:lstStyle/>
          <a:p>
            <a:pPr algn="ctr"/>
            <a:r>
              <a:rPr lang="en-US" sz="2400" dirty="0">
                <a:latin typeface="Arial" panose="020B0604020202020204" pitchFamily="34" charset="0"/>
                <a:cs typeface="Arial" panose="020B0604020202020204" pitchFamily="34" charset="0"/>
              </a:rPr>
              <a:t>Language transmits knowledge and allows for mind-to-mind communication.</a:t>
            </a:r>
          </a:p>
        </p:txBody>
      </p:sp>
      <p:pic>
        <p:nvPicPr>
          <p:cNvPr id="5" name="Content Placeholder 4"/>
          <p:cNvPicPr>
            <a:picLocks noGrp="1" noChangeAspect="1"/>
          </p:cNvPicPr>
          <p:nvPr>
            <p:ph idx="1"/>
          </p:nvPr>
        </p:nvPicPr>
        <p:blipFill>
          <a:blip r:embed="rId2"/>
          <a:stretch>
            <a:fillRect/>
          </a:stretch>
        </p:blipFill>
        <p:spPr>
          <a:xfrm>
            <a:off x="3787258" y="575733"/>
            <a:ext cx="5201364" cy="4182533"/>
          </a:xfrm>
          <a:prstGeom prst="rect">
            <a:avLst/>
          </a:prstGeom>
        </p:spPr>
      </p:pic>
    </p:spTree>
    <p:extLst>
      <p:ext uri="{BB962C8B-B14F-4D97-AF65-F5344CB8AC3E}">
        <p14:creationId xmlns:p14="http://schemas.microsoft.com/office/powerpoint/2010/main" val="1282365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6662CA38-23CC-469F-9A7E-876BE080C857}"/>
              </a:ext>
            </a:extLst>
          </p:cNvPr>
          <p:cNvSpPr>
            <a:spLocks noGrp="1"/>
          </p:cNvSpPr>
          <p:nvPr>
            <p:ph type="title"/>
          </p:nvPr>
        </p:nvSpPr>
        <p:spPr>
          <a:xfrm>
            <a:off x="527065" y="328406"/>
            <a:ext cx="8101584" cy="1325563"/>
          </a:xfrm>
        </p:spPr>
        <p:txBody>
          <a:bodyPr>
            <a:normAutofit/>
          </a:bodyPr>
          <a:lstStyle/>
          <a:p>
            <a:r>
              <a:rPr lang="en-US" dirty="0"/>
              <a:t>What are the structural components </a:t>
            </a:r>
            <a:br>
              <a:rPr lang="en-US" dirty="0"/>
            </a:br>
            <a:r>
              <a:rPr lang="en-US" dirty="0"/>
              <a:t>of language?</a:t>
            </a:r>
          </a:p>
        </p:txBody>
      </p:sp>
      <p:sp>
        <p:nvSpPr>
          <p:cNvPr id="3" name="Text Placeholder 2"/>
          <p:cNvSpPr>
            <a:spLocks noGrp="1"/>
          </p:cNvSpPr>
          <p:nvPr>
            <p:ph type="body" sz="quarter" idx="4294967295"/>
          </p:nvPr>
        </p:nvSpPr>
        <p:spPr>
          <a:xfrm>
            <a:off x="527636" y="1853347"/>
            <a:ext cx="8101013" cy="1119187"/>
          </a:xfrm>
        </p:spPr>
        <p:txBody>
          <a:bodyPr/>
          <a:lstStyle/>
          <a:p>
            <a:pPr marL="0" indent="0">
              <a:buNone/>
            </a:pPr>
            <a:r>
              <a:rPr lang="en-US" b="1" i="1" dirty="0" smtClean="0"/>
              <a:t>_____________</a:t>
            </a:r>
            <a:r>
              <a:rPr lang="en-US" dirty="0" smtClean="0"/>
              <a:t>~</a:t>
            </a:r>
            <a:endParaRPr lang="en-US" dirty="0"/>
          </a:p>
          <a:p>
            <a:pPr marL="0" indent="0">
              <a:buNone/>
            </a:pPr>
            <a:r>
              <a:rPr lang="en-US" dirty="0"/>
              <a:t>in a language, the smallest distinctive sound unit</a:t>
            </a:r>
          </a:p>
        </p:txBody>
      </p:sp>
      <p:sp>
        <p:nvSpPr>
          <p:cNvPr id="4" name="Text Placeholder 3"/>
          <p:cNvSpPr>
            <a:spLocks noGrp="1"/>
          </p:cNvSpPr>
          <p:nvPr>
            <p:ph type="body" sz="quarter" idx="4294967295"/>
          </p:nvPr>
        </p:nvSpPr>
        <p:spPr>
          <a:xfrm>
            <a:off x="527636" y="3252932"/>
            <a:ext cx="8101013" cy="1552575"/>
          </a:xfrm>
        </p:spPr>
        <p:txBody>
          <a:bodyPr/>
          <a:lstStyle/>
          <a:p>
            <a:pPr marL="0" indent="0">
              <a:buNone/>
            </a:pPr>
            <a:r>
              <a:rPr lang="en-US" b="1" i="1" dirty="0" smtClean="0"/>
              <a:t>______________</a:t>
            </a:r>
            <a:r>
              <a:rPr lang="en-US" dirty="0" smtClean="0"/>
              <a:t>~</a:t>
            </a:r>
            <a:endParaRPr lang="en-US" dirty="0"/>
          </a:p>
          <a:p>
            <a:pPr marL="0" indent="0">
              <a:buNone/>
            </a:pPr>
            <a:r>
              <a:rPr lang="en-US" dirty="0"/>
              <a:t>in a language, the smallest unit that carries meaning;</a:t>
            </a:r>
          </a:p>
          <a:p>
            <a:pPr marL="0" indent="0">
              <a:buNone/>
            </a:pPr>
            <a:r>
              <a:rPr lang="en-US" dirty="0"/>
              <a:t>may be a word or a part of a word (such as a prefix)</a:t>
            </a:r>
          </a:p>
        </p:txBody>
      </p:sp>
      <p:sp>
        <p:nvSpPr>
          <p:cNvPr id="5" name="Text Placeholder 4"/>
          <p:cNvSpPr>
            <a:spLocks noGrp="1"/>
          </p:cNvSpPr>
          <p:nvPr>
            <p:ph type="body" sz="quarter" idx="4294967295"/>
          </p:nvPr>
        </p:nvSpPr>
        <p:spPr>
          <a:xfrm>
            <a:off x="521493" y="5030775"/>
            <a:ext cx="8101013" cy="1323975"/>
          </a:xfrm>
        </p:spPr>
        <p:txBody>
          <a:bodyPr/>
          <a:lstStyle/>
          <a:p>
            <a:pPr marL="0" indent="0">
              <a:buNone/>
            </a:pPr>
            <a:r>
              <a:rPr lang="en-US" b="1" i="1" dirty="0" smtClean="0"/>
              <a:t>_________________</a:t>
            </a:r>
            <a:r>
              <a:rPr lang="en-US" dirty="0" smtClean="0"/>
              <a:t>~</a:t>
            </a:r>
            <a:endParaRPr lang="en-US" dirty="0"/>
          </a:p>
          <a:p>
            <a:pPr marL="0" indent="0">
              <a:buNone/>
            </a:pPr>
            <a:r>
              <a:rPr lang="en-US" dirty="0"/>
              <a:t>in a language, a system of rules that enables us to</a:t>
            </a:r>
          </a:p>
          <a:p>
            <a:pPr marL="0" indent="0">
              <a:buNone/>
            </a:pPr>
            <a:r>
              <a:rPr lang="en-US" dirty="0"/>
              <a:t>communicate with and understand others</a:t>
            </a:r>
          </a:p>
        </p:txBody>
      </p:sp>
      <p:pic>
        <p:nvPicPr>
          <p:cNvPr id="6" name="Picture 5" descr="decorative"/>
          <p:cNvPicPr>
            <a:picLocks noChangeAspect="1"/>
          </p:cNvPicPr>
          <p:nvPr/>
        </p:nvPicPr>
        <p:blipFill>
          <a:blip r:embed="rId2"/>
          <a:stretch>
            <a:fillRect/>
          </a:stretch>
        </p:blipFill>
        <p:spPr>
          <a:xfrm>
            <a:off x="640042" y="435640"/>
            <a:ext cx="688908" cy="688908"/>
          </a:xfrm>
          <a:prstGeom prst="rect">
            <a:avLst/>
          </a:prstGeom>
        </p:spPr>
      </p:pic>
    </p:spTree>
    <p:extLst>
      <p:ext uri="{BB962C8B-B14F-4D97-AF65-F5344CB8AC3E}">
        <p14:creationId xmlns:p14="http://schemas.microsoft.com/office/powerpoint/2010/main" val="1629188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351367"/>
            <a:ext cx="3840162" cy="1600200"/>
          </a:xfrm>
        </p:spPr>
        <p:txBody>
          <a:bodyPr/>
          <a:lstStyle/>
          <a:p>
            <a:r>
              <a:rPr lang="en-US" b="1" i="1" dirty="0" smtClean="0"/>
              <a:t>_____________</a:t>
            </a:r>
            <a:endParaRPr lang="en-US" b="1" i="1" dirty="0"/>
          </a:p>
        </p:txBody>
      </p:sp>
      <p:sp>
        <p:nvSpPr>
          <p:cNvPr id="4" name="Text Placeholder 3"/>
          <p:cNvSpPr>
            <a:spLocks noGrp="1"/>
          </p:cNvSpPr>
          <p:nvPr>
            <p:ph type="body" sz="half" idx="2"/>
          </p:nvPr>
        </p:nvSpPr>
        <p:spPr>
          <a:xfrm>
            <a:off x="630238" y="2425700"/>
            <a:ext cx="3840162" cy="4179816"/>
          </a:xfrm>
        </p:spPr>
        <p:txBody>
          <a:bodyPr/>
          <a:lstStyle/>
          <a:p>
            <a:r>
              <a:rPr lang="en-US" dirty="0"/>
              <a:t>Linguists surveying nearly 500 languages have identified 869 different </a:t>
            </a:r>
            <a:r>
              <a:rPr lang="en-US" b="1" i="1" dirty="0"/>
              <a:t>phonemes</a:t>
            </a:r>
            <a:r>
              <a:rPr lang="en-US" dirty="0"/>
              <a:t> in human speech, but no language uses all of them </a:t>
            </a:r>
            <a:r>
              <a:rPr lang="en-US" sz="2400" i="1" dirty="0"/>
              <a:t>(Holt, 2002; </a:t>
            </a:r>
            <a:r>
              <a:rPr lang="en-US" sz="2400" i="1" dirty="0" err="1"/>
              <a:t>Maddieson</a:t>
            </a:r>
            <a:r>
              <a:rPr lang="en-US" sz="2400" i="1" dirty="0"/>
              <a:t>, 1984).</a:t>
            </a:r>
          </a:p>
        </p:txBody>
      </p:sp>
      <p:sp>
        <p:nvSpPr>
          <p:cNvPr id="3" name="Content Placeholder 2"/>
          <p:cNvSpPr>
            <a:spLocks noGrp="1"/>
          </p:cNvSpPr>
          <p:nvPr>
            <p:ph idx="1"/>
          </p:nvPr>
        </p:nvSpPr>
        <p:spPr>
          <a:xfrm>
            <a:off x="4741333" y="1151467"/>
            <a:ext cx="3966674" cy="5454049"/>
          </a:xfrm>
        </p:spPr>
        <p:txBody>
          <a:bodyPr/>
          <a:lstStyle/>
          <a:p>
            <a:r>
              <a:rPr lang="en-US" dirty="0"/>
              <a:t>To say </a:t>
            </a:r>
            <a:r>
              <a:rPr lang="en-US" i="1" dirty="0"/>
              <a:t>bat, </a:t>
            </a:r>
            <a:r>
              <a:rPr lang="en-US" dirty="0"/>
              <a:t>English speakers utter the phonemes </a:t>
            </a:r>
          </a:p>
          <a:p>
            <a:r>
              <a:rPr lang="en-US" i="1" dirty="0"/>
              <a:t>b, a, </a:t>
            </a:r>
            <a:r>
              <a:rPr lang="en-US" dirty="0"/>
              <a:t>and </a:t>
            </a:r>
            <a:r>
              <a:rPr lang="en-US" i="1" dirty="0"/>
              <a:t>t.</a:t>
            </a:r>
          </a:p>
          <a:p>
            <a:r>
              <a:rPr lang="en-US" i="1" dirty="0"/>
              <a:t>3 </a:t>
            </a:r>
            <a:r>
              <a:rPr lang="en-US" b="1" i="1" dirty="0"/>
              <a:t>phonemes</a:t>
            </a:r>
            <a:r>
              <a:rPr lang="en-US" i="1" dirty="0"/>
              <a:t>!</a:t>
            </a:r>
          </a:p>
          <a:p>
            <a:endParaRPr lang="en-US" i="1" dirty="0"/>
          </a:p>
          <a:p>
            <a:r>
              <a:rPr lang="en-US" dirty="0"/>
              <a:t>To say </a:t>
            </a:r>
            <a:r>
              <a:rPr lang="en-US" i="1" dirty="0"/>
              <a:t>that:</a:t>
            </a:r>
          </a:p>
          <a:p>
            <a:r>
              <a:rPr lang="en-US" i="1" dirty="0" err="1"/>
              <a:t>th</a:t>
            </a:r>
            <a:r>
              <a:rPr lang="en-US" i="1" dirty="0"/>
              <a:t>, a </a:t>
            </a:r>
            <a:r>
              <a:rPr lang="en-US" dirty="0"/>
              <a:t>and</a:t>
            </a:r>
            <a:r>
              <a:rPr lang="en-US" i="1" dirty="0"/>
              <a:t> t</a:t>
            </a:r>
          </a:p>
          <a:p>
            <a:r>
              <a:rPr lang="en-US" i="1" dirty="0"/>
              <a:t>Also 3 </a:t>
            </a:r>
            <a:r>
              <a:rPr lang="en-US" b="1" i="1" dirty="0"/>
              <a:t>phonemes</a:t>
            </a:r>
            <a:r>
              <a:rPr lang="en-US" i="1" dirty="0"/>
              <a:t>!</a:t>
            </a:r>
          </a:p>
          <a:p>
            <a:endParaRPr lang="en-US" i="1" dirty="0"/>
          </a:p>
          <a:p>
            <a:r>
              <a:rPr lang="en-US" dirty="0"/>
              <a:t>Phonemes are sounds, </a:t>
            </a:r>
          </a:p>
          <a:p>
            <a:r>
              <a:rPr lang="en-US" dirty="0"/>
              <a:t>not letters and not the same as syllables.</a:t>
            </a:r>
          </a:p>
        </p:txBody>
      </p:sp>
    </p:spTree>
    <p:extLst>
      <p:ext uri="{BB962C8B-B14F-4D97-AF65-F5344CB8AC3E}">
        <p14:creationId xmlns:p14="http://schemas.microsoft.com/office/powerpoint/2010/main" val="5330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C411DB4-5DD5-415D-B33F-BC45B82F89EE}"/>
              </a:ext>
            </a:extLst>
          </p:cNvPr>
          <p:cNvSpPr>
            <a:spLocks noGrp="1"/>
          </p:cNvSpPr>
          <p:nvPr>
            <p:ph type="title"/>
          </p:nvPr>
        </p:nvSpPr>
        <p:spPr>
          <a:xfrm>
            <a:off x="521208" y="343766"/>
            <a:ext cx="8101584" cy="1325563"/>
          </a:xfrm>
        </p:spPr>
        <p:txBody>
          <a:bodyPr>
            <a:normAutofit/>
          </a:bodyPr>
          <a:lstStyle/>
          <a:p>
            <a:r>
              <a:rPr lang="en-US" dirty="0"/>
              <a:t>What did early models of memory formation look like?</a:t>
            </a:r>
          </a:p>
        </p:txBody>
      </p:sp>
      <p:sp>
        <p:nvSpPr>
          <p:cNvPr id="3" name="Text Placeholder 2"/>
          <p:cNvSpPr>
            <a:spLocks noGrp="1"/>
          </p:cNvSpPr>
          <p:nvPr>
            <p:ph type="body" sz="quarter" idx="4294967295"/>
          </p:nvPr>
        </p:nvSpPr>
        <p:spPr>
          <a:xfrm>
            <a:off x="521779" y="1870798"/>
            <a:ext cx="8101013" cy="1017587"/>
          </a:xfrm>
        </p:spPr>
        <p:txBody>
          <a:bodyPr/>
          <a:lstStyle/>
          <a:p>
            <a:pPr marL="0" indent="0">
              <a:buNone/>
            </a:pPr>
            <a:r>
              <a:rPr lang="en-US" dirty="0"/>
              <a:t>Richard Atkinson and Richard Shiffrin proposed a three-stage model of memory.  </a:t>
            </a:r>
          </a:p>
        </p:txBody>
      </p:sp>
      <p:sp>
        <p:nvSpPr>
          <p:cNvPr id="4" name="Text Placeholder 3"/>
          <p:cNvSpPr>
            <a:spLocks noGrp="1"/>
          </p:cNvSpPr>
          <p:nvPr>
            <p:ph type="body" sz="quarter" idx="4294967295"/>
          </p:nvPr>
        </p:nvSpPr>
        <p:spPr>
          <a:xfrm>
            <a:off x="521208" y="3136324"/>
            <a:ext cx="8101013" cy="842963"/>
          </a:xfrm>
        </p:spPr>
        <p:txBody>
          <a:bodyPr>
            <a:normAutofit lnSpcReduction="10000"/>
          </a:bodyPr>
          <a:lstStyle/>
          <a:p>
            <a:pPr marL="0" indent="0">
              <a:buNone/>
            </a:pPr>
            <a:r>
              <a:rPr lang="en-US" sz="2400" b="1" i="1" dirty="0" smtClean="0"/>
              <a:t>__________ </a:t>
            </a:r>
            <a:r>
              <a:rPr lang="en-US" sz="2400" b="1" i="1" dirty="0"/>
              <a:t>memory:</a:t>
            </a:r>
            <a:r>
              <a:rPr lang="en-US" sz="2400" i="1" dirty="0"/>
              <a:t> </a:t>
            </a:r>
            <a:r>
              <a:rPr lang="en-US" sz="2400" dirty="0"/>
              <a:t>the immediate, very brief recording of sensory information in the memory system</a:t>
            </a:r>
            <a:r>
              <a:rPr lang="en-US" dirty="0"/>
              <a:t>.</a:t>
            </a:r>
          </a:p>
        </p:txBody>
      </p:sp>
      <p:sp>
        <p:nvSpPr>
          <p:cNvPr id="5" name="Text Placeholder 4"/>
          <p:cNvSpPr>
            <a:spLocks noGrp="1"/>
          </p:cNvSpPr>
          <p:nvPr>
            <p:ph type="body" sz="quarter" idx="4294967295"/>
          </p:nvPr>
        </p:nvSpPr>
        <p:spPr>
          <a:xfrm>
            <a:off x="521208" y="4227226"/>
            <a:ext cx="8101013" cy="842963"/>
          </a:xfrm>
        </p:spPr>
        <p:txBody>
          <a:bodyPr>
            <a:noAutofit/>
          </a:bodyPr>
          <a:lstStyle/>
          <a:p>
            <a:pPr marL="0" indent="0">
              <a:buNone/>
            </a:pPr>
            <a:r>
              <a:rPr lang="en-US" sz="2400" b="1" i="1" dirty="0" smtClean="0"/>
              <a:t>_____________ </a:t>
            </a:r>
            <a:r>
              <a:rPr lang="en-US" sz="2400" b="1" i="1" dirty="0"/>
              <a:t>memory: </a:t>
            </a:r>
            <a:r>
              <a:rPr lang="en-US" sz="2400" dirty="0"/>
              <a:t>memory that holds a few items</a:t>
            </a:r>
          </a:p>
          <a:p>
            <a:pPr marL="0" indent="0">
              <a:buNone/>
            </a:pPr>
            <a:r>
              <a:rPr lang="en-US" sz="2400" dirty="0"/>
              <a:t>briefly before the information is stored or forgotten.</a:t>
            </a:r>
          </a:p>
        </p:txBody>
      </p:sp>
      <p:sp>
        <p:nvSpPr>
          <p:cNvPr id="6" name="Content Placeholder 5"/>
          <p:cNvSpPr>
            <a:spLocks noGrp="1"/>
          </p:cNvSpPr>
          <p:nvPr>
            <p:ph idx="1"/>
          </p:nvPr>
        </p:nvSpPr>
        <p:spPr>
          <a:xfrm>
            <a:off x="521208" y="5318128"/>
            <a:ext cx="8101584" cy="842963"/>
          </a:xfrm>
        </p:spPr>
        <p:txBody>
          <a:bodyPr>
            <a:normAutofit/>
          </a:bodyPr>
          <a:lstStyle/>
          <a:p>
            <a:r>
              <a:rPr lang="en-US" sz="2400" b="1" i="1" dirty="0" smtClean="0"/>
              <a:t>____________ </a:t>
            </a:r>
            <a:r>
              <a:rPr lang="en-US" sz="2400" b="1" i="1" dirty="0"/>
              <a:t>memory</a:t>
            </a:r>
            <a:r>
              <a:rPr lang="en-US" sz="2400" b="1" dirty="0"/>
              <a:t>: </a:t>
            </a:r>
            <a:r>
              <a:rPr lang="en-US" sz="2400" dirty="0"/>
              <a:t>relatively permanent and limitless storehouse of the memory system.</a:t>
            </a:r>
          </a:p>
        </p:txBody>
      </p:sp>
    </p:spTree>
    <p:extLst>
      <p:ext uri="{BB962C8B-B14F-4D97-AF65-F5344CB8AC3E}">
        <p14:creationId xmlns:p14="http://schemas.microsoft.com/office/powerpoint/2010/main" val="711152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morpheme</a:t>
            </a:r>
          </a:p>
        </p:txBody>
      </p:sp>
      <p:sp>
        <p:nvSpPr>
          <p:cNvPr id="4" name="Text Placeholder 3"/>
          <p:cNvSpPr>
            <a:spLocks noGrp="1"/>
          </p:cNvSpPr>
          <p:nvPr>
            <p:ph type="body" sz="half" idx="2"/>
          </p:nvPr>
        </p:nvSpPr>
        <p:spPr/>
        <p:txBody>
          <a:bodyPr/>
          <a:lstStyle/>
          <a:p>
            <a:r>
              <a:rPr lang="en-US" dirty="0"/>
              <a:t>Most </a:t>
            </a:r>
            <a:r>
              <a:rPr lang="en-US" b="1" i="1" dirty="0"/>
              <a:t>morphemes</a:t>
            </a:r>
          </a:p>
          <a:p>
            <a:r>
              <a:rPr lang="en-US" dirty="0"/>
              <a:t>combine two or more phonemes. Some are words, while others are parts of words.</a:t>
            </a:r>
          </a:p>
        </p:txBody>
      </p:sp>
      <p:pic>
        <p:nvPicPr>
          <p:cNvPr id="5" name="Content Placeholder 4"/>
          <p:cNvPicPr>
            <a:picLocks noGrp="1" noChangeAspect="1"/>
          </p:cNvPicPr>
          <p:nvPr>
            <p:ph idx="1"/>
          </p:nvPr>
        </p:nvPicPr>
        <p:blipFill>
          <a:blip r:embed="rId2"/>
          <a:stretch>
            <a:fillRect/>
          </a:stretch>
        </p:blipFill>
        <p:spPr>
          <a:xfrm>
            <a:off x="4062445" y="2231318"/>
            <a:ext cx="4748116" cy="3637670"/>
          </a:xfrm>
          <a:prstGeom prst="rect">
            <a:avLst/>
          </a:prstGeom>
        </p:spPr>
      </p:pic>
    </p:spTree>
    <p:extLst>
      <p:ext uri="{BB962C8B-B14F-4D97-AF65-F5344CB8AC3E}">
        <p14:creationId xmlns:p14="http://schemas.microsoft.com/office/powerpoint/2010/main" val="3768717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009" y="533400"/>
            <a:ext cx="2949575" cy="1600200"/>
          </a:xfrm>
        </p:spPr>
        <p:txBody>
          <a:bodyPr/>
          <a:lstStyle/>
          <a:p>
            <a:r>
              <a:rPr lang="en-US" b="1" i="1" dirty="0" smtClean="0"/>
              <a:t>_____________</a:t>
            </a:r>
            <a:endParaRPr lang="en-US" b="1" i="1" dirty="0"/>
          </a:p>
        </p:txBody>
      </p:sp>
      <p:sp>
        <p:nvSpPr>
          <p:cNvPr id="4" name="Text Placeholder 3"/>
          <p:cNvSpPr>
            <a:spLocks noGrp="1"/>
          </p:cNvSpPr>
          <p:nvPr>
            <p:ph type="body" sz="half" idx="2"/>
          </p:nvPr>
        </p:nvSpPr>
        <p:spPr>
          <a:xfrm>
            <a:off x="630238" y="2425700"/>
            <a:ext cx="2949575" cy="4076700"/>
          </a:xfrm>
        </p:spPr>
        <p:txBody>
          <a:bodyPr/>
          <a:lstStyle/>
          <a:p>
            <a:r>
              <a:rPr lang="en-US" dirty="0"/>
              <a:t>Rules for word order and word meaning help us to understand language.</a:t>
            </a:r>
          </a:p>
          <a:p>
            <a:r>
              <a:rPr lang="en-US" dirty="0"/>
              <a:t>Two components of </a:t>
            </a:r>
            <a:r>
              <a:rPr lang="en-US" b="1" i="1" dirty="0"/>
              <a:t>grammar</a:t>
            </a:r>
            <a:r>
              <a:rPr lang="en-US" dirty="0"/>
              <a:t> are </a:t>
            </a:r>
            <a:r>
              <a:rPr lang="en-US" b="1" i="1" dirty="0"/>
              <a:t>semantics</a:t>
            </a:r>
            <a:r>
              <a:rPr lang="en-US" dirty="0"/>
              <a:t> and </a:t>
            </a:r>
            <a:r>
              <a:rPr lang="en-US" b="1" i="1" dirty="0"/>
              <a:t>syntax.</a:t>
            </a:r>
          </a:p>
        </p:txBody>
      </p:sp>
      <p:sp>
        <p:nvSpPr>
          <p:cNvPr id="3" name="Content Placeholder 2"/>
          <p:cNvSpPr>
            <a:spLocks noGrp="1"/>
          </p:cNvSpPr>
          <p:nvPr>
            <p:ph idx="1"/>
          </p:nvPr>
        </p:nvSpPr>
        <p:spPr>
          <a:xfrm>
            <a:off x="3955521" y="2746375"/>
            <a:ext cx="4629150" cy="3435350"/>
          </a:xfrm>
        </p:spPr>
        <p:txBody>
          <a:bodyPr/>
          <a:lstStyle/>
          <a:p>
            <a:r>
              <a:rPr lang="en-US" b="1" i="1" dirty="0"/>
              <a:t>Semantics </a:t>
            </a:r>
            <a:r>
              <a:rPr lang="en-US" dirty="0"/>
              <a:t>is about selecting the correct word to convey the meaning you intend.</a:t>
            </a:r>
          </a:p>
          <a:p>
            <a:endParaRPr lang="en-US" dirty="0"/>
          </a:p>
          <a:p>
            <a:r>
              <a:rPr lang="en-US" b="1" i="1" dirty="0"/>
              <a:t>Syntax</a:t>
            </a:r>
            <a:r>
              <a:rPr lang="en-US" dirty="0"/>
              <a:t> is about putting the words into the correct order according to grammatical standards of your language.</a:t>
            </a:r>
          </a:p>
        </p:txBody>
      </p:sp>
    </p:spTree>
    <p:extLst>
      <p:ext uri="{BB962C8B-B14F-4D97-AF65-F5344CB8AC3E}">
        <p14:creationId xmlns:p14="http://schemas.microsoft.com/office/powerpoint/2010/main" val="205772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_________ ___________on </a:t>
            </a:r>
            <a:r>
              <a:rPr lang="en-US" i="1" dirty="0"/>
              <a:t>grammar</a:t>
            </a:r>
          </a:p>
        </p:txBody>
      </p:sp>
      <p:sp>
        <p:nvSpPr>
          <p:cNvPr id="3" name="Content Placeholder 2"/>
          <p:cNvSpPr>
            <a:spLocks noGrp="1"/>
          </p:cNvSpPr>
          <p:nvPr>
            <p:ph idx="1"/>
          </p:nvPr>
        </p:nvSpPr>
        <p:spPr/>
        <p:txBody>
          <a:bodyPr/>
          <a:lstStyle/>
          <a:p>
            <a:r>
              <a:rPr lang="en-US" dirty="0"/>
              <a:t>"Colorless green ideas sleep furiously.”</a:t>
            </a:r>
          </a:p>
          <a:p>
            <a:endParaRPr lang="en-US" dirty="0"/>
          </a:p>
          <a:p>
            <a:r>
              <a:rPr lang="en-US" dirty="0"/>
              <a:t>Noam Chomsky, a linguist, used this sentence to illustrate correct </a:t>
            </a:r>
            <a:r>
              <a:rPr lang="en-US" b="1" i="1" dirty="0"/>
              <a:t>syntax</a:t>
            </a:r>
            <a:r>
              <a:rPr lang="en-US" dirty="0"/>
              <a:t> (the nouns, adjectives and verbs are all in their proper place grammatically) but poor </a:t>
            </a:r>
            <a:r>
              <a:rPr lang="en-US" b="1" i="1" dirty="0"/>
              <a:t>semantics</a:t>
            </a:r>
            <a:r>
              <a:rPr lang="en-US" dirty="0"/>
              <a:t> (the choice of words do not convey the appropriate meaning…what is a ‘green idea’ and how can it be ‘colorless’?)</a:t>
            </a:r>
          </a:p>
        </p:txBody>
      </p:sp>
    </p:spTree>
    <p:extLst>
      <p:ext uri="{BB962C8B-B14F-4D97-AF65-F5344CB8AC3E}">
        <p14:creationId xmlns:p14="http://schemas.microsoft.com/office/powerpoint/2010/main" val="2186189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acquire language and what is </a:t>
            </a:r>
            <a:r>
              <a:rPr lang="en-US" dirty="0" smtClean="0"/>
              <a:t>_____________ </a:t>
            </a:r>
            <a:r>
              <a:rPr lang="en-US" dirty="0"/>
              <a:t>grammar?</a:t>
            </a:r>
          </a:p>
        </p:txBody>
      </p:sp>
      <p:sp>
        <p:nvSpPr>
          <p:cNvPr id="3" name="Content Placeholder 2"/>
          <p:cNvSpPr>
            <a:spLocks noGrp="1"/>
          </p:cNvSpPr>
          <p:nvPr>
            <p:ph idx="1"/>
          </p:nvPr>
        </p:nvSpPr>
        <p:spPr/>
        <p:txBody>
          <a:bodyPr/>
          <a:lstStyle/>
          <a:p>
            <a:r>
              <a:rPr lang="en-US" dirty="0"/>
              <a:t>Linguist Noam Chomsky has argued that language is nature’s gift—an unlearned human trait, separate from other parts of human cognition. </a:t>
            </a:r>
          </a:p>
          <a:p>
            <a:endParaRPr lang="en-US" dirty="0"/>
          </a:p>
          <a:p>
            <a:r>
              <a:rPr lang="en-US" dirty="0"/>
              <a:t>He theorized that a built-in predisposition</a:t>
            </a:r>
          </a:p>
          <a:p>
            <a:r>
              <a:rPr lang="en-US" dirty="0"/>
              <a:t>to learn grammar rules, which he called </a:t>
            </a:r>
            <a:r>
              <a:rPr lang="en-US" i="1" dirty="0" smtClean="0"/>
              <a:t>__________grammar</a:t>
            </a:r>
            <a:r>
              <a:rPr lang="en-US" i="1" dirty="0"/>
              <a:t>, </a:t>
            </a:r>
            <a:r>
              <a:rPr lang="en-US" dirty="0"/>
              <a:t>helps explain why preschoolers</a:t>
            </a:r>
          </a:p>
          <a:p>
            <a:r>
              <a:rPr lang="en-US" dirty="0"/>
              <a:t>pick up language so readily and use grammar so well.</a:t>
            </a:r>
          </a:p>
        </p:txBody>
      </p:sp>
    </p:spTree>
    <p:extLst>
      <p:ext uri="{BB962C8B-B14F-4D97-AF65-F5344CB8AC3E}">
        <p14:creationId xmlns:p14="http://schemas.microsoft.com/office/powerpoint/2010/main" val="7491830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764341" cy="1600200"/>
          </a:xfrm>
        </p:spPr>
        <p:txBody>
          <a:bodyPr/>
          <a:lstStyle/>
          <a:p>
            <a:r>
              <a:rPr lang="en-US" b="1" i="1" dirty="0" smtClean="0"/>
              <a:t>___________ </a:t>
            </a:r>
            <a:r>
              <a:rPr lang="en-US" b="1" i="1" dirty="0"/>
              <a:t/>
            </a:r>
            <a:br>
              <a:rPr lang="en-US" b="1" i="1" dirty="0"/>
            </a:br>
            <a:r>
              <a:rPr lang="en-US" b="1" i="1" dirty="0"/>
              <a:t>stage</a:t>
            </a:r>
          </a:p>
        </p:txBody>
      </p:sp>
      <p:sp>
        <p:nvSpPr>
          <p:cNvPr id="4" name="Text Placeholder 3"/>
          <p:cNvSpPr>
            <a:spLocks noGrp="1"/>
          </p:cNvSpPr>
          <p:nvPr>
            <p:ph type="body" sz="half" idx="2"/>
          </p:nvPr>
        </p:nvSpPr>
        <p:spPr>
          <a:xfrm>
            <a:off x="630238" y="2425699"/>
            <a:ext cx="3764341" cy="4110567"/>
          </a:xfrm>
        </p:spPr>
        <p:txBody>
          <a:bodyPr/>
          <a:lstStyle/>
          <a:p>
            <a:r>
              <a:rPr lang="en-US" dirty="0"/>
              <a:t>Beginning around 4 months, the stage of</a:t>
            </a:r>
          </a:p>
          <a:p>
            <a:r>
              <a:rPr lang="en-US" dirty="0"/>
              <a:t>speech development in which an infant spontaneously utters various sounds (phonemes) is at first unrelated to the household language.</a:t>
            </a:r>
          </a:p>
        </p:txBody>
      </p:sp>
      <p:sp>
        <p:nvSpPr>
          <p:cNvPr id="3" name="Content Placeholder 2"/>
          <p:cNvSpPr>
            <a:spLocks noGrp="1"/>
          </p:cNvSpPr>
          <p:nvPr>
            <p:ph idx="1"/>
          </p:nvPr>
        </p:nvSpPr>
        <p:spPr>
          <a:xfrm>
            <a:off x="5097186" y="2759338"/>
            <a:ext cx="3480914" cy="3443288"/>
          </a:xfrm>
        </p:spPr>
        <p:txBody>
          <a:bodyPr/>
          <a:lstStyle/>
          <a:p>
            <a:r>
              <a:rPr lang="en-US" dirty="0"/>
              <a:t>Long after the beginnings of receptive language, babies’ </a:t>
            </a:r>
            <a:r>
              <a:rPr lang="en-US" i="1" dirty="0"/>
              <a:t>productive language—</a:t>
            </a:r>
            <a:r>
              <a:rPr lang="en-US" dirty="0"/>
              <a:t>their ability to produce words—matures.</a:t>
            </a:r>
          </a:p>
        </p:txBody>
      </p:sp>
      <p:pic>
        <p:nvPicPr>
          <p:cNvPr id="5" name="Picture 4" descr="decorative"/>
          <p:cNvPicPr>
            <a:picLocks noChangeAspect="1"/>
          </p:cNvPicPr>
          <p:nvPr/>
        </p:nvPicPr>
        <p:blipFill>
          <a:blip r:embed="rId2"/>
          <a:stretch>
            <a:fillRect/>
          </a:stretch>
        </p:blipFill>
        <p:spPr>
          <a:xfrm>
            <a:off x="671182" y="500152"/>
            <a:ext cx="688908" cy="688908"/>
          </a:xfrm>
          <a:prstGeom prst="rect">
            <a:avLst/>
          </a:prstGeom>
        </p:spPr>
      </p:pic>
    </p:spTree>
    <p:extLst>
      <p:ext uri="{BB962C8B-B14F-4D97-AF65-F5344CB8AC3E}">
        <p14:creationId xmlns:p14="http://schemas.microsoft.com/office/powerpoint/2010/main" val="3663320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433762" cy="1600200"/>
          </a:xfrm>
        </p:spPr>
        <p:txBody>
          <a:bodyPr/>
          <a:lstStyle/>
          <a:p>
            <a:r>
              <a:rPr lang="en-US" b="1" i="1" dirty="0" smtClean="0"/>
              <a:t>________-</a:t>
            </a:r>
            <a:r>
              <a:rPr lang="en-US" b="1" i="1" dirty="0"/>
              <a:t>word </a:t>
            </a:r>
            <a:br>
              <a:rPr lang="en-US" b="1" i="1" dirty="0"/>
            </a:br>
            <a:r>
              <a:rPr lang="en-US" b="1" i="1" dirty="0"/>
              <a:t>stage</a:t>
            </a:r>
          </a:p>
        </p:txBody>
      </p:sp>
      <p:sp>
        <p:nvSpPr>
          <p:cNvPr id="4" name="Text Placeholder 3"/>
          <p:cNvSpPr>
            <a:spLocks noGrp="1"/>
          </p:cNvSpPr>
          <p:nvPr>
            <p:ph type="body" sz="half" idx="2"/>
          </p:nvPr>
        </p:nvSpPr>
        <p:spPr>
          <a:xfrm>
            <a:off x="630238" y="2425700"/>
            <a:ext cx="3433762" cy="3443288"/>
          </a:xfrm>
        </p:spPr>
        <p:txBody>
          <a:bodyPr/>
          <a:lstStyle/>
          <a:p>
            <a:r>
              <a:rPr lang="en-US" dirty="0"/>
              <a:t>the stage in</a:t>
            </a:r>
          </a:p>
          <a:p>
            <a:r>
              <a:rPr lang="en-US" dirty="0"/>
              <a:t>speech development, from about age 1 to 2, during which a child speaks mostly in single words</a:t>
            </a:r>
          </a:p>
        </p:txBody>
      </p:sp>
      <p:sp>
        <p:nvSpPr>
          <p:cNvPr id="3" name="Content Placeholder 2"/>
          <p:cNvSpPr>
            <a:spLocks noGrp="1"/>
          </p:cNvSpPr>
          <p:nvPr>
            <p:ph idx="1"/>
          </p:nvPr>
        </p:nvSpPr>
        <p:spPr>
          <a:xfrm>
            <a:off x="4351866" y="987425"/>
            <a:ext cx="4165071" cy="4873625"/>
          </a:xfrm>
        </p:spPr>
        <p:txBody>
          <a:bodyPr/>
          <a:lstStyle/>
          <a:p>
            <a:r>
              <a:rPr lang="en-US" dirty="0"/>
              <a:t>Around their first birthday, most children enter the </a:t>
            </a:r>
            <a:r>
              <a:rPr lang="en-US" b="1" i="1" dirty="0"/>
              <a:t>one-word stage</a:t>
            </a:r>
            <a:r>
              <a:rPr lang="en-US" i="1" dirty="0"/>
              <a:t>. </a:t>
            </a:r>
            <a:r>
              <a:rPr lang="en-US" dirty="0"/>
              <a:t>They have already</a:t>
            </a:r>
          </a:p>
          <a:p>
            <a:r>
              <a:rPr lang="en-US" dirty="0"/>
              <a:t>learned that sounds carry meanings and now begin to use sounds—usually only one barely recognizable</a:t>
            </a:r>
          </a:p>
          <a:p>
            <a:r>
              <a:rPr lang="en-US" dirty="0"/>
              <a:t>syllable, such as </a:t>
            </a:r>
            <a:r>
              <a:rPr lang="en-US" i="1" dirty="0"/>
              <a:t>ma </a:t>
            </a:r>
            <a:r>
              <a:rPr lang="en-US" dirty="0"/>
              <a:t>or </a:t>
            </a:r>
            <a:r>
              <a:rPr lang="en-US" i="1" dirty="0"/>
              <a:t>da—</a:t>
            </a:r>
            <a:r>
              <a:rPr lang="en-US" dirty="0"/>
              <a:t>to communicate meaning.</a:t>
            </a:r>
          </a:p>
        </p:txBody>
      </p:sp>
      <p:pic>
        <p:nvPicPr>
          <p:cNvPr id="5" name="Picture 4" descr="decorative"/>
          <p:cNvPicPr>
            <a:picLocks noChangeAspect="1"/>
          </p:cNvPicPr>
          <p:nvPr/>
        </p:nvPicPr>
        <p:blipFill>
          <a:blip r:embed="rId2"/>
          <a:stretch>
            <a:fillRect/>
          </a:stretch>
        </p:blipFill>
        <p:spPr>
          <a:xfrm>
            <a:off x="665479" y="505119"/>
            <a:ext cx="688908" cy="688908"/>
          </a:xfrm>
          <a:prstGeom prst="rect">
            <a:avLst/>
          </a:prstGeom>
        </p:spPr>
      </p:pic>
    </p:spTree>
    <p:extLst>
      <p:ext uri="{BB962C8B-B14F-4D97-AF65-F5344CB8AC3E}">
        <p14:creationId xmlns:p14="http://schemas.microsoft.com/office/powerpoint/2010/main" val="1639790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791637" cy="1600200"/>
          </a:xfrm>
        </p:spPr>
        <p:txBody>
          <a:bodyPr/>
          <a:lstStyle/>
          <a:p>
            <a:r>
              <a:rPr lang="en-US" b="1" i="1" dirty="0" smtClean="0"/>
              <a:t>_________-</a:t>
            </a:r>
            <a:r>
              <a:rPr lang="en-US" b="1" i="1" dirty="0"/>
              <a:t>word </a:t>
            </a:r>
            <a:br>
              <a:rPr lang="en-US" b="1" i="1" dirty="0"/>
            </a:br>
            <a:r>
              <a:rPr lang="en-US" b="1" i="1" dirty="0"/>
              <a:t>stage</a:t>
            </a:r>
          </a:p>
        </p:txBody>
      </p:sp>
      <p:sp>
        <p:nvSpPr>
          <p:cNvPr id="4" name="Text Placeholder 3"/>
          <p:cNvSpPr>
            <a:spLocks noGrp="1"/>
          </p:cNvSpPr>
          <p:nvPr>
            <p:ph type="body" sz="half" idx="2"/>
          </p:nvPr>
        </p:nvSpPr>
        <p:spPr>
          <a:xfrm>
            <a:off x="630238" y="2402006"/>
            <a:ext cx="3791637" cy="4148919"/>
          </a:xfrm>
        </p:spPr>
        <p:txBody>
          <a:bodyPr/>
          <a:lstStyle/>
          <a:p>
            <a:r>
              <a:rPr lang="en-US" dirty="0"/>
              <a:t>At about 18 months, children’s learning of language explodes from about a word per week to a word per day. </a:t>
            </a:r>
          </a:p>
          <a:p>
            <a:r>
              <a:rPr lang="en-US" dirty="0"/>
              <a:t>By their second birthday, most have entered the </a:t>
            </a:r>
            <a:r>
              <a:rPr lang="en-US" b="1" i="1" dirty="0"/>
              <a:t>two-word stage.</a:t>
            </a:r>
            <a:endParaRPr lang="en-US" i="1" dirty="0"/>
          </a:p>
        </p:txBody>
      </p:sp>
      <p:sp>
        <p:nvSpPr>
          <p:cNvPr id="6" name="Content Placeholder 5"/>
          <p:cNvSpPr>
            <a:spLocks noGrp="1"/>
          </p:cNvSpPr>
          <p:nvPr>
            <p:ph idx="1"/>
          </p:nvPr>
        </p:nvSpPr>
        <p:spPr>
          <a:xfrm>
            <a:off x="5008727" y="1123903"/>
            <a:ext cx="4042297" cy="5427022"/>
          </a:xfrm>
        </p:spPr>
        <p:txBody>
          <a:bodyPr/>
          <a:lstStyle/>
          <a:p>
            <a:r>
              <a:rPr lang="en-US" dirty="0"/>
              <a:t>A 2-year-old’s speech contains mostly </a:t>
            </a:r>
            <a:r>
              <a:rPr lang="en-US" u="sng" dirty="0"/>
              <a:t>nouns</a:t>
            </a:r>
            <a:r>
              <a:rPr lang="en-US" dirty="0"/>
              <a:t> and </a:t>
            </a:r>
            <a:r>
              <a:rPr lang="en-US" u="sng" dirty="0"/>
              <a:t>verbs</a:t>
            </a:r>
            <a:r>
              <a:rPr lang="en-US" dirty="0"/>
              <a:t> </a:t>
            </a:r>
            <a:r>
              <a:rPr lang="en-US" i="1" dirty="0"/>
              <a:t>(“Want juice”).</a:t>
            </a:r>
          </a:p>
          <a:p>
            <a:r>
              <a:rPr lang="en-US" i="1" dirty="0"/>
              <a:t> </a:t>
            </a:r>
          </a:p>
          <a:p>
            <a:r>
              <a:rPr lang="en-US" dirty="0"/>
              <a:t>Their speech follows rules of </a:t>
            </a:r>
            <a:r>
              <a:rPr lang="en-US" b="1" i="1" dirty="0"/>
              <a:t>syntax</a:t>
            </a:r>
            <a:r>
              <a:rPr lang="en-US" dirty="0"/>
              <a:t>, arranging words in a sensible order. </a:t>
            </a:r>
          </a:p>
          <a:p>
            <a:endParaRPr lang="en-US" dirty="0"/>
          </a:p>
          <a:p>
            <a:r>
              <a:rPr lang="en-US" dirty="0"/>
              <a:t>English-speaking children typically place adjectives before nouns—</a:t>
            </a:r>
            <a:r>
              <a:rPr lang="en-US" i="1" dirty="0"/>
              <a:t>white house </a:t>
            </a:r>
            <a:r>
              <a:rPr lang="en-US" dirty="0"/>
              <a:t>rather than </a:t>
            </a:r>
            <a:r>
              <a:rPr lang="en-US" i="1" dirty="0"/>
              <a:t>house white. </a:t>
            </a:r>
            <a:r>
              <a:rPr lang="en-US" dirty="0"/>
              <a:t>Spanish reverses this order, as in </a:t>
            </a:r>
            <a:r>
              <a:rPr lang="en-US" i="1" dirty="0"/>
              <a:t>casa </a:t>
            </a:r>
            <a:r>
              <a:rPr lang="en-US" i="1" dirty="0" err="1"/>
              <a:t>blanca</a:t>
            </a:r>
            <a:r>
              <a:rPr lang="en-US" i="1" dirty="0"/>
              <a:t>.</a:t>
            </a:r>
            <a:endParaRPr lang="en-US" dirty="0"/>
          </a:p>
        </p:txBody>
      </p:sp>
      <p:pic>
        <p:nvPicPr>
          <p:cNvPr id="7" name="Picture 6" descr="decorative"/>
          <p:cNvPicPr>
            <a:picLocks noChangeAspect="1"/>
          </p:cNvPicPr>
          <p:nvPr/>
        </p:nvPicPr>
        <p:blipFill>
          <a:blip r:embed="rId2"/>
          <a:stretch>
            <a:fillRect/>
          </a:stretch>
        </p:blipFill>
        <p:spPr>
          <a:xfrm>
            <a:off x="665479" y="505119"/>
            <a:ext cx="688908" cy="688908"/>
          </a:xfrm>
          <a:prstGeom prst="rect">
            <a:avLst/>
          </a:prstGeom>
        </p:spPr>
      </p:pic>
    </p:spTree>
    <p:extLst>
      <p:ext uri="{BB962C8B-B14F-4D97-AF65-F5344CB8AC3E}">
        <p14:creationId xmlns:p14="http://schemas.microsoft.com/office/powerpoint/2010/main" val="1574010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094162" cy="1600200"/>
          </a:xfrm>
        </p:spPr>
        <p:txBody>
          <a:bodyPr/>
          <a:lstStyle/>
          <a:p>
            <a:r>
              <a:rPr lang="en-US" b="1" i="1" dirty="0" smtClean="0"/>
              <a:t>____________ </a:t>
            </a:r>
            <a:r>
              <a:rPr lang="en-US" b="1" i="1" dirty="0"/>
              <a:t>speech</a:t>
            </a:r>
          </a:p>
        </p:txBody>
      </p:sp>
      <p:sp>
        <p:nvSpPr>
          <p:cNvPr id="4" name="Text Placeholder 3"/>
          <p:cNvSpPr>
            <a:spLocks noGrp="1"/>
          </p:cNvSpPr>
          <p:nvPr>
            <p:ph type="body" sz="half" idx="2"/>
          </p:nvPr>
        </p:nvSpPr>
        <p:spPr>
          <a:xfrm>
            <a:off x="630238" y="2425700"/>
            <a:ext cx="4094162" cy="4127500"/>
          </a:xfrm>
        </p:spPr>
        <p:txBody>
          <a:bodyPr/>
          <a:lstStyle/>
          <a:p>
            <a:r>
              <a:rPr lang="en-US" dirty="0"/>
              <a:t>The </a:t>
            </a:r>
            <a:r>
              <a:rPr lang="en-US" b="1" i="1" dirty="0"/>
              <a:t>two-word stage </a:t>
            </a:r>
            <a:r>
              <a:rPr lang="en-US" dirty="0"/>
              <a:t>produces sentences in which a child speaks like a</a:t>
            </a:r>
          </a:p>
          <a:p>
            <a:r>
              <a:rPr lang="en-US" dirty="0"/>
              <a:t>telegram—</a:t>
            </a:r>
          </a:p>
          <a:p>
            <a:r>
              <a:rPr lang="en-US" dirty="0"/>
              <a:t>“go car”</a:t>
            </a:r>
          </a:p>
          <a:p>
            <a:r>
              <a:rPr lang="en-US" dirty="0"/>
              <a:t>—using mostly</a:t>
            </a:r>
          </a:p>
          <a:p>
            <a:r>
              <a:rPr lang="en-US" u="sng" dirty="0"/>
              <a:t>nouns</a:t>
            </a:r>
            <a:r>
              <a:rPr lang="en-US" dirty="0"/>
              <a:t> and </a:t>
            </a:r>
            <a:r>
              <a:rPr lang="en-US" u="sng" dirty="0"/>
              <a:t>verbs</a:t>
            </a:r>
            <a:r>
              <a:rPr lang="en-US" dirty="0"/>
              <a:t> so it is referred to as </a:t>
            </a:r>
          </a:p>
          <a:p>
            <a:r>
              <a:rPr lang="en-US" b="1" i="1" dirty="0"/>
              <a:t>telegraphic speech.</a:t>
            </a:r>
          </a:p>
        </p:txBody>
      </p:sp>
      <p:pic>
        <p:nvPicPr>
          <p:cNvPr id="6" name="Content Placeholder 5"/>
          <p:cNvPicPr>
            <a:picLocks noGrp="1" noChangeAspect="1"/>
          </p:cNvPicPr>
          <p:nvPr>
            <p:ph idx="1"/>
          </p:nvPr>
        </p:nvPicPr>
        <p:blipFill>
          <a:blip r:embed="rId2"/>
          <a:stretch>
            <a:fillRect/>
          </a:stretch>
        </p:blipFill>
        <p:spPr>
          <a:xfrm>
            <a:off x="5138913" y="2425700"/>
            <a:ext cx="3667126" cy="4127500"/>
          </a:xfrm>
          <a:prstGeom prst="rect">
            <a:avLst/>
          </a:prstGeom>
        </p:spPr>
      </p:pic>
    </p:spTree>
    <p:extLst>
      <p:ext uri="{BB962C8B-B14F-4D97-AF65-F5344CB8AC3E}">
        <p14:creationId xmlns:p14="http://schemas.microsoft.com/office/powerpoint/2010/main" val="6855320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smtClean="0"/>
              <a:t>___________ </a:t>
            </a:r>
            <a:r>
              <a:rPr lang="en-US" dirty="0"/>
              <a:t>period of </a:t>
            </a:r>
            <a:br>
              <a:rPr lang="en-US" dirty="0"/>
            </a:br>
            <a:r>
              <a:rPr lang="en-US" dirty="0"/>
              <a:t>language development?</a:t>
            </a:r>
          </a:p>
        </p:txBody>
      </p:sp>
      <p:sp>
        <p:nvSpPr>
          <p:cNvPr id="3" name="Content Placeholder 2"/>
          <p:cNvSpPr>
            <a:spLocks noGrp="1"/>
          </p:cNvSpPr>
          <p:nvPr>
            <p:ph idx="1"/>
          </p:nvPr>
        </p:nvSpPr>
        <p:spPr/>
        <p:txBody>
          <a:bodyPr/>
          <a:lstStyle/>
          <a:p>
            <a:r>
              <a:rPr lang="en-US" dirty="0"/>
              <a:t>Childhood seems to represent a </a:t>
            </a:r>
            <a:r>
              <a:rPr lang="en-US" i="1" dirty="0"/>
              <a:t>critical </a:t>
            </a:r>
            <a:r>
              <a:rPr lang="en-US" dirty="0"/>
              <a:t>(or “sensitive”) </a:t>
            </a:r>
            <a:r>
              <a:rPr lang="en-US" i="1" dirty="0"/>
              <a:t>period </a:t>
            </a:r>
            <a:r>
              <a:rPr lang="en-US" dirty="0"/>
              <a:t>for mastering certain aspects of language before the language-learning window slowly closes.</a:t>
            </a:r>
          </a:p>
          <a:p>
            <a:r>
              <a:rPr lang="en-US" sz="2400" i="1" dirty="0"/>
              <a:t>(Hernandez &amp; Li, 2007; Lenneberg, 1967)</a:t>
            </a:r>
          </a:p>
          <a:p>
            <a:r>
              <a:rPr lang="en-US" dirty="0"/>
              <a:t>Later-than-usual exposure—at age 2 or 3—unleashes</a:t>
            </a:r>
          </a:p>
          <a:p>
            <a:r>
              <a:rPr lang="en-US" dirty="0"/>
              <a:t>the idle language capacity of a child’s brain, producing a rush of language. But by about age 7,</a:t>
            </a:r>
          </a:p>
          <a:p>
            <a:r>
              <a:rPr lang="en-US" dirty="0"/>
              <a:t>those who have not been exposed to either a spoken or a signed language lose their ability to</a:t>
            </a:r>
          </a:p>
          <a:p>
            <a:r>
              <a:rPr lang="en-US" dirty="0"/>
              <a:t>master </a:t>
            </a:r>
            <a:r>
              <a:rPr lang="en-US" i="1" dirty="0"/>
              <a:t>any </a:t>
            </a:r>
            <a:r>
              <a:rPr lang="en-US" dirty="0"/>
              <a:t>language.</a:t>
            </a:r>
          </a:p>
        </p:txBody>
      </p:sp>
      <p:pic>
        <p:nvPicPr>
          <p:cNvPr id="4" name="Picture 3" descr="decorative"/>
          <p:cNvPicPr>
            <a:picLocks noChangeAspect="1"/>
          </p:cNvPicPr>
          <p:nvPr/>
        </p:nvPicPr>
        <p:blipFill>
          <a:blip r:embed="rId2"/>
          <a:stretch>
            <a:fillRect/>
          </a:stretch>
        </p:blipFill>
        <p:spPr>
          <a:xfrm>
            <a:off x="679127" y="406070"/>
            <a:ext cx="688908" cy="688908"/>
          </a:xfrm>
          <a:prstGeom prst="rect">
            <a:avLst/>
          </a:prstGeom>
        </p:spPr>
      </p:pic>
    </p:spTree>
    <p:extLst>
      <p:ext uri="{BB962C8B-B14F-4D97-AF65-F5344CB8AC3E}">
        <p14:creationId xmlns:p14="http://schemas.microsoft.com/office/powerpoint/2010/main" val="981431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a:t>
            </a:r>
            <a:r>
              <a:rPr lang="en-US" dirty="0" smtClean="0"/>
              <a:t>?</a:t>
            </a:r>
            <a:endParaRPr lang="en-US" dirty="0"/>
          </a:p>
        </p:txBody>
      </p:sp>
      <p:sp>
        <p:nvSpPr>
          <p:cNvPr id="3" name="Content Placeholder 2"/>
          <p:cNvSpPr>
            <a:spLocks noGrp="1"/>
          </p:cNvSpPr>
          <p:nvPr>
            <p:ph idx="1"/>
          </p:nvPr>
        </p:nvSpPr>
        <p:spPr/>
        <p:txBody>
          <a:bodyPr/>
          <a:lstStyle/>
          <a:p>
            <a:r>
              <a:rPr lang="en-US" dirty="0"/>
              <a:t>impairment of language, usually caused by left</a:t>
            </a:r>
          </a:p>
          <a:p>
            <a:r>
              <a:rPr lang="en-US" dirty="0"/>
              <a:t>hemisphere damage either to</a:t>
            </a:r>
          </a:p>
          <a:p>
            <a:r>
              <a:rPr lang="en-US" b="1" i="1" dirty="0" err="1"/>
              <a:t>Broca’s</a:t>
            </a:r>
            <a:r>
              <a:rPr lang="en-US" b="1" i="1" dirty="0"/>
              <a:t> area </a:t>
            </a:r>
            <a:r>
              <a:rPr lang="en-US" dirty="0"/>
              <a:t>(impairing speaking)</a:t>
            </a:r>
          </a:p>
          <a:p>
            <a:r>
              <a:rPr lang="en-US" dirty="0"/>
              <a:t>or to </a:t>
            </a:r>
            <a:r>
              <a:rPr lang="en-US" b="1" i="1" dirty="0"/>
              <a:t>Wernicke’s area </a:t>
            </a:r>
            <a:r>
              <a:rPr lang="en-US" dirty="0"/>
              <a:t>(impairing understanding)</a:t>
            </a:r>
          </a:p>
        </p:txBody>
      </p:sp>
    </p:spTree>
    <p:extLst>
      <p:ext uri="{BB962C8B-B14F-4D97-AF65-F5344CB8AC3E}">
        <p14:creationId xmlns:p14="http://schemas.microsoft.com/office/powerpoint/2010/main" val="14575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 </a:t>
            </a:r>
            <a:r>
              <a:rPr lang="en-US" i="1" dirty="0"/>
              <a:t>memory</a:t>
            </a:r>
            <a:r>
              <a:rPr lang="en-US" dirty="0"/>
              <a:t>?</a:t>
            </a:r>
          </a:p>
        </p:txBody>
      </p:sp>
      <p:sp>
        <p:nvSpPr>
          <p:cNvPr id="4" name="Content Placeholder 3"/>
          <p:cNvSpPr>
            <a:spLocks noGrp="1"/>
          </p:cNvSpPr>
          <p:nvPr>
            <p:ph sz="quarter" idx="13"/>
          </p:nvPr>
        </p:nvSpPr>
        <p:spPr>
          <a:xfrm>
            <a:off x="528638" y="4864099"/>
            <a:ext cx="8101012" cy="1850599"/>
          </a:xfrm>
        </p:spPr>
        <p:txBody>
          <a:bodyPr/>
          <a:lstStyle/>
          <a:p>
            <a:r>
              <a:rPr lang="en-US" dirty="0"/>
              <a:t>a newer understanding of short-term memory that adds conscious, active processing of incoming auditory and visual information, and of information retrieved from</a:t>
            </a:r>
          </a:p>
          <a:p>
            <a:r>
              <a:rPr lang="en-US" dirty="0"/>
              <a:t>long-term memory</a:t>
            </a:r>
          </a:p>
        </p:txBody>
      </p:sp>
      <p:pic>
        <p:nvPicPr>
          <p:cNvPr id="5" name="Content Placeholder 4"/>
          <p:cNvPicPr>
            <a:picLocks noGrp="1" noChangeAspect="1"/>
          </p:cNvPicPr>
          <p:nvPr>
            <p:ph idx="1"/>
          </p:nvPr>
        </p:nvPicPr>
        <p:blipFill>
          <a:blip r:embed="rId2"/>
          <a:stretch>
            <a:fillRect/>
          </a:stretch>
        </p:blipFill>
        <p:spPr>
          <a:xfrm>
            <a:off x="1845145" y="1825625"/>
            <a:ext cx="5453709" cy="2797175"/>
          </a:xfrm>
          <a:prstGeom prst="rect">
            <a:avLst/>
          </a:prstGeom>
        </p:spPr>
      </p:pic>
    </p:spTree>
    <p:extLst>
      <p:ext uri="{BB962C8B-B14F-4D97-AF65-F5344CB8AC3E}">
        <p14:creationId xmlns:p14="http://schemas.microsoft.com/office/powerpoint/2010/main" val="24300118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brain areas are involved in </a:t>
            </a:r>
            <a:br>
              <a:rPr lang="en-US" dirty="0"/>
            </a:br>
            <a:r>
              <a:rPr lang="en-US" dirty="0"/>
              <a:t>language processing and speech?</a:t>
            </a:r>
          </a:p>
        </p:txBody>
      </p:sp>
      <p:sp>
        <p:nvSpPr>
          <p:cNvPr id="3" name="Content Placeholder 2"/>
          <p:cNvSpPr>
            <a:spLocks noGrp="1"/>
          </p:cNvSpPr>
          <p:nvPr>
            <p:ph idx="1"/>
          </p:nvPr>
        </p:nvSpPr>
        <p:spPr/>
        <p:txBody>
          <a:bodyPr/>
          <a:lstStyle/>
          <a:p>
            <a:r>
              <a:rPr lang="en-US" dirty="0"/>
              <a:t>in 1865, French physician </a:t>
            </a:r>
            <a:r>
              <a:rPr lang="en-US"/>
              <a:t>Paul </a:t>
            </a:r>
            <a:r>
              <a:rPr lang="en-US" smtClean="0"/>
              <a:t>________confirmed </a:t>
            </a:r>
            <a:r>
              <a:rPr lang="en-US" dirty="0"/>
              <a:t>a fellow physician’s observation that after damage to an area of the </a:t>
            </a:r>
            <a:r>
              <a:rPr lang="en-US" i="1" dirty="0"/>
              <a:t>left frontal lobe </a:t>
            </a:r>
            <a:r>
              <a:rPr lang="en-US" dirty="0" smtClean="0"/>
              <a:t>(</a:t>
            </a:r>
            <a:r>
              <a:rPr lang="en-US" b="1" i="1" dirty="0" smtClean="0"/>
              <a:t>________’s </a:t>
            </a:r>
            <a:r>
              <a:rPr lang="en-US" b="1" i="1" dirty="0"/>
              <a:t>area</a:t>
            </a:r>
            <a:r>
              <a:rPr lang="en-US" dirty="0"/>
              <a:t>) a person would struggle to </a:t>
            </a:r>
            <a:r>
              <a:rPr lang="en-US" i="1" dirty="0"/>
              <a:t>speak </a:t>
            </a:r>
            <a:r>
              <a:rPr lang="en-US" dirty="0"/>
              <a:t>words, yet could sing familiar songs and comprehend speech. </a:t>
            </a:r>
          </a:p>
          <a:p>
            <a:r>
              <a:rPr lang="en-US" dirty="0"/>
              <a:t>A decade later, German investigator Carl </a:t>
            </a:r>
            <a:r>
              <a:rPr lang="en-US" dirty="0" smtClean="0"/>
              <a:t>________ </a:t>
            </a:r>
            <a:r>
              <a:rPr lang="en-US" dirty="0"/>
              <a:t>discovered that after damage to a specific area of</a:t>
            </a:r>
          </a:p>
          <a:p>
            <a:r>
              <a:rPr lang="en-US" dirty="0"/>
              <a:t>the left temporal lobe </a:t>
            </a:r>
            <a:r>
              <a:rPr lang="en-US" dirty="0" smtClean="0"/>
              <a:t>(</a:t>
            </a:r>
            <a:r>
              <a:rPr lang="en-US" b="1" i="1" dirty="0" smtClean="0"/>
              <a:t>_________’s </a:t>
            </a:r>
            <a:r>
              <a:rPr lang="en-US" b="1" i="1" dirty="0"/>
              <a:t>area</a:t>
            </a:r>
            <a:r>
              <a:rPr lang="en-US" dirty="0"/>
              <a:t>), people were unable to </a:t>
            </a:r>
            <a:r>
              <a:rPr lang="en-US" i="1" dirty="0"/>
              <a:t>understand </a:t>
            </a:r>
            <a:r>
              <a:rPr lang="en-US" dirty="0"/>
              <a:t>others’ words</a:t>
            </a:r>
          </a:p>
          <a:p>
            <a:r>
              <a:rPr lang="en-US" dirty="0"/>
              <a:t>and could speak only meaningless sentences.</a:t>
            </a:r>
          </a:p>
        </p:txBody>
      </p:sp>
      <p:pic>
        <p:nvPicPr>
          <p:cNvPr id="4" name="Picture 3" descr="decorative"/>
          <p:cNvPicPr>
            <a:picLocks noChangeAspect="1"/>
          </p:cNvPicPr>
          <p:nvPr/>
        </p:nvPicPr>
        <p:blipFill>
          <a:blip r:embed="rId2"/>
          <a:stretch>
            <a:fillRect/>
          </a:stretch>
        </p:blipFill>
        <p:spPr>
          <a:xfrm>
            <a:off x="692774" y="423232"/>
            <a:ext cx="688908" cy="688908"/>
          </a:xfrm>
          <a:prstGeom prst="rect">
            <a:avLst/>
          </a:prstGeom>
        </p:spPr>
      </p:pic>
    </p:spTree>
    <p:extLst>
      <p:ext uri="{BB962C8B-B14F-4D97-AF65-F5344CB8AC3E}">
        <p14:creationId xmlns:p14="http://schemas.microsoft.com/office/powerpoint/2010/main" val="1925439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language and ideas related?</a:t>
            </a:r>
          </a:p>
        </p:txBody>
      </p:sp>
      <p:sp>
        <p:nvSpPr>
          <p:cNvPr id="3" name="Content Placeholder 2"/>
          <p:cNvSpPr>
            <a:spLocks noGrp="1"/>
          </p:cNvSpPr>
          <p:nvPr>
            <p:ph idx="1"/>
          </p:nvPr>
        </p:nvSpPr>
        <p:spPr/>
        <p:txBody>
          <a:bodyPr/>
          <a:lstStyle/>
          <a:p>
            <a:r>
              <a:rPr lang="en-US" dirty="0"/>
              <a:t>Linguist </a:t>
            </a:r>
            <a:r>
              <a:rPr lang="en-US" dirty="0" smtClean="0"/>
              <a:t>________ ____ ________contended </a:t>
            </a:r>
            <a:r>
              <a:rPr lang="en-US" dirty="0"/>
              <a:t>that “language itself shapes a [person’s] basic ideas.” </a:t>
            </a:r>
          </a:p>
          <a:p>
            <a:endParaRPr lang="en-US" dirty="0"/>
          </a:p>
          <a:p>
            <a:r>
              <a:rPr lang="en-US" dirty="0"/>
              <a:t>His hypothesis of </a:t>
            </a:r>
            <a:r>
              <a:rPr lang="en-US" b="1" i="1" dirty="0" smtClean="0"/>
              <a:t>___________ </a:t>
            </a:r>
            <a:r>
              <a:rPr lang="en-US" b="1" i="1" dirty="0"/>
              <a:t>determinism </a:t>
            </a:r>
            <a:r>
              <a:rPr lang="en-US" dirty="0"/>
              <a:t>proposed that language controls the way we think and interpret the world around us.</a:t>
            </a:r>
          </a:p>
          <a:p>
            <a:endParaRPr lang="en-US" dirty="0"/>
          </a:p>
          <a:p>
            <a:r>
              <a:rPr lang="en-US" dirty="0"/>
              <a:t>For instance, the Hopi, a Native American tribe, have no past tense for their verbs, and so could not readily </a:t>
            </a:r>
            <a:r>
              <a:rPr lang="en-US" i="1" dirty="0"/>
              <a:t>think </a:t>
            </a:r>
            <a:r>
              <a:rPr lang="en-US" dirty="0"/>
              <a:t>about the past.</a:t>
            </a:r>
          </a:p>
        </p:txBody>
      </p:sp>
      <p:pic>
        <p:nvPicPr>
          <p:cNvPr id="4" name="Picture 3" descr="decorative"/>
          <p:cNvPicPr>
            <a:picLocks noChangeAspect="1"/>
          </p:cNvPicPr>
          <p:nvPr/>
        </p:nvPicPr>
        <p:blipFill>
          <a:blip r:embed="rId2"/>
          <a:stretch>
            <a:fillRect/>
          </a:stretch>
        </p:blipFill>
        <p:spPr>
          <a:xfrm>
            <a:off x="679127" y="423232"/>
            <a:ext cx="688908" cy="688908"/>
          </a:xfrm>
          <a:prstGeom prst="rect">
            <a:avLst/>
          </a:prstGeom>
        </p:spPr>
      </p:pic>
    </p:spTree>
    <p:extLst>
      <p:ext uri="{BB962C8B-B14F-4D97-AF65-F5344CB8AC3E}">
        <p14:creationId xmlns:p14="http://schemas.microsoft.com/office/powerpoint/2010/main" val="186854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t>
            </a:r>
            <a:r>
              <a:rPr lang="en-US" dirty="0" smtClean="0"/>
              <a:t>______________’s </a:t>
            </a:r>
            <a:r>
              <a:rPr lang="en-US" dirty="0"/>
              <a:t>model address </a:t>
            </a:r>
            <a:br>
              <a:rPr lang="en-US" dirty="0"/>
            </a:br>
            <a:r>
              <a:rPr lang="en-US" i="1" dirty="0"/>
              <a:t>working memory</a:t>
            </a:r>
            <a:r>
              <a:rPr lang="en-US" dirty="0"/>
              <a:t>?</a:t>
            </a:r>
          </a:p>
        </p:txBody>
      </p:sp>
      <p:pic>
        <p:nvPicPr>
          <p:cNvPr id="5" name="Content Placeholder 4"/>
          <p:cNvPicPr>
            <a:picLocks noGrp="1" noChangeAspect="1"/>
          </p:cNvPicPr>
          <p:nvPr>
            <p:ph idx="1"/>
          </p:nvPr>
        </p:nvPicPr>
        <p:blipFill>
          <a:blip r:embed="rId2"/>
          <a:stretch>
            <a:fillRect/>
          </a:stretch>
        </p:blipFill>
        <p:spPr>
          <a:xfrm>
            <a:off x="2008918" y="1771034"/>
            <a:ext cx="5141789" cy="2637193"/>
          </a:xfrm>
          <a:prstGeom prst="rect">
            <a:avLst/>
          </a:prstGeom>
        </p:spPr>
      </p:pic>
      <p:sp>
        <p:nvSpPr>
          <p:cNvPr id="4" name="Content Placeholder 3"/>
          <p:cNvSpPr>
            <a:spLocks noGrp="1"/>
          </p:cNvSpPr>
          <p:nvPr>
            <p:ph sz="quarter" idx="13"/>
          </p:nvPr>
        </p:nvSpPr>
        <p:spPr>
          <a:xfrm>
            <a:off x="528638" y="4557631"/>
            <a:ext cx="8101012" cy="2157068"/>
          </a:xfrm>
        </p:spPr>
        <p:txBody>
          <a:bodyPr/>
          <a:lstStyle/>
          <a:p>
            <a:r>
              <a:rPr lang="en-US" dirty="0"/>
              <a:t>Alan Baddeley’s (2002) model of </a:t>
            </a:r>
            <a:r>
              <a:rPr lang="en-US" b="1" i="1" dirty="0"/>
              <a:t>working memory, </a:t>
            </a:r>
            <a:r>
              <a:rPr lang="en-US" dirty="0"/>
              <a:t>includes </a:t>
            </a:r>
            <a:r>
              <a:rPr lang="en-US" i="1" dirty="0"/>
              <a:t>visual-spatial </a:t>
            </a:r>
            <a:r>
              <a:rPr lang="en-US" dirty="0"/>
              <a:t>and </a:t>
            </a:r>
            <a:r>
              <a:rPr lang="en-US" i="1" dirty="0"/>
              <a:t>auditory rehearsal </a:t>
            </a:r>
            <a:r>
              <a:rPr lang="en-US" dirty="0"/>
              <a:t>of new information.  A hypothetical </a:t>
            </a:r>
            <a:r>
              <a:rPr lang="en-US" i="1" dirty="0"/>
              <a:t>central executiv</a:t>
            </a:r>
            <a:r>
              <a:rPr lang="en-US" dirty="0"/>
              <a:t>e (manager) focuses our attention, and pulls information from </a:t>
            </a:r>
            <a:r>
              <a:rPr lang="en-US" b="1" i="1" dirty="0"/>
              <a:t>long-term memory </a:t>
            </a:r>
            <a:r>
              <a:rPr lang="en-US" dirty="0"/>
              <a:t>to help make sense of new information.</a:t>
            </a:r>
          </a:p>
        </p:txBody>
      </p:sp>
    </p:spTree>
    <p:extLst>
      <p:ext uri="{BB962C8B-B14F-4D97-AF65-F5344CB8AC3E}">
        <p14:creationId xmlns:p14="http://schemas.microsoft.com/office/powerpoint/2010/main" val="95561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the </a:t>
            </a:r>
            <a:r>
              <a:rPr lang="en-US" dirty="0" smtClean="0"/>
              <a:t>______ </a:t>
            </a:r>
            <a:r>
              <a:rPr lang="en-US" dirty="0"/>
              <a:t>executive?</a:t>
            </a:r>
          </a:p>
        </p:txBody>
      </p:sp>
      <p:sp>
        <p:nvSpPr>
          <p:cNvPr id="4" name="Content Placeholder 3"/>
          <p:cNvSpPr>
            <a:spLocks noGrp="1"/>
          </p:cNvSpPr>
          <p:nvPr>
            <p:ph sz="quarter" idx="13"/>
          </p:nvPr>
        </p:nvSpPr>
        <p:spPr>
          <a:xfrm>
            <a:off x="528638" y="4517408"/>
            <a:ext cx="8101012" cy="2115403"/>
          </a:xfrm>
        </p:spPr>
        <p:txBody>
          <a:bodyPr/>
          <a:lstStyle/>
          <a:p>
            <a:r>
              <a:rPr lang="en-US" dirty="0"/>
              <a:t>Baddeley’s idea of a </a:t>
            </a:r>
            <a:r>
              <a:rPr lang="en-US" i="1" dirty="0"/>
              <a:t>central executive </a:t>
            </a:r>
            <a:r>
              <a:rPr lang="en-US" dirty="0"/>
              <a:t>is key to </a:t>
            </a:r>
          </a:p>
          <a:p>
            <a:r>
              <a:rPr lang="en-US" dirty="0"/>
              <a:t>the new model</a:t>
            </a:r>
            <a:r>
              <a:rPr lang="en-US" i="1" dirty="0"/>
              <a:t>.  </a:t>
            </a:r>
          </a:p>
          <a:p>
            <a:r>
              <a:rPr lang="en-US" dirty="0"/>
              <a:t>The central executive coordinates focused processing without which, information often fades. </a:t>
            </a:r>
          </a:p>
        </p:txBody>
      </p:sp>
      <p:pic>
        <p:nvPicPr>
          <p:cNvPr id="7" name="Content Placeholder 6"/>
          <p:cNvPicPr>
            <a:picLocks noGrp="1" noChangeAspect="1"/>
          </p:cNvPicPr>
          <p:nvPr>
            <p:ph idx="1"/>
          </p:nvPr>
        </p:nvPicPr>
        <p:blipFill>
          <a:blip r:embed="rId2"/>
          <a:stretch>
            <a:fillRect/>
          </a:stretch>
        </p:blipFill>
        <p:spPr>
          <a:xfrm>
            <a:off x="2487729" y="1798329"/>
            <a:ext cx="4172378" cy="2538097"/>
          </a:xfrm>
          <a:prstGeom prst="rect">
            <a:avLst/>
          </a:prstGeom>
        </p:spPr>
      </p:pic>
    </p:spTree>
    <p:extLst>
      <p:ext uri="{BB962C8B-B14F-4D97-AF65-F5344CB8AC3E}">
        <p14:creationId xmlns:p14="http://schemas.microsoft.com/office/powerpoint/2010/main" val="3322684630"/>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505046"/>
      </a:dk2>
      <a:lt2>
        <a:srgbClr val="EEECE1"/>
      </a:lt2>
      <a:accent1>
        <a:srgbClr val="E84C22"/>
      </a:accent1>
      <a:accent2>
        <a:srgbClr val="FFBD47"/>
      </a:accent2>
      <a:accent3>
        <a:srgbClr val="B64926"/>
      </a:accent3>
      <a:accent4>
        <a:srgbClr val="851C00"/>
      </a:accent4>
      <a:accent5>
        <a:srgbClr val="851C00"/>
      </a:accent5>
      <a:accent6>
        <a:srgbClr val="B22600"/>
      </a:accent6>
      <a:hlink>
        <a:srgbClr val="CC9900"/>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8">
      <a:dk1>
        <a:sysClr val="windowText" lastClr="000000"/>
      </a:dk1>
      <a:lt1>
        <a:sysClr val="window" lastClr="FFFFFF"/>
      </a:lt1>
      <a:dk2>
        <a:srgbClr val="505046"/>
      </a:dk2>
      <a:lt2>
        <a:srgbClr val="EEECE1"/>
      </a:lt2>
      <a:accent1>
        <a:srgbClr val="E84C22"/>
      </a:accent1>
      <a:accent2>
        <a:srgbClr val="FFBD47"/>
      </a:accent2>
      <a:accent3>
        <a:srgbClr val="B64926"/>
      </a:accent3>
      <a:accent4>
        <a:srgbClr val="851C00"/>
      </a:accent4>
      <a:accent5>
        <a:srgbClr val="851C00"/>
      </a:accent5>
      <a:accent6>
        <a:srgbClr val="B22600"/>
      </a:accent6>
      <a:hlink>
        <a:srgbClr val="CC9900"/>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6941</TotalTime>
  <Words>3769</Words>
  <Application>Microsoft Office PowerPoint</Application>
  <PresentationFormat>On-screen Show (4:3)</PresentationFormat>
  <Paragraphs>435</Paragraphs>
  <Slides>71</Slides>
  <Notes>0</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Office Theme</vt:lpstr>
      <vt:lpstr>Custom Design</vt:lpstr>
      <vt:lpstr>Unit 7 Cognition</vt:lpstr>
      <vt:lpstr>How is ______________ defined?</vt:lpstr>
      <vt:lpstr>How is memory measured?</vt:lpstr>
      <vt:lpstr>How did Hermann ________________ test speed of relearning?</vt:lpstr>
      <vt:lpstr>How do psychologists describe the  human memory system?</vt:lpstr>
      <vt:lpstr>What did early models of memory formation look like?</vt:lpstr>
      <vt:lpstr>What is ________ memory?</vt:lpstr>
      <vt:lpstr>How does ______________’s model address  working memory?</vt:lpstr>
      <vt:lpstr>What is the role of the ______ executive?</vt:lpstr>
      <vt:lpstr>What are explicit and implicit  memories?</vt:lpstr>
      <vt:lpstr>What information do we process automatically?</vt:lpstr>
      <vt:lpstr>What was George ___________’s sensory memory experiment?</vt:lpstr>
      <vt:lpstr>What is__________memory?</vt:lpstr>
      <vt:lpstr>What is ________ memory?</vt:lpstr>
      <vt:lpstr>What is our _____________  memory capacity?</vt:lpstr>
      <vt:lpstr>What are some effortful processing  strategies that can help us  encode and retrieve?</vt:lpstr>
      <vt:lpstr>What is ______________?</vt:lpstr>
      <vt:lpstr>What is a _____________ device?</vt:lpstr>
      <vt:lpstr>How do _____________ aid retrieval?</vt:lpstr>
      <vt:lpstr>How can the spacing effect impact memory retrieval?</vt:lpstr>
      <vt:lpstr>How can the _______ __________impact memory retrieval?</vt:lpstr>
      <vt:lpstr>What are two levels of processing?</vt:lpstr>
      <vt:lpstr>What is the _________________ effect?</vt:lpstr>
      <vt:lpstr>What is the capacity of  _______________ memory?</vt:lpstr>
      <vt:lpstr>What role do the frontal lobes play in  __________ and __________ memory?</vt:lpstr>
      <vt:lpstr>What is memory consolidation?</vt:lpstr>
      <vt:lpstr>What is a ________ memory?</vt:lpstr>
      <vt:lpstr>How does Kandel’s research impact human memory processes?</vt:lpstr>
      <vt:lpstr>What is ____________ potentiation (LTP)?</vt:lpstr>
      <vt:lpstr>How do cues help with memory retrieval?</vt:lpstr>
      <vt:lpstr>What is ________?</vt:lpstr>
      <vt:lpstr>What is _________-________ memory?</vt:lpstr>
      <vt:lpstr>What is the encoding specificity principle?</vt:lpstr>
      <vt:lpstr>What is ________ -_________ memory?</vt:lpstr>
      <vt:lpstr>What is _______-congruent memory?</vt:lpstr>
      <vt:lpstr>What is the _____ position effect?</vt:lpstr>
      <vt:lpstr>Who was H.M.?</vt:lpstr>
      <vt:lpstr>What are two types of forgetting?</vt:lpstr>
      <vt:lpstr>Why do we forget?</vt:lpstr>
      <vt:lpstr>What are two factors that influence  memory retrieval errors?</vt:lpstr>
      <vt:lpstr>What is _____________?</vt:lpstr>
      <vt:lpstr>What is the _____________ effect?</vt:lpstr>
      <vt:lpstr>What is ___________ amnesia?</vt:lpstr>
      <vt:lpstr>________</vt:lpstr>
      <vt:lpstr>____________</vt:lpstr>
      <vt:lpstr>How do prototypes help  form concepts? </vt:lpstr>
      <vt:lpstr>What is creativity and what are  two kinds of thinking?</vt:lpstr>
      <vt:lpstr>What are two problem  solving strategies?</vt:lpstr>
      <vt:lpstr>What is __________?</vt:lpstr>
      <vt:lpstr>What research has been conducted on insight in non-human animals?</vt:lpstr>
      <vt:lpstr>What are three obstacles to  problem solving?</vt:lpstr>
      <vt:lpstr>What are two intuitive  mental shortcuts?</vt:lpstr>
      <vt:lpstr>How are our decisions and judgments  affected by _____________?</vt:lpstr>
      <vt:lpstr>What is belief perseverance?</vt:lpstr>
      <vt:lpstr>What is ____________?</vt:lpstr>
      <vt:lpstr>Take a few minutes to review.</vt:lpstr>
      <vt:lpstr>__________</vt:lpstr>
      <vt:lpstr>What are the structural components  of language?</vt:lpstr>
      <vt:lpstr>_____________</vt:lpstr>
      <vt:lpstr>morpheme</vt:lpstr>
      <vt:lpstr>_____________</vt:lpstr>
      <vt:lpstr>_________ ___________on grammar</vt:lpstr>
      <vt:lpstr>How do we acquire language and what is _____________ grammar?</vt:lpstr>
      <vt:lpstr>___________  stage</vt:lpstr>
      <vt:lpstr>________-word  stage</vt:lpstr>
      <vt:lpstr>_________-word  stage</vt:lpstr>
      <vt:lpstr>____________ speech</vt:lpstr>
      <vt:lpstr>What is the ___________ period of  language development?</vt:lpstr>
      <vt:lpstr>What is ________?</vt:lpstr>
      <vt:lpstr>What brain areas are involved in  language processing and speech?</vt:lpstr>
      <vt:lpstr>How are language and ideas related?</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Fenton</dc:creator>
  <cp:lastModifiedBy>infosys</cp:lastModifiedBy>
  <cp:revision>1010</cp:revision>
  <dcterms:created xsi:type="dcterms:W3CDTF">2017-07-06T19:56:42Z</dcterms:created>
  <dcterms:modified xsi:type="dcterms:W3CDTF">2019-12-04T16:38:18Z</dcterms:modified>
</cp:coreProperties>
</file>