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65"/>
  </p:notesMasterIdLst>
  <p:sldIdLst>
    <p:sldId id="530" r:id="rId3"/>
    <p:sldId id="533" r:id="rId4"/>
    <p:sldId id="537" r:id="rId5"/>
    <p:sldId id="538" r:id="rId6"/>
    <p:sldId id="549" r:id="rId7"/>
    <p:sldId id="552" r:id="rId8"/>
    <p:sldId id="553" r:id="rId9"/>
    <p:sldId id="554" r:id="rId10"/>
    <p:sldId id="555" r:id="rId11"/>
    <p:sldId id="558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599" r:id="rId42"/>
    <p:sldId id="600" r:id="rId43"/>
    <p:sldId id="601" r:id="rId44"/>
    <p:sldId id="602" r:id="rId45"/>
    <p:sldId id="603" r:id="rId46"/>
    <p:sldId id="604" r:id="rId47"/>
    <p:sldId id="605" r:id="rId48"/>
    <p:sldId id="606" r:id="rId49"/>
    <p:sldId id="607" r:id="rId50"/>
    <p:sldId id="608" r:id="rId51"/>
    <p:sldId id="609" r:id="rId52"/>
    <p:sldId id="610" r:id="rId53"/>
    <p:sldId id="611" r:id="rId54"/>
    <p:sldId id="612" r:id="rId55"/>
    <p:sldId id="613" r:id="rId56"/>
    <p:sldId id="614" r:id="rId57"/>
    <p:sldId id="615" r:id="rId58"/>
    <p:sldId id="616" r:id="rId59"/>
    <p:sldId id="617" r:id="rId60"/>
    <p:sldId id="618" r:id="rId61"/>
    <p:sldId id="619" r:id="rId62"/>
    <p:sldId id="620" r:id="rId63"/>
    <p:sldId id="62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79" clrIdx="0">
    <p:extLst/>
  </p:cmAuthor>
  <p:cmAuthor id="2" name="Herzig, Allison" initials="HA" lastIdx="77" clrIdx="1">
    <p:extLst/>
  </p:cmAuthor>
  <p:cmAuthor id="3" name="Bamatter, Heidi" initials="BH" lastIdx="26" clrIdx="2">
    <p:extLst/>
  </p:cmAuthor>
  <p:cmAuthor id="4" name="Nancy Fenton" initials="NF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9B1"/>
    <a:srgbClr val="D4E5F4"/>
    <a:srgbClr val="0066CC"/>
    <a:srgbClr val="006F6C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704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2878008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3928811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431925" y="5052570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11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99465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8650" y="5295900"/>
            <a:ext cx="7994650" cy="7620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28650" y="2400300"/>
            <a:ext cx="7994650" cy="2768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82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865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394325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241550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756025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3100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4977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ould You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8800"/>
            <a:ext cx="8321040" cy="1124712"/>
          </a:xfrm>
          <a:solidFill>
            <a:srgbClr val="D4E5F4"/>
          </a:solidFill>
          <a:ln w="76200"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What Would You Answer?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962406" y="2003172"/>
            <a:ext cx="7653528" cy="4718304"/>
          </a:xfrm>
          <a:ln w="76200">
            <a:solidFill>
              <a:srgbClr val="D4E5F4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14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063"/>
            <a:ext cx="8101584" cy="132588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7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1048"/>
            <a:ext cx="8101584" cy="13258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75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38725" y="4295775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81225" y="43307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45795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1999"/>
            <a:ext cx="3384550" cy="337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627687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301234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86" y="421960"/>
            <a:ext cx="688908" cy="68890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710886" y="421960"/>
            <a:ext cx="694944" cy="6949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opener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71713"/>
            <a:ext cx="3048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3400" y="4840338"/>
            <a:ext cx="123810" cy="8095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9144000" cy="2299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4126" y="2299967"/>
            <a:ext cx="2416272" cy="29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4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239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34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1849438"/>
            <a:ext cx="3868340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2832099"/>
            <a:ext cx="3868340" cy="34409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44032" y="1849438"/>
            <a:ext cx="3887391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44033" y="2832099"/>
            <a:ext cx="3887391" cy="344090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5299" y="2164390"/>
            <a:ext cx="8101013" cy="740060"/>
          </a:xfrm>
          <a:solidFill>
            <a:srgbClr val="E7D9B1"/>
          </a:solidFill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299" y="3219915"/>
            <a:ext cx="8101013" cy="740664"/>
          </a:xfrm>
          <a:solidFill>
            <a:srgbClr val="E7D9B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95298" y="4276396"/>
            <a:ext cx="8101013" cy="740664"/>
          </a:xfrm>
          <a:solidFill>
            <a:srgbClr val="E7D9B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2949178" cy="36210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9800"/>
            <a:ext cx="2949178" cy="36591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857"/>
            <a:ext cx="8101584" cy="1325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1925" y="18795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334644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48132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041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900" y="393700"/>
            <a:ext cx="2489200" cy="5829300"/>
          </a:xfrm>
          <a:solidFill>
            <a:srgbClr val="E7D9B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E7D9B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2900" y="2390139"/>
            <a:ext cx="24638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" y="4432300"/>
            <a:ext cx="2476500" cy="17907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762000"/>
            <a:ext cx="8101584" cy="1325880"/>
          </a:xfrm>
          <a:solidFill>
            <a:schemeClr val="accent4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Learning Targets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122613" y="2264087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122613" y="3126740"/>
            <a:ext cx="5715000" cy="685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3122613" y="3967319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122613" y="4749791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3122613" y="5493698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3084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8" y="1857375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2857500"/>
            <a:ext cx="3868737" cy="341550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857375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2857499"/>
            <a:ext cx="3887788" cy="341550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6" y="1764507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207" y="2712243"/>
            <a:ext cx="3868737" cy="22248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764507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004" y="2712244"/>
            <a:ext cx="3887788" cy="22248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1206" y="5127625"/>
            <a:ext cx="386873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005" y="5127625"/>
            <a:ext cx="388778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76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06400" y="330200"/>
            <a:ext cx="8394700" cy="4470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06400" y="5156200"/>
            <a:ext cx="8394700" cy="84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425700"/>
            <a:ext cx="2949575" cy="34432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336800"/>
            <a:ext cx="2949575" cy="35321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ummary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63112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Learning Target 1-1 Review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8649" y="3187700"/>
            <a:ext cx="8101013" cy="3302000"/>
          </a:xfr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28650" y="1846363"/>
            <a:ext cx="8101013" cy="1066800"/>
          </a:xfrm>
          <a:solidFill>
            <a:srgbClr val="D4E5F4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86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351338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2797175"/>
          </a:xfrm>
        </p:spPr>
        <p:txBody>
          <a:bodyPr/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638" y="4864100"/>
            <a:ext cx="8101012" cy="1219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1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88670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570161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813300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35200" y="254146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0" y="481330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4" r:id="rId2"/>
    <p:sldLayoutId id="2147483688" r:id="rId3"/>
    <p:sldLayoutId id="2147483712" r:id="rId4"/>
    <p:sldLayoutId id="2147483711" r:id="rId5"/>
    <p:sldLayoutId id="2147483673" r:id="rId6"/>
    <p:sldLayoutId id="2147483674" r:id="rId7"/>
    <p:sldLayoutId id="2147483709" r:id="rId8"/>
    <p:sldLayoutId id="2147483686" r:id="rId9"/>
    <p:sldLayoutId id="2147483710" r:id="rId10"/>
    <p:sldLayoutId id="2147483714" r:id="rId11"/>
    <p:sldLayoutId id="2147483716" r:id="rId12"/>
    <p:sldLayoutId id="2147483715" r:id="rId13"/>
    <p:sldLayoutId id="2147483708" r:id="rId14"/>
    <p:sldLayoutId id="2147483690" r:id="rId15"/>
    <p:sldLayoutId id="2147483685" r:id="rId16"/>
    <p:sldLayoutId id="2147483687" r:id="rId17"/>
    <p:sldLayoutId id="2147483691" r:id="rId18"/>
    <p:sldLayoutId id="2147483689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705" r:id="rId28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52699"/>
            <a:ext cx="8101584" cy="3268663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713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ctrTitle"/>
          </p:nvPr>
        </p:nvSpPr>
        <p:spPr>
          <a:xfrm>
            <a:off x="6372725" y="617294"/>
            <a:ext cx="2771275" cy="1252430"/>
          </a:xfrm>
          <a:noFill/>
        </p:spPr>
        <p:txBody>
          <a:bodyPr>
            <a:normAutofit fontScale="90000"/>
          </a:bodyPr>
          <a:lstStyle/>
          <a:p>
            <a:r>
              <a:rPr lang="en-US" sz="2200" dirty="0" smtClean="0"/>
              <a:t>Unit 9</a:t>
            </a:r>
            <a:br>
              <a:rPr lang="en-US" sz="2200" dirty="0" smtClean="0"/>
            </a:br>
            <a:r>
              <a:rPr lang="en-US" sz="2200" dirty="0" smtClean="0"/>
              <a:t>Developmental Psychology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Unit 9&#10;Developmental Psycholo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416" cy="2313992"/>
          </a:xfrm>
          <a:prstGeom prst="rect">
            <a:avLst/>
          </a:prstGeom>
        </p:spPr>
      </p:pic>
      <p:pic>
        <p:nvPicPr>
          <p:cNvPr id="4" name="Picture 3" descr="Modules&#10;45. Developmental Issues, Prenatal Development, and the Newborn&#10;46. Infancy and Childhood: Physical Development&#10;47. Infancy and Childhood: Cognitive Development&#10;48. Infancy and Childhood: Social Development&#10;49. Gender Development&#10;50. Parents, Peers, and Early Experiences&#10;51. Adolescence: Physical and Cognitive Development&#10;52. Adolescence: Social Development and Emerging Adulthood&#10;53. Sexual Development&#10;54. Adulthood: Physical, Cognitive, and Social Develop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0" y="2313993"/>
            <a:ext cx="2420570" cy="4467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63" y="2677886"/>
            <a:ext cx="5511201" cy="3657600"/>
          </a:xfrm>
          <a:prstGeom prst="rect">
            <a:avLst/>
          </a:prstGeom>
        </p:spPr>
      </p:pic>
      <p:pic>
        <p:nvPicPr>
          <p:cNvPr id="5" name="Picture 4" descr="Kathleen Paulss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263" y="5294078"/>
            <a:ext cx="152381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961490" cy="1600200"/>
          </a:xfrm>
        </p:spPr>
        <p:txBody>
          <a:bodyPr/>
          <a:lstStyle/>
          <a:p>
            <a:r>
              <a:rPr lang="en-US" dirty="0" smtClean="0"/>
              <a:t>What are </a:t>
            </a:r>
            <a:r>
              <a:rPr lang="en-US" b="1" i="1" dirty="0" smtClean="0"/>
              <a:t>__________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4961490" cy="3872040"/>
          </a:xfrm>
        </p:spPr>
        <p:txBody>
          <a:bodyPr/>
          <a:lstStyle/>
          <a:p>
            <a:r>
              <a:rPr lang="en-US" dirty="0"/>
              <a:t>(literally, “</a:t>
            </a:r>
            <a:r>
              <a:rPr lang="en-US" dirty="0" smtClean="0"/>
              <a:t>monster makers</a:t>
            </a:r>
            <a:r>
              <a:rPr lang="en-US" dirty="0"/>
              <a:t>”) agents, such </a:t>
            </a:r>
            <a:r>
              <a:rPr lang="en-US" dirty="0" smtClean="0"/>
              <a:t>as chemicals </a:t>
            </a:r>
            <a:r>
              <a:rPr lang="en-US" dirty="0"/>
              <a:t>and viruses, that </a:t>
            </a:r>
            <a:r>
              <a:rPr lang="en-US" dirty="0" smtClean="0"/>
              <a:t>can reach </a:t>
            </a:r>
            <a:r>
              <a:rPr lang="en-US" dirty="0"/>
              <a:t>the embryo or fetus during</a:t>
            </a:r>
          </a:p>
          <a:p>
            <a:r>
              <a:rPr lang="en-US" dirty="0"/>
              <a:t>prenatal development and </a:t>
            </a:r>
            <a:r>
              <a:rPr lang="en-US" dirty="0" smtClean="0"/>
              <a:t>cause harm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265" y="457200"/>
            <a:ext cx="2170446" cy="56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5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hart of infant __________</a:t>
            </a:r>
            <a:br>
              <a:rPr lang="en-US" dirty="0" smtClean="0"/>
            </a:br>
            <a:r>
              <a:rPr lang="en-US" dirty="0" smtClean="0"/>
              <a:t>highlight each one!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013" y="1931497"/>
            <a:ext cx="5908857" cy="43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1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___________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biological growth</a:t>
            </a:r>
          </a:p>
          <a:p>
            <a:r>
              <a:rPr lang="en-US" dirty="0"/>
              <a:t>processes that enable orderly</a:t>
            </a:r>
          </a:p>
          <a:p>
            <a:r>
              <a:rPr lang="en-US" dirty="0"/>
              <a:t>changes in behavior, relatively</a:t>
            </a:r>
          </a:p>
          <a:p>
            <a:r>
              <a:rPr lang="en-US" dirty="0"/>
              <a:t>uninfluenced by </a:t>
            </a:r>
            <a:r>
              <a:rPr lang="en-US" dirty="0" smtClean="0"/>
              <a:t>experience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138" y="767126"/>
            <a:ext cx="3717559" cy="50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sequence of </a:t>
            </a:r>
            <a:br>
              <a:rPr lang="en-US" dirty="0" smtClean="0"/>
            </a:br>
            <a:r>
              <a:rPr lang="en-US" dirty="0" smtClean="0"/>
              <a:t>______  ___________?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066" y="5253844"/>
            <a:ext cx="8101012" cy="1219200"/>
          </a:xfrm>
        </p:spPr>
        <p:txBody>
          <a:bodyPr/>
          <a:lstStyle/>
          <a:p>
            <a:r>
              <a:rPr lang="en-US" dirty="0"/>
              <a:t>Sit, crawl, walk, </a:t>
            </a:r>
            <a:r>
              <a:rPr lang="en-US" dirty="0" smtClean="0"/>
              <a:t>run—the sequence </a:t>
            </a:r>
            <a:r>
              <a:rPr lang="en-US" dirty="0"/>
              <a:t>of these motor</a:t>
            </a:r>
          </a:p>
          <a:p>
            <a:r>
              <a:rPr lang="en-US" dirty="0"/>
              <a:t>development milestones is </a:t>
            </a:r>
            <a:r>
              <a:rPr lang="en-US" dirty="0" smtClean="0"/>
              <a:t>the same </a:t>
            </a:r>
            <a:r>
              <a:rPr lang="en-US" dirty="0"/>
              <a:t>the world around, </a:t>
            </a:r>
            <a:r>
              <a:rPr lang="en-US" dirty="0" smtClean="0"/>
              <a:t>though babies </a:t>
            </a:r>
            <a:r>
              <a:rPr lang="en-US" dirty="0"/>
              <a:t>reach them at </a:t>
            </a:r>
            <a:r>
              <a:rPr lang="en-US" dirty="0" smtClean="0"/>
              <a:t>varying ages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490" y="2151930"/>
            <a:ext cx="8100588" cy="2571615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29" y="36327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196992" cy="1600200"/>
          </a:xfrm>
        </p:spPr>
        <p:txBody>
          <a:bodyPr/>
          <a:lstStyle/>
          <a:p>
            <a:r>
              <a:rPr lang="en-US" dirty="0" smtClean="0"/>
              <a:t>Is age of walking guided by _______ or _______?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899"/>
            <a:ext cx="4196992" cy="3886049"/>
          </a:xfrm>
        </p:spPr>
        <p:txBody>
          <a:bodyPr/>
          <a:lstStyle/>
          <a:p>
            <a:r>
              <a:rPr lang="en-US" dirty="0"/>
              <a:t>Genes guide motor development. </a:t>
            </a:r>
            <a:endParaRPr lang="en-US" dirty="0" smtClean="0"/>
          </a:p>
          <a:p>
            <a:r>
              <a:rPr lang="en-US" dirty="0" smtClean="0"/>
              <a:t>In the United </a:t>
            </a:r>
            <a:r>
              <a:rPr lang="en-US" dirty="0"/>
              <a:t>States, </a:t>
            </a:r>
            <a:r>
              <a:rPr lang="en-US" dirty="0" smtClean="0"/>
              <a:t>25% </a:t>
            </a:r>
            <a:r>
              <a:rPr lang="en-US" dirty="0"/>
              <a:t>of all babies </a:t>
            </a:r>
            <a:r>
              <a:rPr lang="en-US" dirty="0" smtClean="0"/>
              <a:t>walk by </a:t>
            </a:r>
            <a:r>
              <a:rPr lang="en-US" dirty="0"/>
              <a:t>11 months of age, </a:t>
            </a:r>
            <a:r>
              <a:rPr lang="en-US" dirty="0" smtClean="0"/>
              <a:t>50% </a:t>
            </a:r>
            <a:r>
              <a:rPr lang="en-US" dirty="0"/>
              <a:t>within a week after their first birthday, and </a:t>
            </a:r>
            <a:r>
              <a:rPr lang="en-US" dirty="0" smtClean="0"/>
              <a:t>90% by age </a:t>
            </a:r>
            <a:r>
              <a:rPr lang="en-US" dirty="0"/>
              <a:t>15 </a:t>
            </a:r>
            <a:r>
              <a:rPr lang="en-US" dirty="0" smtClean="0"/>
              <a:t>months. </a:t>
            </a:r>
          </a:p>
          <a:p>
            <a:r>
              <a:rPr lang="en-US" sz="2400" i="1" dirty="0" smtClean="0"/>
              <a:t>(</a:t>
            </a:r>
            <a:r>
              <a:rPr lang="en-US" sz="2400" i="1" dirty="0" err="1"/>
              <a:t>Frankenburg</a:t>
            </a:r>
            <a:r>
              <a:rPr lang="en-US" sz="2400" i="1" dirty="0"/>
              <a:t> et al., 1992</a:t>
            </a:r>
            <a:r>
              <a:rPr lang="en-US" sz="2400" i="1" dirty="0" smtClean="0"/>
              <a:t>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2811" y="648172"/>
            <a:ext cx="3486514" cy="548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602374" cy="1600200"/>
          </a:xfrm>
        </p:spPr>
        <p:txBody>
          <a:bodyPr/>
          <a:lstStyle/>
          <a:p>
            <a:r>
              <a:rPr lang="en-US" dirty="0" smtClean="0"/>
              <a:t>Once conscious, how does the mind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49" y="987426"/>
            <a:ext cx="4019492" cy="5308442"/>
          </a:xfrm>
        </p:spPr>
        <p:txBody>
          <a:bodyPr/>
          <a:lstStyle/>
          <a:p>
            <a:r>
              <a:rPr lang="en-US" dirty="0"/>
              <a:t>Developmental psychologist Jean </a:t>
            </a:r>
            <a:r>
              <a:rPr lang="en-US" dirty="0" smtClean="0"/>
              <a:t>______ [</a:t>
            </a:r>
            <a:r>
              <a:rPr lang="en-US" dirty="0"/>
              <a:t>pee-ah-ZHAY] spent his life searching for the answer.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studied </a:t>
            </a:r>
            <a:r>
              <a:rPr lang="en-US" dirty="0" smtClean="0"/>
              <a:t>the development of children’s </a:t>
            </a:r>
            <a:r>
              <a:rPr lang="en-US" b="1" i="1" dirty="0" smtClean="0"/>
              <a:t>_______</a:t>
            </a:r>
            <a:r>
              <a:rPr lang="en-US" dirty="0" smtClean="0"/>
              <a:t>—</a:t>
            </a:r>
            <a:endParaRPr lang="en-US" dirty="0"/>
          </a:p>
          <a:p>
            <a:r>
              <a:rPr lang="en-US" dirty="0"/>
              <a:t>all the mental activities associated with thinking, knowing, remembering, and communicating.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30" y="2266806"/>
            <a:ext cx="3635985" cy="4029062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99720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602374" cy="1600200"/>
          </a:xfrm>
        </p:spPr>
        <p:txBody>
          <a:bodyPr/>
          <a:lstStyle/>
          <a:p>
            <a:r>
              <a:rPr lang="en-US" dirty="0" smtClean="0"/>
              <a:t>How do we make sense of our experiences?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19" y="987426"/>
            <a:ext cx="3974521" cy="5308442"/>
          </a:xfrm>
        </p:spPr>
        <p:txBody>
          <a:bodyPr/>
          <a:lstStyle/>
          <a:p>
            <a:r>
              <a:rPr lang="en-US" dirty="0"/>
              <a:t>Piaget’s core idea was that our intellectual progression</a:t>
            </a:r>
          </a:p>
          <a:p>
            <a:r>
              <a:rPr lang="en-US" dirty="0"/>
              <a:t>reflects an unceasing struggle to </a:t>
            </a:r>
            <a:r>
              <a:rPr lang="en-US" dirty="0" smtClean="0"/>
              <a:t>make sense </a:t>
            </a:r>
            <a:r>
              <a:rPr lang="en-US" dirty="0"/>
              <a:t>of our experiences.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this end, the maturing</a:t>
            </a:r>
          </a:p>
          <a:p>
            <a:r>
              <a:rPr lang="en-US" dirty="0"/>
              <a:t>brain builds </a:t>
            </a:r>
            <a:r>
              <a:rPr lang="en-US" b="1" i="1" dirty="0" smtClean="0"/>
              <a:t>________</a:t>
            </a:r>
            <a:r>
              <a:rPr lang="en-US" b="1" dirty="0" smtClean="0"/>
              <a:t>, </a:t>
            </a:r>
            <a:r>
              <a:rPr lang="en-US" dirty="0"/>
              <a:t>concepts or mental </a:t>
            </a:r>
            <a:r>
              <a:rPr lang="en-US" dirty="0" smtClean="0"/>
              <a:t>molds into </a:t>
            </a:r>
            <a:r>
              <a:rPr lang="en-US" dirty="0"/>
              <a:t>which we pour our experiences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30" y="2266806"/>
            <a:ext cx="3635985" cy="4029062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9433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i="1" dirty="0" smtClean="0"/>
              <a:t>_____________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schema </a:t>
            </a:r>
            <a:r>
              <a:rPr lang="en-US" i="1" dirty="0" smtClean="0"/>
              <a:t>(or an idea or model) </a:t>
            </a:r>
            <a:r>
              <a:rPr lang="en-US" dirty="0" smtClean="0"/>
              <a:t>for “doggy” might include: four legs, furry coat, long tail, wet tongue, cold nose, friendly, and fun.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4490" y="1855803"/>
            <a:ext cx="2780218" cy="40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0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421844" cy="1600200"/>
          </a:xfrm>
        </p:spPr>
        <p:txBody>
          <a:bodyPr/>
          <a:lstStyle/>
          <a:p>
            <a:r>
              <a:rPr lang="en-US" dirty="0" smtClean="0"/>
              <a:t>How does a child add new items to existing schemas?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4421844" cy="3621088"/>
          </a:xfrm>
        </p:spPr>
        <p:txBody>
          <a:bodyPr/>
          <a:lstStyle/>
          <a:p>
            <a:r>
              <a:rPr lang="en-US" dirty="0" smtClean="0"/>
              <a:t>When first seeing a “cat”, a child may think of it in relation to their </a:t>
            </a:r>
            <a:r>
              <a:rPr lang="en-US" b="1" i="1" dirty="0" smtClean="0"/>
              <a:t>schema </a:t>
            </a:r>
            <a:r>
              <a:rPr lang="en-US" dirty="0" smtClean="0"/>
              <a:t>of “doggy”…four legs, furry, long tail, cold nose… and </a:t>
            </a:r>
            <a:r>
              <a:rPr lang="en-US" b="1" i="1" dirty="0" smtClean="0"/>
              <a:t>________________</a:t>
            </a:r>
            <a:r>
              <a:rPr lang="en-US" dirty="0" smtClean="0"/>
              <a:t> (or add) this new example into their existing </a:t>
            </a:r>
            <a:r>
              <a:rPr lang="en-US" b="1" i="1" dirty="0" smtClean="0"/>
              <a:t>schema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259" y="2018370"/>
            <a:ext cx="3434928" cy="38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2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421844" cy="1600200"/>
          </a:xfrm>
        </p:spPr>
        <p:txBody>
          <a:bodyPr/>
          <a:lstStyle/>
          <a:p>
            <a:r>
              <a:rPr lang="en-US" dirty="0" smtClean="0"/>
              <a:t>What if a new example doesn’t fit our existing </a:t>
            </a:r>
            <a:r>
              <a:rPr lang="en-US" b="1" i="1" dirty="0" smtClean="0"/>
              <a:t>schema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4421844" cy="3621088"/>
          </a:xfrm>
        </p:spPr>
        <p:txBody>
          <a:bodyPr/>
          <a:lstStyle/>
          <a:p>
            <a:r>
              <a:rPr lang="en-US" dirty="0" smtClean="0"/>
              <a:t>If the new example does not quite fit the </a:t>
            </a:r>
            <a:r>
              <a:rPr lang="en-US" b="1" i="1" dirty="0" smtClean="0"/>
              <a:t>schema</a:t>
            </a:r>
            <a:r>
              <a:rPr lang="en-US" dirty="0" smtClean="0"/>
              <a:t>, we receive correction and need to modify our understanding.</a:t>
            </a:r>
          </a:p>
          <a:p>
            <a:endParaRPr lang="en-US" dirty="0"/>
          </a:p>
          <a:p>
            <a:r>
              <a:rPr lang="en-US" dirty="0" smtClean="0"/>
              <a:t>This is called </a:t>
            </a:r>
            <a:r>
              <a:rPr lang="en-US" b="1" i="1" dirty="0" smtClean="0"/>
              <a:t>__________________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259" y="2018370"/>
            <a:ext cx="3434928" cy="38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________ psychology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branch </a:t>
            </a:r>
            <a:r>
              <a:rPr lang="en-US" dirty="0"/>
              <a:t>of psychology that </a:t>
            </a:r>
            <a:r>
              <a:rPr lang="en-US" dirty="0" smtClean="0"/>
              <a:t>studies physical</a:t>
            </a:r>
            <a:r>
              <a:rPr lang="en-US" dirty="0"/>
              <a:t>, cognitive, and </a:t>
            </a:r>
            <a:r>
              <a:rPr lang="en-US" dirty="0" smtClean="0"/>
              <a:t>social change </a:t>
            </a:r>
            <a:r>
              <a:rPr lang="en-US" dirty="0"/>
              <a:t>throughout the life </a:t>
            </a:r>
            <a:r>
              <a:rPr lang="en-US" dirty="0" smtClean="0"/>
              <a:t>span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986" y="2403981"/>
            <a:ext cx="3970711" cy="33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1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Piaget’s four stages of </a:t>
            </a:r>
            <a:br>
              <a:rPr lang="en-US" dirty="0" smtClean="0"/>
            </a:br>
            <a:r>
              <a:rPr lang="en-US" dirty="0" smtClean="0"/>
              <a:t>cognitive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Piaget believed that children construct their understanding of the world while interacting</a:t>
            </a:r>
          </a:p>
          <a:p>
            <a:r>
              <a:rPr lang="en-US" dirty="0"/>
              <a:t>with it.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Piaget’s view, cognitive development consisted of four </a:t>
            </a:r>
            <a:r>
              <a:rPr lang="en-US" dirty="0" smtClean="0"/>
              <a:t>major stages—</a:t>
            </a:r>
            <a:r>
              <a:rPr lang="en-US" i="1" dirty="0" smtClean="0"/>
              <a:t>_______________, _____________, _________ __________, </a:t>
            </a:r>
            <a:r>
              <a:rPr lang="en-US" dirty="0"/>
              <a:t>and </a:t>
            </a:r>
            <a:r>
              <a:rPr lang="en-US" i="1" dirty="0" smtClean="0"/>
              <a:t>______ ____________.</a:t>
            </a:r>
            <a:endParaRPr lang="en-US" dirty="0"/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39325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1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893153" cy="16002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b="1" i="1" dirty="0" smtClean="0"/>
              <a:t>_______________ stage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3893153" cy="427217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Piaget’s theory</a:t>
            </a:r>
            <a:r>
              <a:rPr lang="en-US" dirty="0"/>
              <a:t>, the stage (from birth </a:t>
            </a:r>
            <a:r>
              <a:rPr lang="en-US" dirty="0" smtClean="0"/>
              <a:t>to nearly </a:t>
            </a:r>
            <a:r>
              <a:rPr lang="en-US" dirty="0"/>
              <a:t>2 years of age) </a:t>
            </a:r>
            <a:r>
              <a:rPr lang="en-US" dirty="0" smtClean="0"/>
              <a:t>during which </a:t>
            </a:r>
            <a:r>
              <a:rPr lang="en-US" dirty="0"/>
              <a:t>infants know the </a:t>
            </a:r>
            <a:r>
              <a:rPr lang="en-US" dirty="0" smtClean="0"/>
              <a:t>world mostly </a:t>
            </a:r>
            <a:r>
              <a:rPr lang="en-US" dirty="0"/>
              <a:t>in terms of their sensory</a:t>
            </a:r>
          </a:p>
          <a:p>
            <a:r>
              <a:rPr lang="en-US" dirty="0"/>
              <a:t>impressions </a:t>
            </a:r>
            <a:r>
              <a:rPr lang="en-US" dirty="0" smtClean="0"/>
              <a:t>(what they see, hear, etc.)and </a:t>
            </a:r>
          </a:p>
          <a:p>
            <a:r>
              <a:rPr lang="en-US" dirty="0" smtClean="0"/>
              <a:t>motor activities (how they move)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969" y="1397201"/>
            <a:ext cx="3332257" cy="44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object permanence?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5268834"/>
            <a:ext cx="8101012" cy="1219200"/>
          </a:xfrm>
        </p:spPr>
        <p:txBody>
          <a:bodyPr/>
          <a:lstStyle/>
          <a:p>
            <a:r>
              <a:rPr lang="en-US" dirty="0"/>
              <a:t>Young infants lack </a:t>
            </a:r>
            <a:r>
              <a:rPr lang="en-US" b="1" i="1" dirty="0" smtClean="0"/>
              <a:t>____________ ______________</a:t>
            </a:r>
            <a:r>
              <a:rPr lang="en-US" dirty="0" smtClean="0"/>
              <a:t>—the </a:t>
            </a:r>
            <a:r>
              <a:rPr lang="en-US" dirty="0"/>
              <a:t>awareness that objects continue to exist even when not </a:t>
            </a:r>
            <a:r>
              <a:rPr lang="en-US" dirty="0" smtClean="0"/>
              <a:t>perceived.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00" y="1844102"/>
            <a:ext cx="8131691" cy="29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4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893153" cy="16002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b="1" i="1" dirty="0" smtClean="0"/>
              <a:t>___________ stage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3893153" cy="3621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Piaget’s</a:t>
            </a:r>
          </a:p>
          <a:p>
            <a:r>
              <a:rPr lang="en-US" dirty="0"/>
              <a:t>theory, the stage (from about 2 </a:t>
            </a:r>
            <a:r>
              <a:rPr lang="en-US" dirty="0" smtClean="0"/>
              <a:t>to 6 </a:t>
            </a:r>
            <a:r>
              <a:rPr lang="en-US" dirty="0"/>
              <a:t>or 7 years of age) during which</a:t>
            </a:r>
          </a:p>
          <a:p>
            <a:r>
              <a:rPr lang="en-US" dirty="0"/>
              <a:t>a child learns to use </a:t>
            </a:r>
            <a:r>
              <a:rPr lang="en-US" dirty="0" smtClean="0"/>
              <a:t>language but </a:t>
            </a:r>
            <a:r>
              <a:rPr lang="en-US" dirty="0"/>
              <a:t>does not yet comprehend the</a:t>
            </a:r>
          </a:p>
          <a:p>
            <a:r>
              <a:rPr lang="en-US" dirty="0"/>
              <a:t>mental operations of concrete logic.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655" y="2605543"/>
            <a:ext cx="4274650" cy="29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80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____________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principle (</a:t>
            </a:r>
            <a:r>
              <a:rPr lang="en-US" dirty="0"/>
              <a:t>which Piaget believed to be a part</a:t>
            </a:r>
          </a:p>
          <a:p>
            <a:r>
              <a:rPr lang="en-US" dirty="0"/>
              <a:t>of concrete operational reasoning</a:t>
            </a:r>
            <a:r>
              <a:rPr lang="en-US" dirty="0" smtClean="0"/>
              <a:t>) that </a:t>
            </a:r>
            <a:r>
              <a:rPr lang="en-US" dirty="0"/>
              <a:t>properties such as mass</a:t>
            </a:r>
            <a:r>
              <a:rPr lang="en-US" dirty="0" smtClean="0"/>
              <a:t>, volume</a:t>
            </a:r>
            <a:r>
              <a:rPr lang="en-US" dirty="0"/>
              <a:t>, and number remain the</a:t>
            </a:r>
          </a:p>
          <a:p>
            <a:r>
              <a:rPr lang="en-US" dirty="0"/>
              <a:t>same despite changes in the forms</a:t>
            </a:r>
          </a:p>
          <a:p>
            <a:r>
              <a:rPr lang="en-US" dirty="0"/>
              <a:t>of </a:t>
            </a:r>
            <a:r>
              <a:rPr lang="en-US" dirty="0" smtClean="0"/>
              <a:t>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9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____________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Piaget’s theory,</a:t>
            </a:r>
          </a:p>
          <a:p>
            <a:r>
              <a:rPr lang="en-US" dirty="0"/>
              <a:t>the preoperational child’s difficulty</a:t>
            </a:r>
          </a:p>
          <a:p>
            <a:r>
              <a:rPr lang="en-US" dirty="0"/>
              <a:t>taking another’s point of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9203" y="4631961"/>
            <a:ext cx="4309424" cy="1938992"/>
          </a:xfrm>
          <a:prstGeom prst="rect">
            <a:avLst/>
          </a:prstGeom>
          <a:solidFill>
            <a:srgbClr val="E7D9B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A 4-year-old girl shows her grandpa “a match” on two </a:t>
            </a:r>
            <a:r>
              <a:rPr lang="en-US" sz="2400" dirty="0"/>
              <a:t>memory game cards</a:t>
            </a:r>
          </a:p>
          <a:p>
            <a:pPr algn="ctr"/>
            <a:r>
              <a:rPr lang="en-US" sz="2400" dirty="0"/>
              <a:t>with matching pictures</a:t>
            </a:r>
            <a:r>
              <a:rPr lang="en-US" sz="2400" dirty="0" smtClean="0"/>
              <a:t>— that </a:t>
            </a:r>
            <a:r>
              <a:rPr lang="en-US" sz="2400" dirty="0"/>
              <a:t>faced </a:t>
            </a:r>
            <a:r>
              <a:rPr lang="en-US" sz="2400" dirty="0" smtClean="0"/>
              <a:t>her, not grandpa.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930" y="1467945"/>
            <a:ext cx="4077970" cy="29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10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679272" cy="16002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___________ of mind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7679272" cy="3621088"/>
          </a:xfrm>
        </p:spPr>
        <p:txBody>
          <a:bodyPr/>
          <a:lstStyle/>
          <a:p>
            <a:r>
              <a:rPr lang="en-US" dirty="0"/>
              <a:t>people’s ideas</a:t>
            </a:r>
          </a:p>
          <a:p>
            <a:r>
              <a:rPr lang="en-US" dirty="0"/>
              <a:t>about their own and others’ mental</a:t>
            </a:r>
          </a:p>
          <a:p>
            <a:r>
              <a:rPr lang="en-US" dirty="0"/>
              <a:t>states—about their feelings,</a:t>
            </a:r>
          </a:p>
          <a:p>
            <a:r>
              <a:rPr lang="en-US" dirty="0"/>
              <a:t>perceptions, and thoughts, and the</a:t>
            </a:r>
          </a:p>
          <a:p>
            <a:r>
              <a:rPr lang="en-US" dirty="0"/>
              <a:t>behaviors these might </a:t>
            </a:r>
            <a:r>
              <a:rPr lang="en-US" dirty="0" smtClean="0"/>
              <a:t>predict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1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893153" cy="16002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b="1" i="1" dirty="0" smtClean="0"/>
              <a:t>________________</a:t>
            </a:r>
            <a:br>
              <a:rPr lang="en-US" b="1" i="1" dirty="0" smtClean="0"/>
            </a:br>
            <a:r>
              <a:rPr lang="en-US" b="1" i="1" dirty="0" smtClean="0"/>
              <a:t>operational stage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3893153" cy="4152900"/>
          </a:xfrm>
        </p:spPr>
        <p:txBody>
          <a:bodyPr/>
          <a:lstStyle/>
          <a:p>
            <a:r>
              <a:rPr lang="en-US" dirty="0" smtClean="0"/>
              <a:t>In Piaget’s </a:t>
            </a:r>
            <a:r>
              <a:rPr lang="en-US" dirty="0"/>
              <a:t>theory, the stage </a:t>
            </a:r>
            <a:r>
              <a:rPr lang="en-US" dirty="0" smtClean="0"/>
              <a:t>of cognitive </a:t>
            </a:r>
            <a:r>
              <a:rPr lang="en-US" dirty="0"/>
              <a:t>development (from </a:t>
            </a:r>
            <a:r>
              <a:rPr lang="en-US" dirty="0" smtClean="0"/>
              <a:t>about 7 </a:t>
            </a:r>
            <a:r>
              <a:rPr lang="en-US" dirty="0"/>
              <a:t>to 11 years of age) during </a:t>
            </a:r>
            <a:r>
              <a:rPr lang="en-US" dirty="0" smtClean="0"/>
              <a:t>which children </a:t>
            </a:r>
            <a:r>
              <a:rPr lang="en-US" dirty="0"/>
              <a:t>gain the mental </a:t>
            </a:r>
            <a:r>
              <a:rPr lang="en-US" dirty="0" smtClean="0"/>
              <a:t>operations that </a:t>
            </a:r>
            <a:r>
              <a:rPr lang="en-US" dirty="0"/>
              <a:t>enable them to think logically</a:t>
            </a:r>
          </a:p>
          <a:p>
            <a:r>
              <a:rPr lang="en-US" dirty="0"/>
              <a:t>about </a:t>
            </a:r>
            <a:r>
              <a:rPr lang="en-US" dirty="0" smtClean="0"/>
              <a:t>events.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752" y="2795031"/>
            <a:ext cx="3694533" cy="27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85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893153" cy="16002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b="1" i="1" dirty="0" smtClean="0"/>
              <a:t>__________ operational stage?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3893153" cy="3621088"/>
          </a:xfrm>
        </p:spPr>
        <p:txBody>
          <a:bodyPr/>
          <a:lstStyle/>
          <a:p>
            <a:r>
              <a:rPr lang="en-US" dirty="0" smtClean="0"/>
              <a:t>In Piaget’s </a:t>
            </a:r>
            <a:r>
              <a:rPr lang="en-US" dirty="0"/>
              <a:t>theory, the stage </a:t>
            </a:r>
            <a:r>
              <a:rPr lang="en-US" dirty="0" smtClean="0"/>
              <a:t>of cognitive </a:t>
            </a:r>
            <a:r>
              <a:rPr lang="en-US" dirty="0"/>
              <a:t>development (</a:t>
            </a:r>
            <a:r>
              <a:rPr lang="en-US" dirty="0" smtClean="0"/>
              <a:t>normally beginning </a:t>
            </a:r>
            <a:r>
              <a:rPr lang="en-US" dirty="0"/>
              <a:t>about age 12) </a:t>
            </a:r>
            <a:r>
              <a:rPr lang="en-US" dirty="0" smtClean="0"/>
              <a:t>during which </a:t>
            </a:r>
            <a:r>
              <a:rPr lang="en-US" dirty="0"/>
              <a:t>people begin to </a:t>
            </a:r>
            <a:r>
              <a:rPr lang="en-US" dirty="0" smtClean="0"/>
              <a:t>think logically </a:t>
            </a:r>
            <a:r>
              <a:rPr lang="en-US" dirty="0"/>
              <a:t>about abstract </a:t>
            </a:r>
            <a:r>
              <a:rPr lang="en-US" dirty="0" smtClean="0"/>
              <a:t>concepts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2187" y="2428406"/>
            <a:ext cx="4281244" cy="32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02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062080" cy="1600200"/>
          </a:xfrm>
        </p:spPr>
        <p:txBody>
          <a:bodyPr/>
          <a:lstStyle/>
          <a:p>
            <a:r>
              <a:rPr lang="en-US" dirty="0" smtClean="0"/>
              <a:t>Who was Lev ________?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4062080" cy="3621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Vygotsky, pictured here </a:t>
            </a:r>
            <a:r>
              <a:rPr lang="en-US" dirty="0" smtClean="0"/>
              <a:t>with his </a:t>
            </a:r>
            <a:r>
              <a:rPr lang="en-US" dirty="0"/>
              <a:t>daughter, was a </a:t>
            </a:r>
            <a:r>
              <a:rPr lang="en-US" dirty="0" smtClean="0"/>
              <a:t>Russian developmental </a:t>
            </a:r>
            <a:r>
              <a:rPr lang="en-US" dirty="0"/>
              <a:t>psychologist.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 studied </a:t>
            </a:r>
            <a:r>
              <a:rPr lang="en-US" dirty="0"/>
              <a:t>how a child’s mind feeds on</a:t>
            </a:r>
          </a:p>
          <a:p>
            <a:r>
              <a:rPr lang="en-US" dirty="0"/>
              <a:t>the language of social interaction.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667" y="2057400"/>
            <a:ext cx="3585715" cy="37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growth happen ________ or in _______?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adults differ from infants as a giant redwood </a:t>
            </a:r>
            <a:endParaRPr lang="en-US" dirty="0" smtClean="0"/>
          </a:p>
          <a:p>
            <a:r>
              <a:rPr lang="en-US" dirty="0" smtClean="0"/>
              <a:t>differs </a:t>
            </a:r>
            <a:r>
              <a:rPr lang="en-US" dirty="0"/>
              <a:t>from its seedling—a difference</a:t>
            </a:r>
          </a:p>
          <a:p>
            <a:r>
              <a:rPr lang="en-US" dirty="0"/>
              <a:t>created by gradual, cumulative growth?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</a:t>
            </a:r>
            <a:r>
              <a:rPr lang="en-US" dirty="0"/>
              <a:t>do they differ as a butterfly differs </a:t>
            </a:r>
            <a:endParaRPr lang="en-US" dirty="0" smtClean="0"/>
          </a:p>
          <a:p>
            <a:r>
              <a:rPr lang="en-US" dirty="0" smtClean="0"/>
              <a:t>from a caterpillar— a </a:t>
            </a:r>
            <a:r>
              <a:rPr lang="en-US" dirty="0"/>
              <a:t>difference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distinct stages?</a:t>
            </a:r>
          </a:p>
        </p:txBody>
      </p:sp>
    </p:spTree>
    <p:extLst>
      <p:ext uri="{BB962C8B-B14F-4D97-AF65-F5344CB8AC3E}">
        <p14:creationId xmlns:p14="http://schemas.microsoft.com/office/powerpoint/2010/main" val="2098214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543885"/>
          </a:xfrm>
        </p:spPr>
        <p:txBody>
          <a:bodyPr/>
          <a:lstStyle/>
          <a:p>
            <a:r>
              <a:rPr lang="en-US" dirty="0" smtClean="0"/>
              <a:t>How did Piaget’s view of cognitive development differ from that of Vygotsky?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298"/>
            <a:ext cx="8101584" cy="4351338"/>
          </a:xfrm>
        </p:spPr>
        <p:txBody>
          <a:bodyPr/>
          <a:lstStyle/>
          <a:p>
            <a:r>
              <a:rPr lang="en-US" dirty="0"/>
              <a:t>As Piaget was forming his theory of cognitive development, Russian psychologist Lev Vygotsky</a:t>
            </a:r>
          </a:p>
          <a:p>
            <a:r>
              <a:rPr lang="en-US" dirty="0"/>
              <a:t>was also studying how children think and learn. Where Piaget emphasized how the child’s mind</a:t>
            </a:r>
          </a:p>
          <a:p>
            <a:r>
              <a:rPr lang="en-US" dirty="0"/>
              <a:t>grows through interaction with the physical environment, Vygotsky emphasized how the child’s</a:t>
            </a:r>
          </a:p>
          <a:p>
            <a:r>
              <a:rPr lang="en-US" dirty="0"/>
              <a:t>mind grows through interaction with the </a:t>
            </a:r>
            <a:r>
              <a:rPr lang="en-US" i="1" dirty="0"/>
              <a:t>social </a:t>
            </a:r>
            <a:r>
              <a:rPr lang="en-US" dirty="0"/>
              <a:t>environment.</a:t>
            </a:r>
          </a:p>
          <a:p>
            <a:r>
              <a:rPr lang="en-US" dirty="0"/>
              <a:t>If Piaget’s child was a young scientist, Vygotsky’s</a:t>
            </a:r>
          </a:p>
          <a:p>
            <a:r>
              <a:rPr lang="en-US" dirty="0"/>
              <a:t>was a young apprentice.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87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Vygotsky’s view of child </a:t>
            </a:r>
            <a:br>
              <a:rPr lang="en-US" dirty="0" smtClean="0"/>
            </a:br>
            <a:r>
              <a:rPr lang="en-US" dirty="0" smtClean="0"/>
              <a:t>cognitive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Effective mentoring occurs when children are</a:t>
            </a:r>
          </a:p>
          <a:p>
            <a:r>
              <a:rPr lang="en-US" dirty="0"/>
              <a:t>developmentally ready to learn a new skill.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Vygotsky</a:t>
            </a:r>
            <a:r>
              <a:rPr lang="en-US" dirty="0"/>
              <a:t>, a child’s </a:t>
            </a:r>
            <a:r>
              <a:rPr lang="en-US" i="1" dirty="0" smtClean="0"/>
              <a:t>________ __ __________development </a:t>
            </a:r>
            <a:r>
              <a:rPr lang="en-US" dirty="0"/>
              <a:t>is </a:t>
            </a:r>
            <a:r>
              <a:rPr lang="en-US" dirty="0" smtClean="0"/>
              <a:t>the zone </a:t>
            </a:r>
            <a:r>
              <a:rPr lang="en-US" dirty="0"/>
              <a:t>between what a child can and can’t </a:t>
            </a:r>
            <a:r>
              <a:rPr lang="en-US" dirty="0" smtClean="0"/>
              <a:t>do—it’s what </a:t>
            </a:r>
            <a:r>
              <a:rPr lang="en-US" dirty="0"/>
              <a:t>a child can do with help.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Children </a:t>
            </a:r>
            <a:r>
              <a:rPr lang="en-US" dirty="0"/>
              <a:t>learn best when their social environment</a:t>
            </a:r>
          </a:p>
          <a:p>
            <a:r>
              <a:rPr lang="en-US" dirty="0"/>
              <a:t>presents them with something in the sweet spot</a:t>
            </a:r>
          </a:p>
          <a:p>
            <a:r>
              <a:rPr lang="en-US" dirty="0"/>
              <a:t>between too easy and too difficult.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39325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24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59" y="483191"/>
            <a:ext cx="8064454" cy="1600200"/>
          </a:xfrm>
        </p:spPr>
        <p:txBody>
          <a:bodyPr/>
          <a:lstStyle/>
          <a:p>
            <a:r>
              <a:rPr lang="en-US" b="1" dirty="0" smtClean="0"/>
              <a:t>What </a:t>
            </a:r>
            <a:r>
              <a:rPr lang="en-US" b="1" smtClean="0"/>
              <a:t>is </a:t>
            </a:r>
            <a:r>
              <a:rPr lang="en-US" b="1" i="1" smtClean="0"/>
              <a:t>_________spectrum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disorder(ASD)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3477464" cy="4197870"/>
          </a:xfrm>
        </p:spPr>
        <p:txBody>
          <a:bodyPr/>
          <a:lstStyle/>
          <a:p>
            <a:r>
              <a:rPr lang="en-US" dirty="0"/>
              <a:t>a disorder that </a:t>
            </a:r>
            <a:r>
              <a:rPr lang="en-US" dirty="0" smtClean="0"/>
              <a:t>appears in </a:t>
            </a:r>
            <a:r>
              <a:rPr lang="en-US" dirty="0"/>
              <a:t>childhood and is </a:t>
            </a:r>
            <a:r>
              <a:rPr lang="en-US" dirty="0" smtClean="0"/>
              <a:t>marked by </a:t>
            </a:r>
            <a:r>
              <a:rPr lang="en-US" dirty="0"/>
              <a:t>significant deficiencies </a:t>
            </a:r>
            <a:r>
              <a:rPr lang="en-US" dirty="0" smtClean="0"/>
              <a:t>in communication </a:t>
            </a:r>
            <a:r>
              <a:rPr lang="en-US" dirty="0"/>
              <a:t>and </a:t>
            </a:r>
            <a:r>
              <a:rPr lang="en-US" dirty="0" smtClean="0"/>
              <a:t>social interaction</a:t>
            </a:r>
            <a:r>
              <a:rPr lang="en-US" dirty="0"/>
              <a:t>, and by rigidly fixated</a:t>
            </a:r>
          </a:p>
          <a:p>
            <a:r>
              <a:rPr lang="en-US" dirty="0"/>
              <a:t>interests and repetitive behaviors.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6153" y="2551575"/>
            <a:ext cx="4088339" cy="3469934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9" y="48319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91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___________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emotional tie</a:t>
            </a:r>
          </a:p>
          <a:p>
            <a:r>
              <a:rPr lang="en-US" dirty="0"/>
              <a:t>with another person; shown in</a:t>
            </a:r>
          </a:p>
          <a:p>
            <a:r>
              <a:rPr lang="en-US" dirty="0"/>
              <a:t>young children by their seeking</a:t>
            </a:r>
          </a:p>
          <a:p>
            <a:r>
              <a:rPr lang="en-US" dirty="0"/>
              <a:t>closeness to their caregiver and</a:t>
            </a:r>
          </a:p>
          <a:p>
            <a:r>
              <a:rPr lang="en-US" dirty="0"/>
              <a:t>showing distress on </a:t>
            </a:r>
            <a:r>
              <a:rPr lang="en-US" dirty="0" smtClean="0"/>
              <a:t>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striking parent-infant </a:t>
            </a:r>
            <a:r>
              <a:rPr lang="en-US" b="1" i="1" dirty="0"/>
              <a:t>attachment</a:t>
            </a:r>
            <a:r>
              <a:rPr lang="en-US" b="1" dirty="0"/>
              <a:t> </a:t>
            </a:r>
            <a:r>
              <a:rPr lang="en-US" dirty="0"/>
              <a:t>bond is a powerful survival impulse that keeps</a:t>
            </a:r>
          </a:p>
          <a:p>
            <a:r>
              <a:rPr lang="en-US" dirty="0"/>
              <a:t>infants </a:t>
            </a:r>
            <a:r>
              <a:rPr lang="en-US" dirty="0" smtClean="0"/>
              <a:t>close </a:t>
            </a:r>
            <a:r>
              <a:rPr lang="en-US" dirty="0"/>
              <a:t>to their </a:t>
            </a:r>
            <a:r>
              <a:rPr lang="en-US" dirty="0" smtClean="0"/>
              <a:t>caregivers.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_________ anxiety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fear of</a:t>
            </a:r>
          </a:p>
          <a:p>
            <a:r>
              <a:rPr lang="en-US" dirty="0"/>
              <a:t>strangers that infants commonly</a:t>
            </a:r>
          </a:p>
          <a:p>
            <a:r>
              <a:rPr lang="en-US" dirty="0"/>
              <a:t>display, beginning by about</a:t>
            </a:r>
          </a:p>
          <a:p>
            <a:r>
              <a:rPr lang="en-US" dirty="0"/>
              <a:t>8 months of </a:t>
            </a:r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7200" y="1950477"/>
            <a:ext cx="4760990" cy="39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691667" cy="1600200"/>
          </a:xfrm>
        </p:spPr>
        <p:txBody>
          <a:bodyPr/>
          <a:lstStyle/>
          <a:p>
            <a:r>
              <a:rPr lang="en-US" dirty="0" smtClean="0"/>
              <a:t>What were the conclusions of the __________ study?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899"/>
            <a:ext cx="4691668" cy="4452703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dirty="0" smtClean="0"/>
              <a:t>exploring their </a:t>
            </a:r>
            <a:r>
              <a:rPr lang="en-US" dirty="0"/>
              <a:t>environment, they used her as a </a:t>
            </a:r>
            <a:r>
              <a:rPr lang="en-US" i="1" dirty="0" smtClean="0"/>
              <a:t>secure base</a:t>
            </a:r>
            <a:r>
              <a:rPr lang="en-US" i="1" dirty="0"/>
              <a:t>, </a:t>
            </a:r>
            <a:r>
              <a:rPr lang="en-US" dirty="0"/>
              <a:t>as if attached to her by an invisible </a:t>
            </a:r>
            <a:r>
              <a:rPr lang="en-US" dirty="0" smtClean="0"/>
              <a:t>elastic band </a:t>
            </a:r>
            <a:r>
              <a:rPr lang="en-US" dirty="0"/>
              <a:t>that stretched only so far before </a:t>
            </a:r>
            <a:r>
              <a:rPr lang="en-US" dirty="0" smtClean="0"/>
              <a:t>pulling them </a:t>
            </a:r>
            <a:r>
              <a:rPr lang="en-US" dirty="0"/>
              <a:t>back. Researchers soon learned that </a:t>
            </a:r>
            <a:r>
              <a:rPr lang="en-US" dirty="0" smtClean="0"/>
              <a:t>other qualities—rocking</a:t>
            </a:r>
            <a:r>
              <a:rPr lang="en-US" dirty="0"/>
              <a:t>, warmth, and </a:t>
            </a:r>
            <a:r>
              <a:rPr lang="en-US" dirty="0" smtClean="0"/>
              <a:t>feeding—made the </a:t>
            </a:r>
            <a:r>
              <a:rPr lang="en-US" dirty="0"/>
              <a:t>cloth mother even more appealing.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515" y="2758190"/>
            <a:ext cx="3193791" cy="34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i="1" dirty="0" smtClean="0"/>
              <a:t>critical period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development of </a:t>
            </a:r>
            <a:r>
              <a:rPr lang="en-US" i="1" dirty="0" smtClean="0"/>
              <a:t>attachment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key to attachment is familiarity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many animals, </a:t>
            </a:r>
            <a:r>
              <a:rPr lang="en-US" dirty="0" smtClean="0"/>
              <a:t>attachments based </a:t>
            </a:r>
            <a:r>
              <a:rPr lang="en-US" dirty="0"/>
              <a:t>on familiarity form during a </a:t>
            </a:r>
            <a:r>
              <a:rPr lang="en-US" b="1" i="1" dirty="0" smtClean="0"/>
              <a:t>_____________ period</a:t>
            </a:r>
            <a:r>
              <a:rPr lang="en-US" dirty="0" smtClean="0"/>
              <a:t>—an </a:t>
            </a:r>
            <a:r>
              <a:rPr lang="en-US" dirty="0"/>
              <a:t>optimal period when certain </a:t>
            </a:r>
            <a:r>
              <a:rPr lang="en-US" dirty="0" smtClean="0"/>
              <a:t>events must </a:t>
            </a:r>
            <a:r>
              <a:rPr lang="en-US" dirty="0"/>
              <a:t>take place to facilitate proper </a:t>
            </a:r>
            <a:r>
              <a:rPr lang="en-US" dirty="0" smtClean="0"/>
              <a:t>development.</a:t>
            </a:r>
          </a:p>
          <a:p>
            <a:r>
              <a:rPr lang="en-US" sz="2400" i="1" dirty="0" smtClean="0"/>
              <a:t>(Bornstein</a:t>
            </a:r>
            <a:r>
              <a:rPr lang="en-US" sz="2400" i="1" dirty="0"/>
              <a:t>, 1989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435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Konrad Lorenz explore </a:t>
            </a:r>
            <a:br>
              <a:rPr lang="en-US" dirty="0" smtClean="0"/>
            </a:br>
            <a:r>
              <a:rPr lang="en-US" i="1" dirty="0" smtClean="0"/>
              <a:t>_____________</a:t>
            </a:r>
            <a:r>
              <a:rPr lang="en-US" dirty="0" smtClean="0"/>
              <a:t> in geese?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815018"/>
          </a:xfrm>
        </p:spPr>
        <p:txBody>
          <a:bodyPr/>
          <a:lstStyle/>
          <a:p>
            <a:r>
              <a:rPr lang="en-US" dirty="0"/>
              <a:t>Konrad Lorenz </a:t>
            </a:r>
            <a:r>
              <a:rPr lang="en-US" dirty="0" smtClean="0"/>
              <a:t>explored </a:t>
            </a:r>
            <a:r>
              <a:rPr lang="en-US" b="1" i="1" dirty="0" smtClean="0"/>
              <a:t>_______________</a:t>
            </a:r>
            <a:r>
              <a:rPr lang="en-US" b="1" dirty="0" smtClean="0"/>
              <a:t>, </a:t>
            </a:r>
            <a:r>
              <a:rPr lang="en-US" dirty="0" smtClean="0"/>
              <a:t>the </a:t>
            </a:r>
            <a:r>
              <a:rPr lang="en-US" dirty="0"/>
              <a:t>process by </a:t>
            </a:r>
            <a:r>
              <a:rPr lang="en-US" dirty="0" smtClean="0"/>
              <a:t>which certain </a:t>
            </a:r>
            <a:r>
              <a:rPr lang="en-US" dirty="0"/>
              <a:t>animals form strong</a:t>
            </a:r>
          </a:p>
          <a:p>
            <a:r>
              <a:rPr lang="en-US" dirty="0"/>
              <a:t>attachments during early life.</a:t>
            </a:r>
            <a:r>
              <a:rPr lang="en-US" b="1" dirty="0" smtClean="0"/>
              <a:t> </a:t>
            </a:r>
            <a:r>
              <a:rPr lang="en-US" dirty="0" smtClean="0"/>
              <a:t>Lorenz </a:t>
            </a:r>
            <a:r>
              <a:rPr lang="en-US" dirty="0"/>
              <a:t>wondered:</a:t>
            </a:r>
          </a:p>
          <a:p>
            <a:r>
              <a:rPr lang="en-US" dirty="0"/>
              <a:t>What would ducklings do if he was the first moving creature they observed? </a:t>
            </a:r>
            <a:endParaRPr lang="en-US" dirty="0" smtClean="0"/>
          </a:p>
          <a:p>
            <a:r>
              <a:rPr lang="en-US" dirty="0" smtClean="0"/>
              <a:t>What they did </a:t>
            </a:r>
            <a:r>
              <a:rPr lang="en-US" dirty="0"/>
              <a:t>was follow him </a:t>
            </a:r>
            <a:r>
              <a:rPr lang="en-US" dirty="0" smtClean="0"/>
              <a:t>around.</a:t>
            </a:r>
          </a:p>
          <a:p>
            <a:r>
              <a:rPr lang="en-US" dirty="0" smtClean="0"/>
              <a:t> </a:t>
            </a:r>
            <a:r>
              <a:rPr lang="en-US" dirty="0"/>
              <a:t>Although baby birds imprint best to their own species, they </a:t>
            </a:r>
            <a:r>
              <a:rPr lang="en-US" dirty="0" smtClean="0"/>
              <a:t>also will </a:t>
            </a:r>
            <a:r>
              <a:rPr lang="en-US" dirty="0"/>
              <a:t>imprint to a variety of moving objects—an animal of another species, </a:t>
            </a:r>
            <a:r>
              <a:rPr lang="en-US" dirty="0" smtClean="0"/>
              <a:t>a box </a:t>
            </a:r>
            <a:r>
              <a:rPr lang="en-US" dirty="0"/>
              <a:t>on wheels, a bouncing </a:t>
            </a:r>
            <a:r>
              <a:rPr lang="en-US" dirty="0" smtClean="0"/>
              <a:t>ball. </a:t>
            </a:r>
          </a:p>
          <a:p>
            <a:r>
              <a:rPr lang="en-US" sz="2400" i="1" dirty="0" smtClean="0"/>
              <a:t>(</a:t>
            </a:r>
            <a:r>
              <a:rPr lang="en-US" sz="2400" i="1" dirty="0"/>
              <a:t>Colombo, 1982; Johnson, 1992</a:t>
            </a:r>
            <a:r>
              <a:rPr lang="en-US" sz="2400" i="1" dirty="0" smtClean="0"/>
              <a:t>)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276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accounts for children’s </a:t>
            </a:r>
            <a:br>
              <a:rPr lang="en-US" dirty="0" smtClean="0"/>
            </a:br>
            <a:r>
              <a:rPr lang="en-US" i="1" dirty="0" smtClean="0"/>
              <a:t>attachment</a:t>
            </a:r>
            <a:r>
              <a:rPr lang="en-US" dirty="0" smtClean="0"/>
              <a:t> differences?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 Ainsworth designed </a:t>
            </a:r>
            <a:r>
              <a:rPr lang="en-US" dirty="0"/>
              <a:t>the </a:t>
            </a:r>
            <a:endParaRPr lang="en-US" dirty="0" smtClean="0"/>
          </a:p>
          <a:p>
            <a:r>
              <a:rPr lang="en-US" b="1" i="1" dirty="0" smtClean="0"/>
              <a:t>_____________ __________________</a:t>
            </a:r>
            <a:r>
              <a:rPr lang="en-US" dirty="0" smtClean="0"/>
              <a:t>experiment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observed </a:t>
            </a:r>
            <a:r>
              <a:rPr lang="en-US" dirty="0" smtClean="0"/>
              <a:t>mother-infant </a:t>
            </a:r>
            <a:r>
              <a:rPr lang="en-US" dirty="0"/>
              <a:t>pairs at home during their first six months. Later she observed the 1-year-old infants </a:t>
            </a:r>
            <a:r>
              <a:rPr lang="en-US" dirty="0" smtClean="0"/>
              <a:t>in a </a:t>
            </a:r>
            <a:r>
              <a:rPr lang="en-US" dirty="0"/>
              <a:t>strange situation (usually a laboratory playroom) with and without their mothers.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79" y="401307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837229" cy="1600200"/>
          </a:xfrm>
        </p:spPr>
        <p:txBody>
          <a:bodyPr/>
          <a:lstStyle/>
          <a:p>
            <a:r>
              <a:rPr lang="en-US" dirty="0" smtClean="0"/>
              <a:t>What was the </a:t>
            </a:r>
            <a:r>
              <a:rPr lang="en-US" b="1" i="1" dirty="0" smtClean="0"/>
              <a:t>strange situation</a:t>
            </a:r>
            <a:r>
              <a:rPr lang="en-US" dirty="0" smtClean="0"/>
              <a:t> design?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3837228" cy="3621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 smtClean="0"/>
              <a:t>procedure for </a:t>
            </a:r>
            <a:r>
              <a:rPr lang="en-US" dirty="0"/>
              <a:t>studying </a:t>
            </a:r>
            <a:r>
              <a:rPr lang="en-US" dirty="0" smtClean="0"/>
              <a:t>child-caregiver </a:t>
            </a:r>
            <a:r>
              <a:rPr lang="en-US" b="1" i="1" dirty="0" smtClean="0"/>
              <a:t>attachment</a:t>
            </a:r>
            <a:r>
              <a:rPr lang="en-US" dirty="0"/>
              <a:t>; a child is placed </a:t>
            </a:r>
            <a:r>
              <a:rPr lang="en-US" dirty="0" smtClean="0"/>
              <a:t>in an </a:t>
            </a:r>
            <a:r>
              <a:rPr lang="en-US" dirty="0"/>
              <a:t>unfamiliar environment while</a:t>
            </a:r>
          </a:p>
          <a:p>
            <a:r>
              <a:rPr lang="en-US" dirty="0"/>
              <a:t>their caregiver leaves and </a:t>
            </a:r>
            <a:r>
              <a:rPr lang="en-US" dirty="0" smtClean="0"/>
              <a:t>then returns</a:t>
            </a:r>
            <a:r>
              <a:rPr lang="en-US" dirty="0"/>
              <a:t>, and the child’s reactions</a:t>
            </a:r>
          </a:p>
          <a:p>
            <a:r>
              <a:rPr lang="en-US" dirty="0"/>
              <a:t>are </a:t>
            </a:r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861" y="987426"/>
            <a:ext cx="3734679" cy="4873625"/>
          </a:xfrm>
        </p:spPr>
        <p:txBody>
          <a:bodyPr/>
          <a:lstStyle/>
          <a:p>
            <a:r>
              <a:rPr lang="en-US" dirty="0" smtClean="0"/>
              <a:t>Ainsworth found that sensitive, responsive mothers had infants who were </a:t>
            </a:r>
            <a:r>
              <a:rPr lang="en-US" b="1" i="1" dirty="0" smtClean="0"/>
              <a:t>___________ attached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Insensitive, unresponsive mothers had infants who were </a:t>
            </a:r>
            <a:r>
              <a:rPr lang="en-US" b="1" i="1" dirty="0" smtClean="0"/>
              <a:t>____________attached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stage theorists view development?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66" y="1901907"/>
            <a:ext cx="8101584" cy="249894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712947"/>
            <a:ext cx="8101012" cy="18365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Stage theorists,  </a:t>
            </a:r>
            <a:r>
              <a:rPr lang="en-US" dirty="0"/>
              <a:t>who </a:t>
            </a:r>
            <a:r>
              <a:rPr lang="en-US" dirty="0" smtClean="0"/>
              <a:t>emphasize biological </a:t>
            </a:r>
            <a:r>
              <a:rPr lang="en-US" dirty="0"/>
              <a:t>maturation tend to see development as a sequence of genetically</a:t>
            </a:r>
          </a:p>
          <a:p>
            <a:r>
              <a:rPr lang="en-US" dirty="0"/>
              <a:t>predisposed stages or </a:t>
            </a:r>
            <a:r>
              <a:rPr lang="en-US" dirty="0" smtClean="0"/>
              <a:t>steps. </a:t>
            </a:r>
            <a:r>
              <a:rPr lang="en-US" dirty="0"/>
              <a:t>Although progress through the various </a:t>
            </a:r>
            <a:r>
              <a:rPr lang="en-US" dirty="0" smtClean="0"/>
              <a:t>stages may </a:t>
            </a:r>
            <a:r>
              <a:rPr lang="en-US" dirty="0"/>
              <a:t>be quick or slow, everyone passes through the stages in the same order.</a:t>
            </a:r>
          </a:p>
        </p:txBody>
      </p:sp>
    </p:spTree>
    <p:extLst>
      <p:ext uri="{BB962C8B-B14F-4D97-AF65-F5344CB8AC3E}">
        <p14:creationId xmlns:p14="http://schemas.microsoft.com/office/powerpoint/2010/main" val="4052152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difference between a </a:t>
            </a:r>
            <a:r>
              <a:rPr lang="en-US" i="1" dirty="0" smtClean="0"/>
              <a:t>secure</a:t>
            </a:r>
            <a:r>
              <a:rPr lang="en-US" dirty="0" smtClean="0"/>
              <a:t> and </a:t>
            </a:r>
            <a:r>
              <a:rPr lang="en-US" i="1" dirty="0" smtClean="0"/>
              <a:t>insecure attachment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________attachment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demonstrated by infants </a:t>
            </a:r>
            <a:r>
              <a:rPr lang="en-US" dirty="0" smtClean="0"/>
              <a:t>who comfortably </a:t>
            </a:r>
            <a:r>
              <a:rPr lang="en-US" dirty="0"/>
              <a:t>explore </a:t>
            </a:r>
            <a:r>
              <a:rPr lang="en-US" dirty="0" smtClean="0"/>
              <a:t>environments in </a:t>
            </a:r>
            <a:r>
              <a:rPr lang="en-US" dirty="0"/>
              <a:t>the presence of their caregiver,</a:t>
            </a:r>
          </a:p>
          <a:p>
            <a:r>
              <a:rPr lang="en-US" dirty="0"/>
              <a:t>show only temporary </a:t>
            </a:r>
            <a:r>
              <a:rPr lang="en-US" dirty="0" smtClean="0"/>
              <a:t>distress when </a:t>
            </a:r>
            <a:r>
              <a:rPr lang="en-US" dirty="0"/>
              <a:t>the caregiver leaves, and find</a:t>
            </a:r>
          </a:p>
          <a:p>
            <a:r>
              <a:rPr lang="en-US" dirty="0"/>
              <a:t>comfort in the caregiver’s </a:t>
            </a:r>
            <a:r>
              <a:rPr lang="en-US" dirty="0" smtClean="0"/>
              <a:t>return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_________ attachment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demonstrated by infants </a:t>
            </a:r>
            <a:r>
              <a:rPr lang="en-US" dirty="0" smtClean="0"/>
              <a:t>who display </a:t>
            </a:r>
            <a:r>
              <a:rPr lang="en-US" dirty="0"/>
              <a:t>either a clinging, </a:t>
            </a:r>
            <a:r>
              <a:rPr lang="en-US" i="1" dirty="0"/>
              <a:t>anxious</a:t>
            </a:r>
          </a:p>
          <a:p>
            <a:r>
              <a:rPr lang="en-US" i="1" dirty="0"/>
              <a:t>attachment </a:t>
            </a:r>
            <a:r>
              <a:rPr lang="en-US" dirty="0"/>
              <a:t>or an </a:t>
            </a:r>
            <a:r>
              <a:rPr lang="en-US" i="1" dirty="0"/>
              <a:t>avoidant</a:t>
            </a:r>
          </a:p>
          <a:p>
            <a:r>
              <a:rPr lang="en-US" i="1" dirty="0"/>
              <a:t>attachment </a:t>
            </a:r>
            <a:r>
              <a:rPr lang="en-US" dirty="0"/>
              <a:t>that resists </a:t>
            </a:r>
            <a:r>
              <a:rPr lang="en-US" dirty="0" smtClean="0"/>
              <a:t>closeness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two types of insecure attachment?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_________attachment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People constantly crave acceptance but remain vigilant to signs of possible rejection.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 attachment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People experience discomfort getting close to others and use avoidant strategies to maintain distance from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____________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person’s innate and inborn</a:t>
            </a:r>
            <a:endParaRPr lang="en-US" dirty="0"/>
          </a:p>
          <a:p>
            <a:r>
              <a:rPr lang="en-US" dirty="0"/>
              <a:t>characteristic emotional reactivity</a:t>
            </a:r>
          </a:p>
          <a:p>
            <a:r>
              <a:rPr lang="en-US" dirty="0"/>
              <a:t>and </a:t>
            </a:r>
            <a:r>
              <a:rPr lang="en-US" dirty="0" smtClean="0"/>
              <a:t>intensity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3312" y="1653020"/>
            <a:ext cx="4215968" cy="42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</a:t>
            </a:r>
            <a:r>
              <a:rPr lang="en-US" i="1" dirty="0" smtClean="0"/>
              <a:t>secure attachment </a:t>
            </a:r>
            <a:r>
              <a:rPr lang="en-US" dirty="0" smtClean="0"/>
              <a:t>lead to </a:t>
            </a:r>
            <a:br>
              <a:rPr lang="en-US" dirty="0" smtClean="0"/>
            </a:br>
            <a:r>
              <a:rPr lang="en-US" dirty="0" smtClean="0"/>
              <a:t>a sense of </a:t>
            </a:r>
            <a:r>
              <a:rPr lang="en-US" i="1" dirty="0" smtClean="0"/>
              <a:t>basic trust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01584" cy="4725077"/>
          </a:xfrm>
        </p:spPr>
        <p:txBody>
          <a:bodyPr/>
          <a:lstStyle/>
          <a:p>
            <a:r>
              <a:rPr lang="en-US" dirty="0"/>
              <a:t>Developmental psychologist Erik Erikson </a:t>
            </a:r>
            <a:r>
              <a:rPr lang="en-US" dirty="0" smtClean="0"/>
              <a:t>working </a:t>
            </a:r>
          </a:p>
          <a:p>
            <a:r>
              <a:rPr lang="en-US" dirty="0" smtClean="0"/>
              <a:t>with his wife</a:t>
            </a:r>
            <a:r>
              <a:rPr lang="en-US" dirty="0"/>
              <a:t>, Joan </a:t>
            </a:r>
            <a:r>
              <a:rPr lang="en-US" dirty="0" smtClean="0"/>
              <a:t>Erikson believed </a:t>
            </a:r>
            <a:r>
              <a:rPr lang="en-US" dirty="0"/>
              <a:t>that </a:t>
            </a:r>
            <a:endParaRPr lang="en-US" dirty="0" smtClean="0"/>
          </a:p>
          <a:p>
            <a:r>
              <a:rPr lang="en-US" b="1" i="1" dirty="0" smtClean="0"/>
              <a:t>securely </a:t>
            </a:r>
            <a:r>
              <a:rPr lang="en-US" b="1" i="1" dirty="0"/>
              <a:t>attached</a:t>
            </a:r>
            <a:r>
              <a:rPr lang="en-US" dirty="0"/>
              <a:t> </a:t>
            </a:r>
            <a:r>
              <a:rPr lang="en-US" dirty="0" smtClean="0"/>
              <a:t>children approach </a:t>
            </a:r>
            <a:r>
              <a:rPr lang="en-US" dirty="0"/>
              <a:t>life with a sense of </a:t>
            </a:r>
            <a:r>
              <a:rPr lang="en-US" b="1" dirty="0" smtClean="0"/>
              <a:t>______ _______-</a:t>
            </a:r>
            <a:r>
              <a:rPr lang="en-US" dirty="0" smtClean="0"/>
              <a:t>sense </a:t>
            </a:r>
            <a:r>
              <a:rPr lang="en-US" dirty="0"/>
              <a:t>that the world is </a:t>
            </a:r>
            <a:r>
              <a:rPr lang="en-US" dirty="0" smtClean="0"/>
              <a:t>predictable and </a:t>
            </a:r>
            <a:r>
              <a:rPr lang="en-US" dirty="0"/>
              <a:t>reliable.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attributed </a:t>
            </a:r>
            <a:r>
              <a:rPr lang="en-US" b="1" i="1" dirty="0"/>
              <a:t>basic trust </a:t>
            </a:r>
            <a:r>
              <a:rPr lang="en-US" dirty="0"/>
              <a:t>not to environment or</a:t>
            </a:r>
          </a:p>
          <a:p>
            <a:r>
              <a:rPr lang="en-US" dirty="0"/>
              <a:t>inborn temperament, but to early parenting.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theorized that </a:t>
            </a:r>
            <a:r>
              <a:rPr lang="en-US" dirty="0" smtClean="0"/>
              <a:t>infants blessed </a:t>
            </a:r>
            <a:r>
              <a:rPr lang="en-US" dirty="0"/>
              <a:t>with sensitive, loving caregivers form a lifelong attitude of</a:t>
            </a:r>
          </a:p>
          <a:p>
            <a:r>
              <a:rPr lang="en-US" dirty="0"/>
              <a:t>trust rather than </a:t>
            </a:r>
            <a:r>
              <a:rPr lang="en-US" dirty="0" smtClean="0"/>
              <a:t>fear.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28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i="1" dirty="0" smtClean="0"/>
              <a:t>self-________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Infancy’s major social achievement is attachment. 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Childhood’s </a:t>
            </a:r>
            <a:r>
              <a:rPr lang="en-US" dirty="0"/>
              <a:t>major social achievement is</a:t>
            </a:r>
          </a:p>
          <a:p>
            <a:r>
              <a:rPr lang="en-US" dirty="0"/>
              <a:t>a positive sense of self. By the end of childhood, at about age 12, most children have developed</a:t>
            </a:r>
          </a:p>
          <a:p>
            <a:r>
              <a:rPr lang="en-US" dirty="0"/>
              <a:t>a </a:t>
            </a:r>
            <a:r>
              <a:rPr lang="en-US" b="1" i="1" dirty="0"/>
              <a:t>self-concept</a:t>
            </a:r>
            <a:r>
              <a:rPr lang="en-US" dirty="0"/>
              <a:t>—an understanding and assessment of who they are.</a:t>
            </a:r>
          </a:p>
        </p:txBody>
      </p:sp>
    </p:spTree>
    <p:extLst>
      <p:ext uri="{BB962C8B-B14F-4D97-AF65-F5344CB8AC3E}">
        <p14:creationId xmlns:p14="http://schemas.microsoft.com/office/powerpoint/2010/main" val="367143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br>
              <a:rPr lang="en-US" dirty="0" smtClean="0"/>
            </a:br>
            <a:r>
              <a:rPr lang="en-US" b="1" i="1" dirty="0" smtClean="0"/>
              <a:t>self-concept</a:t>
            </a:r>
            <a:r>
              <a:rPr lang="en-US" dirty="0" smtClean="0"/>
              <a:t> develop?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1877, biologist</a:t>
            </a:r>
          </a:p>
          <a:p>
            <a:r>
              <a:rPr lang="en-US" dirty="0"/>
              <a:t>Charles Darwin offered one idea: </a:t>
            </a:r>
            <a:r>
              <a:rPr lang="en-US" dirty="0" smtClean="0"/>
              <a:t>self-awareness </a:t>
            </a:r>
            <a:r>
              <a:rPr lang="en-US" dirty="0"/>
              <a:t>begins when we recognize ourselves</a:t>
            </a:r>
          </a:p>
          <a:p>
            <a:r>
              <a:rPr lang="en-US" dirty="0"/>
              <a:t>in a mirror.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188" y="2428406"/>
            <a:ext cx="4636149" cy="34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4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four types of </a:t>
            </a:r>
            <a:br>
              <a:rPr lang="en-US" dirty="0" smtClean="0"/>
            </a:br>
            <a:r>
              <a:rPr lang="en-US" dirty="0" smtClean="0"/>
              <a:t>parenting styles?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28650" y="1978702"/>
            <a:ext cx="3853409" cy="2017010"/>
          </a:xfrm>
        </p:spPr>
        <p:txBody>
          <a:bodyPr/>
          <a:lstStyle/>
          <a:p>
            <a:r>
              <a:rPr lang="en-US" dirty="0" smtClean="0"/>
              <a:t>________ parents impose rules and demand obedience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61744" y="1978702"/>
            <a:ext cx="3680554" cy="2017010"/>
          </a:xfrm>
        </p:spPr>
        <p:txBody>
          <a:bodyPr/>
          <a:lstStyle/>
          <a:p>
            <a:r>
              <a:rPr lang="en-US" dirty="0" smtClean="0"/>
              <a:t>____________ parents set few limits, make few demands and use little punishment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57225" y="4330700"/>
            <a:ext cx="3853409" cy="2164986"/>
          </a:xfrm>
        </p:spPr>
        <p:txBody>
          <a:bodyPr/>
          <a:lstStyle/>
          <a:p>
            <a:r>
              <a:rPr lang="en-US" dirty="0" smtClean="0"/>
              <a:t>____________ parents set rules but allow open discussion and exceptions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61744" y="4295775"/>
            <a:ext cx="3680554" cy="2164986"/>
          </a:xfrm>
        </p:spPr>
        <p:txBody>
          <a:bodyPr/>
          <a:lstStyle/>
          <a:p>
            <a:r>
              <a:rPr lang="en-US" dirty="0" smtClean="0"/>
              <a:t>_____________parents are careless, inattentive and do not seek a close relationship with their children</a:t>
            </a:r>
            <a:endParaRPr lang="en-US" dirty="0"/>
          </a:p>
        </p:txBody>
      </p:sp>
      <p:pic>
        <p:nvPicPr>
          <p:cNvPr id="8" name="Picture 7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79" y="401307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12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 between </a:t>
            </a:r>
            <a:br>
              <a:rPr lang="en-US" dirty="0" smtClean="0"/>
            </a:br>
            <a:r>
              <a:rPr lang="en-US" i="1" dirty="0" smtClean="0"/>
              <a:t>gender roles </a:t>
            </a:r>
            <a:r>
              <a:rPr lang="en-US" dirty="0" smtClean="0"/>
              <a:t>and </a:t>
            </a:r>
            <a:r>
              <a:rPr lang="en-US" i="1" dirty="0" smtClean="0"/>
              <a:t>gender identity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g</a:t>
            </a:r>
            <a:r>
              <a:rPr lang="en-US" b="1" i="1" dirty="0" smtClean="0"/>
              <a:t>ender _______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set of </a:t>
            </a:r>
            <a:r>
              <a:rPr lang="en-US" dirty="0" smtClean="0"/>
              <a:t>expected behaviors</a:t>
            </a:r>
            <a:r>
              <a:rPr lang="en-US" dirty="0"/>
              <a:t>, attitudes, and traits </a:t>
            </a:r>
            <a:r>
              <a:rPr lang="en-US" dirty="0" smtClean="0"/>
              <a:t>for males </a:t>
            </a:r>
            <a:r>
              <a:rPr lang="en-US" dirty="0"/>
              <a:t>or for </a:t>
            </a:r>
            <a:r>
              <a:rPr lang="en-US" dirty="0" smtClean="0"/>
              <a:t>females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/>
              <a:t>g</a:t>
            </a:r>
            <a:r>
              <a:rPr lang="en-US" b="1" i="1" smtClean="0"/>
              <a:t>ender _________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our sense </a:t>
            </a:r>
            <a:r>
              <a:rPr lang="en-US" dirty="0" smtClean="0"/>
              <a:t>of being </a:t>
            </a:r>
            <a:r>
              <a:rPr lang="en-US" dirty="0"/>
              <a:t>male, </a:t>
            </a:r>
            <a:r>
              <a:rPr lang="en-US" dirty="0" smtClean="0"/>
              <a:t>female, </a:t>
            </a:r>
            <a:r>
              <a:rPr lang="en-US" dirty="0"/>
              <a:t>some</a:t>
            </a:r>
          </a:p>
          <a:p>
            <a:r>
              <a:rPr lang="en-US" dirty="0"/>
              <a:t>combination of the </a:t>
            </a:r>
            <a:r>
              <a:rPr lang="en-US" dirty="0" smtClean="0"/>
              <a:t>two, or neither (gender neutral)</a:t>
            </a:r>
            <a:endParaRPr lang="en-US" dirty="0"/>
          </a:p>
        </p:txBody>
      </p:sp>
      <p:pic>
        <p:nvPicPr>
          <p:cNvPr id="7" name="Picture 6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77" y="401307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05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_______ learning theory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theory </a:t>
            </a:r>
            <a:r>
              <a:rPr lang="en-US" dirty="0"/>
              <a:t>that we learn social </a:t>
            </a:r>
            <a:r>
              <a:rPr lang="en-US" dirty="0" smtClean="0"/>
              <a:t>gender behavior by </a:t>
            </a:r>
            <a:r>
              <a:rPr lang="en-US" dirty="0"/>
              <a:t>observing and imitating and by</a:t>
            </a:r>
          </a:p>
          <a:p>
            <a:r>
              <a:rPr lang="en-US" dirty="0"/>
              <a:t>being rewarded or </a:t>
            </a:r>
            <a:r>
              <a:rPr lang="en-US" dirty="0" smtClean="0"/>
              <a:t>punished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064" y="2396815"/>
            <a:ext cx="4817202" cy="3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99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experience change the brain?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452080"/>
            <a:ext cx="8101012" cy="2203553"/>
          </a:xfrm>
        </p:spPr>
        <p:txBody>
          <a:bodyPr/>
          <a:lstStyle/>
          <a:p>
            <a:r>
              <a:rPr lang="en-US" dirty="0"/>
              <a:t>Due to the brain’s amazing </a:t>
            </a:r>
            <a:r>
              <a:rPr lang="en-US" i="1" dirty="0" smtClean="0"/>
              <a:t>__________,</a:t>
            </a:r>
            <a:r>
              <a:rPr lang="en-US" dirty="0" smtClean="0"/>
              <a:t>neural </a:t>
            </a:r>
            <a:r>
              <a:rPr lang="en-US" dirty="0"/>
              <a:t>tissue changes and reorganizes in response to new experiences. </a:t>
            </a:r>
          </a:p>
          <a:p>
            <a:r>
              <a:rPr lang="en-US" dirty="0"/>
              <a:t>New neurons are also born. If a monkey pushes a lever with the same finger many times a day, brain tissue</a:t>
            </a:r>
          </a:p>
          <a:p>
            <a:r>
              <a:rPr lang="en-US" dirty="0"/>
              <a:t>controlling that finger will change to reflect the experience.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147" y="1854669"/>
            <a:ext cx="5305421" cy="23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5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the germinal stage of prenatal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487"/>
            <a:ext cx="810158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germinal stage, the first 10-day to 2-weeks of development is when the fertilized egg, called a </a:t>
            </a:r>
            <a:r>
              <a:rPr lang="en-US" b="1" i="1" dirty="0" smtClean="0"/>
              <a:t>_________</a:t>
            </a:r>
            <a:r>
              <a:rPr lang="en-US" dirty="0" smtClean="0"/>
              <a:t>, undergoes rapid cell division.</a:t>
            </a:r>
          </a:p>
          <a:p>
            <a:endParaRPr lang="en-US" dirty="0"/>
          </a:p>
          <a:p>
            <a:r>
              <a:rPr lang="en-US" dirty="0"/>
              <a:t>One cell </a:t>
            </a:r>
            <a:r>
              <a:rPr lang="en-US" dirty="0" smtClean="0"/>
              <a:t>becomes </a:t>
            </a:r>
            <a:r>
              <a:rPr lang="en-US" dirty="0"/>
              <a:t>2, </a:t>
            </a:r>
            <a:r>
              <a:rPr lang="en-US" dirty="0" smtClean="0"/>
              <a:t>then 4—each </a:t>
            </a:r>
            <a:r>
              <a:rPr lang="en-US" dirty="0"/>
              <a:t>just like the first—until </a:t>
            </a:r>
            <a:r>
              <a:rPr lang="en-US" dirty="0" smtClean="0"/>
              <a:t>the </a:t>
            </a:r>
            <a:r>
              <a:rPr lang="en-US" dirty="0"/>
              <a:t>cell division </a:t>
            </a:r>
            <a:r>
              <a:rPr lang="en-US" dirty="0" smtClean="0"/>
              <a:t>produces some </a:t>
            </a:r>
            <a:r>
              <a:rPr lang="en-US" dirty="0"/>
              <a:t>100 identical </a:t>
            </a:r>
            <a:r>
              <a:rPr lang="en-US" dirty="0" smtClean="0"/>
              <a:t>cells within </a:t>
            </a:r>
            <a:r>
              <a:rPr lang="en-US" dirty="0"/>
              <a:t>the first week.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cells then begin </a:t>
            </a:r>
            <a:r>
              <a:rPr lang="en-US" dirty="0"/>
              <a:t>to differentiate—to specialize in structure </a:t>
            </a:r>
            <a:r>
              <a:rPr lang="en-US" dirty="0" smtClean="0"/>
              <a:t>and function to become brain tissue, intestine tissue, heart tissue,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74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i="1" dirty="0" smtClean="0"/>
              <a:t>____________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transition</a:t>
            </a:r>
          </a:p>
          <a:p>
            <a:r>
              <a:rPr lang="en-US" dirty="0"/>
              <a:t>period from childhood to</a:t>
            </a:r>
          </a:p>
          <a:p>
            <a:r>
              <a:rPr lang="en-US" dirty="0"/>
              <a:t>adulthood, extending from puberty</a:t>
            </a:r>
          </a:p>
          <a:p>
            <a:r>
              <a:rPr lang="en-US" dirty="0"/>
              <a:t>to independence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0885" y="1562154"/>
            <a:ext cx="3768479" cy="4306834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1" y="48219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30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481804" cy="1600200"/>
          </a:xfrm>
        </p:spPr>
        <p:txBody>
          <a:bodyPr/>
          <a:lstStyle/>
          <a:p>
            <a:r>
              <a:rPr lang="en-US" dirty="0"/>
              <a:t>How does the brain change during </a:t>
            </a:r>
            <a:r>
              <a:rPr lang="en-US" b="1" i="1" dirty="0"/>
              <a:t>puberty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900"/>
            <a:ext cx="4481805" cy="4482684"/>
          </a:xfrm>
        </p:spPr>
        <p:txBody>
          <a:bodyPr/>
          <a:lstStyle/>
          <a:p>
            <a:r>
              <a:rPr lang="en-US" dirty="0"/>
              <a:t>An adolescent’s brain is still a work in progress. Until </a:t>
            </a:r>
            <a:r>
              <a:rPr lang="en-US" b="1" i="1" dirty="0"/>
              <a:t>puberty</a:t>
            </a:r>
            <a:r>
              <a:rPr lang="en-US" dirty="0"/>
              <a:t>, brain cells increase their connections, like trees growing more roots and branches. Then, during </a:t>
            </a:r>
            <a:r>
              <a:rPr lang="en-US" b="1" i="1" dirty="0"/>
              <a:t>adolescence</a:t>
            </a:r>
            <a:r>
              <a:rPr lang="en-US" dirty="0"/>
              <a:t>, comes a selective </a:t>
            </a:r>
            <a:r>
              <a:rPr lang="en-US" i="1" dirty="0"/>
              <a:t>pruning </a:t>
            </a:r>
            <a:r>
              <a:rPr lang="en-US" dirty="0"/>
              <a:t>of unused neurons and connections.</a:t>
            </a:r>
          </a:p>
          <a:p>
            <a:r>
              <a:rPr lang="en-US" sz="2400" i="1" dirty="0"/>
              <a:t>(Blakemore, 2008)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427" y="2917003"/>
            <a:ext cx="3290227" cy="28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67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reasoning change in later </a:t>
            </a:r>
            <a:r>
              <a:rPr lang="en-US" i="1" dirty="0"/>
              <a:t>adolescence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749346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b="1" i="1" dirty="0"/>
              <a:t>adolescents</a:t>
            </a:r>
            <a:r>
              <a:rPr lang="en-US" dirty="0"/>
              <a:t> achieve the intellectual summit that Jean Piaget called the </a:t>
            </a:r>
            <a:r>
              <a:rPr lang="en-US" b="1" i="1" dirty="0" smtClean="0"/>
              <a:t>________ </a:t>
            </a:r>
            <a:r>
              <a:rPr lang="en-US" b="1" i="1" dirty="0"/>
              <a:t>operational stage</a:t>
            </a:r>
            <a:r>
              <a:rPr lang="en-US" i="1" dirty="0"/>
              <a:t>, </a:t>
            </a:r>
            <a:r>
              <a:rPr lang="en-US" dirty="0"/>
              <a:t>they apply their new abstract reasoning tools to the world around them. </a:t>
            </a:r>
          </a:p>
          <a:p>
            <a:endParaRPr lang="en-US" dirty="0"/>
          </a:p>
          <a:p>
            <a:r>
              <a:rPr lang="en-US" dirty="0"/>
              <a:t>Adolescents may think about what is ideally possible and compare that with the imperfect reality of their</a:t>
            </a:r>
          </a:p>
          <a:p>
            <a:r>
              <a:rPr lang="en-US" dirty="0"/>
              <a:t>society, their parents, and themselves. </a:t>
            </a:r>
          </a:p>
          <a:p>
            <a:endParaRPr lang="en-US" dirty="0"/>
          </a:p>
          <a:p>
            <a:r>
              <a:rPr lang="en-US" dirty="0"/>
              <a:t>Older teens may debate human nature, good and evil,</a:t>
            </a:r>
          </a:p>
          <a:p>
            <a:r>
              <a:rPr lang="en-US" dirty="0"/>
              <a:t>truth and justice.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72" y="39510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8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research has been conducted on </a:t>
            </a:r>
            <a:br>
              <a:rPr lang="en-US" dirty="0"/>
            </a:br>
            <a:r>
              <a:rPr lang="en-US" dirty="0"/>
              <a:t>moral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Psychologist Lawrence </a:t>
            </a:r>
            <a:r>
              <a:rPr lang="en-US" dirty="0" smtClean="0"/>
              <a:t>___________ </a:t>
            </a:r>
            <a:r>
              <a:rPr lang="en-US" dirty="0"/>
              <a:t>posed moral dilemmas (for example, the </a:t>
            </a:r>
            <a:r>
              <a:rPr lang="en-US" dirty="0" smtClean="0"/>
              <a:t>_________ </a:t>
            </a:r>
            <a:r>
              <a:rPr lang="en-US" dirty="0"/>
              <a:t>dilemma which questioned whether a person should steal medicine to save a loved one’s life) and asked children, adolescents, and adults whether the action was right or wrong. </a:t>
            </a:r>
          </a:p>
          <a:p>
            <a:endParaRPr lang="en-US" dirty="0"/>
          </a:p>
          <a:p>
            <a:r>
              <a:rPr lang="en-US" dirty="0"/>
              <a:t>His analysis of their answers led him</a:t>
            </a:r>
          </a:p>
          <a:p>
            <a:r>
              <a:rPr lang="en-US" dirty="0"/>
              <a:t>to propose three basic levels of moral thinking:</a:t>
            </a:r>
          </a:p>
          <a:p>
            <a:r>
              <a:rPr lang="en-US" dirty="0" err="1"/>
              <a:t>preconventional</a:t>
            </a:r>
            <a:r>
              <a:rPr lang="en-US" dirty="0"/>
              <a:t>, conventional, and </a:t>
            </a:r>
            <a:r>
              <a:rPr lang="en-US" dirty="0" err="1"/>
              <a:t>postconventional</a:t>
            </a:r>
            <a:endParaRPr lang="en-US" dirty="0"/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62" y="41009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19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Kohlberg’s stages of moral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Lawrence Kohlberg claimed these levels </a:t>
            </a:r>
          </a:p>
          <a:p>
            <a:r>
              <a:rPr lang="en-US" dirty="0"/>
              <a:t>form a moral ladder.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790" y="2028133"/>
            <a:ext cx="5100667" cy="24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05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Carol Gilligan on Lawrence Kohlberg’s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by </a:t>
            </a:r>
            <a:r>
              <a:rPr lang="en-US" dirty="0" smtClean="0"/>
              <a:t>_________ ________ </a:t>
            </a:r>
            <a:r>
              <a:rPr lang="en-US" dirty="0"/>
              <a:t>and</a:t>
            </a:r>
          </a:p>
          <a:p>
            <a:r>
              <a:rPr lang="en-US" dirty="0"/>
              <a:t>her colleagues suggests that this ladder of moral development describes Western individualist</a:t>
            </a:r>
          </a:p>
          <a:p>
            <a:r>
              <a:rPr lang="en-US" dirty="0"/>
              <a:t>males more than relationship-oriented females. </a:t>
            </a:r>
          </a:p>
          <a:p>
            <a:endParaRPr lang="en-US" dirty="0"/>
          </a:p>
          <a:p>
            <a:r>
              <a:rPr lang="en-US" dirty="0"/>
              <a:t>Gilligan challenged Kohlberg’s findings which were drawn from data collected by wealthy middle-class males and did not reflect female moral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36152815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837228" cy="1600200"/>
          </a:xfrm>
        </p:spPr>
        <p:txBody>
          <a:bodyPr>
            <a:normAutofit/>
          </a:bodyPr>
          <a:lstStyle/>
          <a:p>
            <a:r>
              <a:rPr lang="en-US" dirty="0"/>
              <a:t>Erik </a:t>
            </a:r>
            <a:r>
              <a:rPr lang="en-US" dirty="0" smtClean="0"/>
              <a:t>_________’s 8  </a:t>
            </a:r>
            <a:r>
              <a:rPr lang="en-US" dirty="0"/>
              <a:t>stages of psychosocial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3837228" cy="3621088"/>
          </a:xfrm>
        </p:spPr>
        <p:txBody>
          <a:bodyPr/>
          <a:lstStyle/>
          <a:p>
            <a:r>
              <a:rPr lang="en-US" dirty="0"/>
              <a:t>Theorist Erik Erikson contended that each stage of life has its own </a:t>
            </a:r>
            <a:r>
              <a:rPr lang="en-US" i="1" dirty="0"/>
              <a:t>psychosocial </a:t>
            </a:r>
            <a:r>
              <a:rPr lang="en-US" dirty="0"/>
              <a:t>task, a crisis that needs resolution.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567" y="1969367"/>
            <a:ext cx="3919193" cy="38996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8273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one of the social </a:t>
            </a:r>
            <a:br>
              <a:rPr lang="en-US" dirty="0"/>
            </a:br>
            <a:r>
              <a:rPr lang="en-US" dirty="0"/>
              <a:t>tasks of adolescence?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0497"/>
            <a:ext cx="8101584" cy="4351338"/>
          </a:xfrm>
        </p:spPr>
        <p:txBody>
          <a:bodyPr/>
          <a:lstStyle/>
          <a:p>
            <a:r>
              <a:rPr lang="en-US" dirty="0"/>
              <a:t>Young children wrestle with issues of </a:t>
            </a:r>
            <a:r>
              <a:rPr lang="en-US" i="1" dirty="0"/>
              <a:t>trust, </a:t>
            </a:r>
            <a:r>
              <a:rPr lang="en-US" dirty="0"/>
              <a:t>then</a:t>
            </a:r>
          </a:p>
          <a:p>
            <a:r>
              <a:rPr lang="en-US" i="1" dirty="0"/>
              <a:t>autonomy </a:t>
            </a:r>
            <a:r>
              <a:rPr lang="en-US" dirty="0"/>
              <a:t>(independence), then </a:t>
            </a:r>
            <a:r>
              <a:rPr lang="en-US" i="1" dirty="0"/>
              <a:t>initiative. </a:t>
            </a:r>
          </a:p>
          <a:p>
            <a:endParaRPr lang="en-US" i="1" dirty="0"/>
          </a:p>
          <a:p>
            <a:r>
              <a:rPr lang="en-US" dirty="0"/>
              <a:t>School-age children strive for </a:t>
            </a:r>
            <a:r>
              <a:rPr lang="en-US" i="1" dirty="0"/>
              <a:t>competence,</a:t>
            </a:r>
          </a:p>
          <a:p>
            <a:r>
              <a:rPr lang="en-US" dirty="0"/>
              <a:t>feeling able and productive. </a:t>
            </a:r>
          </a:p>
          <a:p>
            <a:endParaRPr lang="en-US" dirty="0"/>
          </a:p>
          <a:p>
            <a:r>
              <a:rPr lang="en-US" dirty="0"/>
              <a:t>For adolescents, the task is to synthesize past, present, and future possibilities into a clearer </a:t>
            </a:r>
          </a:p>
          <a:p>
            <a:r>
              <a:rPr lang="en-US" dirty="0"/>
              <a:t>sense of self or </a:t>
            </a:r>
            <a:r>
              <a:rPr lang="en-US" b="1" i="1" dirty="0"/>
              <a:t>identity</a:t>
            </a:r>
            <a:r>
              <a:rPr lang="en-US" dirty="0"/>
              <a:t>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9" y="42323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37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361382"/>
            <a:ext cx="8101584" cy="1325563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i="1" dirty="0" smtClean="0"/>
              <a:t>__________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sense of self; according to Erik Erikson, the</a:t>
            </a:r>
          </a:p>
          <a:p>
            <a:r>
              <a:rPr lang="en-US" dirty="0"/>
              <a:t>adolescent’s task is to solidify a sense of self by testing and integrating various 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864099"/>
            <a:ext cx="8101012" cy="1791533"/>
          </a:xfrm>
        </p:spPr>
        <p:txBody>
          <a:bodyPr/>
          <a:lstStyle/>
          <a:p>
            <a:r>
              <a:rPr lang="en-US" dirty="0"/>
              <a:t>Adolescents wonder, “Who am I as an individual? What do I want to do with my life? What values should I live by? What do I believe in?” Erikson called this quest the adolescent’s </a:t>
            </a:r>
            <a:r>
              <a:rPr lang="en-US" i="1" dirty="0"/>
              <a:t>search for identity.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33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092060" cy="1600200"/>
          </a:xfrm>
        </p:spPr>
        <p:txBody>
          <a:bodyPr/>
          <a:lstStyle/>
          <a:p>
            <a:r>
              <a:rPr lang="en-US" dirty="0"/>
              <a:t>What stage </a:t>
            </a:r>
            <a:r>
              <a:rPr lang="en-US" dirty="0" smtClean="0"/>
              <a:t>follows  _________ </a:t>
            </a:r>
            <a:r>
              <a:rPr lang="en-US" dirty="0"/>
              <a:t>v. role </a:t>
            </a:r>
            <a:r>
              <a:rPr lang="en-US" dirty="0" smtClean="0"/>
              <a:t>_________?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900"/>
            <a:ext cx="4092061" cy="4347772"/>
          </a:xfrm>
        </p:spPr>
        <p:txBody>
          <a:bodyPr/>
          <a:lstStyle/>
          <a:p>
            <a:r>
              <a:rPr lang="en-US" dirty="0"/>
              <a:t>Erikson contended that adolescent identity formation (which continues into</a:t>
            </a:r>
          </a:p>
          <a:p>
            <a:r>
              <a:rPr lang="en-US" dirty="0"/>
              <a:t>adulthood) is followed in young adulthood by a developing capacity for </a:t>
            </a:r>
            <a:r>
              <a:rPr lang="en-US" b="1" i="1" dirty="0"/>
              <a:t>intimacy</a:t>
            </a:r>
            <a:r>
              <a:rPr lang="en-US" b="1" dirty="0"/>
              <a:t>, </a:t>
            </a:r>
            <a:r>
              <a:rPr lang="en-US" dirty="0"/>
              <a:t>the ability to form emotionally close relationships.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1580" y="2693909"/>
            <a:ext cx="4025038" cy="33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</a:t>
            </a:r>
            <a:r>
              <a:rPr lang="en-US" i="1" dirty="0" smtClean="0"/>
              <a:t>zygote</a:t>
            </a:r>
            <a:r>
              <a:rPr lang="en-US" dirty="0" smtClean="0"/>
              <a:t> become an </a:t>
            </a:r>
            <a:r>
              <a:rPr lang="en-US" i="1" dirty="0" smtClean="0"/>
              <a:t>embryo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10 days after conception, the </a:t>
            </a:r>
            <a:r>
              <a:rPr lang="en-US" i="1" dirty="0"/>
              <a:t>germinal stage </a:t>
            </a:r>
            <a:r>
              <a:rPr lang="en-US" dirty="0"/>
              <a:t>completes as the </a:t>
            </a:r>
            <a:r>
              <a:rPr lang="en-US" b="1" i="1" dirty="0"/>
              <a:t>zygote</a:t>
            </a:r>
            <a:r>
              <a:rPr lang="en-US" dirty="0"/>
              <a:t> attaches to</a:t>
            </a:r>
          </a:p>
          <a:p>
            <a:r>
              <a:rPr lang="en-US" dirty="0"/>
              <a:t>the mother’s uterine wall, beginning approximately 37 weeks of the closest human relationship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healthy and well-nourished mother helps form a healthy baby-to-be.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 the next </a:t>
            </a:r>
            <a:r>
              <a:rPr lang="en-US" dirty="0"/>
              <a:t>6 weeks, the </a:t>
            </a:r>
            <a:r>
              <a:rPr lang="en-US" b="1" i="1" dirty="0" smtClean="0"/>
              <a:t>________</a:t>
            </a:r>
            <a:r>
              <a:rPr lang="en-US" dirty="0" smtClean="0"/>
              <a:t>’s </a:t>
            </a:r>
            <a:r>
              <a:rPr lang="en-US" dirty="0"/>
              <a:t>organs begin to form and function. The heart begins to beat.</a:t>
            </a:r>
          </a:p>
        </p:txBody>
      </p:sp>
    </p:spTree>
    <p:extLst>
      <p:ext uri="{BB962C8B-B14F-4D97-AF65-F5344CB8AC3E}">
        <p14:creationId xmlns:p14="http://schemas.microsoft.com/office/powerpoint/2010/main" val="11812871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/>
              <a:t>do </a:t>
            </a:r>
            <a:r>
              <a:rPr lang="en-US" smtClean="0"/>
              <a:t>__________ </a:t>
            </a:r>
            <a:r>
              <a:rPr lang="en-US" dirty="0"/>
              <a:t>impact aging?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01584" cy="4708179"/>
          </a:xfrm>
        </p:spPr>
        <p:txBody>
          <a:bodyPr/>
          <a:lstStyle/>
          <a:p>
            <a:r>
              <a:rPr lang="en-US" dirty="0"/>
              <a:t>Tips of chromosomes, called </a:t>
            </a:r>
            <a:r>
              <a:rPr lang="en-US" i="1" dirty="0"/>
              <a:t>telomeres, </a:t>
            </a:r>
            <a:r>
              <a:rPr lang="en-US" dirty="0"/>
              <a:t>wear down, much as the tip of a shoelace frays. This wear is accelerated by smoking, obesity, or stress. </a:t>
            </a:r>
          </a:p>
          <a:p>
            <a:r>
              <a:rPr lang="en-US" dirty="0"/>
              <a:t>Breast-fed children have longer telomeres, while those who suffer frequent abuse or bullying exhibit the biological scars of shortened telomeres.</a:t>
            </a:r>
          </a:p>
          <a:p>
            <a:r>
              <a:rPr lang="en-US" sz="2400" i="1" dirty="0"/>
              <a:t> (</a:t>
            </a:r>
            <a:r>
              <a:rPr lang="en-US" sz="2400" i="1" dirty="0" err="1"/>
              <a:t>Shalev</a:t>
            </a:r>
            <a:r>
              <a:rPr lang="en-US" sz="2400" i="1" dirty="0"/>
              <a:t> et al., 2013)</a:t>
            </a:r>
          </a:p>
          <a:p>
            <a:endParaRPr lang="en-US" sz="2000" i="1" dirty="0"/>
          </a:p>
          <a:p>
            <a:r>
              <a:rPr lang="en-US" dirty="0"/>
              <a:t>As telomeres shorten, aging cells may die without being replaced with perfect genetic replicas. 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Epel</a:t>
            </a:r>
            <a:r>
              <a:rPr lang="en-US" sz="2400" i="1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1689925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research methods are useful for studying aging?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________-</a:t>
            </a:r>
            <a:r>
              <a:rPr lang="en-US" b="1" i="1" dirty="0"/>
              <a:t>sectional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research that compares people of different ages at the same point in time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 dirty="0" smtClean="0"/>
              <a:t>____________study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research that follows and retests the same people over time</a:t>
            </a:r>
          </a:p>
        </p:txBody>
      </p:sp>
    </p:spTree>
    <p:extLst>
      <p:ext uri="{BB962C8B-B14F-4D97-AF65-F5344CB8AC3E}">
        <p14:creationId xmlns:p14="http://schemas.microsoft.com/office/powerpoint/2010/main" val="17274523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 smtClean="0"/>
              <a:t>_____________’s </a:t>
            </a:r>
            <a:r>
              <a:rPr lang="en-US" i="1" dirty="0"/>
              <a:t>disease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6"/>
            <a:ext cx="8101584" cy="223670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neurocognitive disorder </a:t>
            </a:r>
            <a:r>
              <a:rPr lang="en-US" dirty="0"/>
              <a:t>marked by neural plaques, often with onset after age 80, and entailing a</a:t>
            </a:r>
          </a:p>
          <a:p>
            <a:r>
              <a:rPr lang="en-US" dirty="0"/>
              <a:t>progressive decline in memory and other cognitive 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377089"/>
            <a:ext cx="8101012" cy="1866484"/>
          </a:xfrm>
        </p:spPr>
        <p:txBody>
          <a:bodyPr/>
          <a:lstStyle/>
          <a:p>
            <a:r>
              <a:rPr lang="en-US" dirty="0"/>
              <a:t>As the disease runs its course, after 5 to 20 years, the person becomes emotionally flat, then disoriented and disinhibited, then incontinent, and finally mentally vacant—a sort of living death, a mere body stripped of its humanity.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6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047090" cy="1600200"/>
          </a:xfrm>
        </p:spPr>
        <p:txBody>
          <a:bodyPr/>
          <a:lstStyle/>
          <a:p>
            <a:r>
              <a:rPr lang="en-US" dirty="0" smtClean="0"/>
              <a:t>How does the </a:t>
            </a:r>
            <a:r>
              <a:rPr lang="en-US" b="1" i="1" dirty="0" smtClean="0"/>
              <a:t>zygote</a:t>
            </a:r>
            <a:r>
              <a:rPr lang="en-US" dirty="0" smtClean="0"/>
              <a:t> become an </a:t>
            </a:r>
            <a:r>
              <a:rPr lang="en-US" b="1" i="1" dirty="0" smtClean="0"/>
              <a:t>embryo</a:t>
            </a:r>
            <a:r>
              <a:rPr lang="en-US" dirty="0" smtClean="0"/>
              <a:t>? Cont.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4047090" cy="4152900"/>
          </a:xfrm>
        </p:spPr>
        <p:txBody>
          <a:bodyPr/>
          <a:lstStyle/>
          <a:p>
            <a:r>
              <a:rPr lang="en-US" dirty="0"/>
              <a:t>The zygote’s inner cells become the </a:t>
            </a:r>
            <a:r>
              <a:rPr lang="en-US" b="1" i="1" dirty="0" smtClean="0"/>
              <a:t>embryo. </a:t>
            </a:r>
          </a:p>
          <a:p>
            <a:endParaRPr lang="en-US" b="1" i="1" dirty="0"/>
          </a:p>
          <a:p>
            <a:r>
              <a:rPr lang="en-US" dirty="0" smtClean="0"/>
              <a:t>Many </a:t>
            </a:r>
            <a:r>
              <a:rPr lang="en-US" dirty="0"/>
              <a:t>of its outer</a:t>
            </a:r>
          </a:p>
          <a:p>
            <a:r>
              <a:rPr lang="en-US" dirty="0"/>
              <a:t>cells become the </a:t>
            </a:r>
            <a:r>
              <a:rPr lang="en-US" i="1" dirty="0"/>
              <a:t>placenta, </a:t>
            </a:r>
            <a:r>
              <a:rPr lang="en-US" dirty="0"/>
              <a:t>the life-link that transfers nutrients and oxygen from mother to</a:t>
            </a:r>
          </a:p>
          <a:p>
            <a:r>
              <a:rPr lang="en-US" b="1" i="1" dirty="0"/>
              <a:t>embryo</a:t>
            </a:r>
            <a:r>
              <a:rPr lang="en-US" dirty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134" y="22479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an </a:t>
            </a:r>
            <a:r>
              <a:rPr lang="en-US" i="1" dirty="0" smtClean="0"/>
              <a:t>embryo</a:t>
            </a:r>
            <a:r>
              <a:rPr lang="en-US" dirty="0" smtClean="0"/>
              <a:t> become a </a:t>
            </a:r>
            <a:r>
              <a:rPr lang="en-US" i="1" dirty="0" smtClean="0"/>
              <a:t>fetus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350323"/>
          </a:xfrm>
        </p:spPr>
        <p:txBody>
          <a:bodyPr/>
          <a:lstStyle/>
          <a:p>
            <a:r>
              <a:rPr lang="en-US" dirty="0"/>
              <a:t>By 9 weeks after conception, an embryo looks unmistakably </a:t>
            </a:r>
            <a:r>
              <a:rPr lang="en-US" dirty="0" smtClean="0"/>
              <a:t>human. </a:t>
            </a:r>
          </a:p>
          <a:p>
            <a:endParaRPr lang="en-US" dirty="0" smtClean="0"/>
          </a:p>
          <a:p>
            <a:r>
              <a:rPr lang="en-US" dirty="0" smtClean="0"/>
              <a:t>It is now </a:t>
            </a:r>
            <a:r>
              <a:rPr lang="en-US" dirty="0"/>
              <a:t>a </a:t>
            </a:r>
            <a:r>
              <a:rPr lang="en-US" b="1" i="1" dirty="0" smtClean="0"/>
              <a:t>_______</a:t>
            </a:r>
            <a:r>
              <a:rPr lang="en-US" b="1" dirty="0" smtClean="0"/>
              <a:t> </a:t>
            </a:r>
            <a:r>
              <a:rPr lang="en-US" dirty="0"/>
              <a:t>(Latin for “offspring” or “young one</a:t>
            </a:r>
            <a:r>
              <a:rPr lang="en-US" dirty="0" smtClean="0"/>
              <a:t>”).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During the sixth month, organs such</a:t>
            </a:r>
          </a:p>
          <a:p>
            <a:r>
              <a:rPr lang="en-US" dirty="0"/>
              <a:t>as the stomach develop enough to give the fetus a good chance of surviving and thriving if</a:t>
            </a:r>
          </a:p>
          <a:p>
            <a:r>
              <a:rPr lang="en-US" dirty="0"/>
              <a:t>born prematurely.</a:t>
            </a:r>
          </a:p>
        </p:txBody>
      </p:sp>
    </p:spTree>
    <p:extLst>
      <p:ext uri="{BB962C8B-B14F-4D97-AF65-F5344CB8AC3E}">
        <p14:creationId xmlns:p14="http://schemas.microsoft.com/office/powerpoint/2010/main" val="333412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the </a:t>
            </a:r>
            <a:r>
              <a:rPr lang="en-US" b="1" i="1" dirty="0" smtClean="0"/>
              <a:t>fetal</a:t>
            </a:r>
            <a:r>
              <a:rPr lang="en-US" dirty="0" smtClean="0"/>
              <a:t> stage?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By the start of the </a:t>
            </a:r>
            <a:r>
              <a:rPr lang="en-US" dirty="0" smtClean="0"/>
              <a:t>______ </a:t>
            </a:r>
            <a:r>
              <a:rPr lang="en-US" dirty="0"/>
              <a:t>week, when </a:t>
            </a:r>
            <a:r>
              <a:rPr lang="en-US" dirty="0" smtClean="0"/>
              <a:t>the </a:t>
            </a:r>
            <a:r>
              <a:rPr lang="en-US" b="1" i="1" dirty="0" smtClean="0"/>
              <a:t>______</a:t>
            </a:r>
            <a:r>
              <a:rPr lang="en-US" dirty="0" smtClean="0"/>
              <a:t>period </a:t>
            </a:r>
            <a:r>
              <a:rPr lang="en-US" dirty="0"/>
              <a:t>begins, facial features, hands,</a:t>
            </a:r>
          </a:p>
          <a:p>
            <a:r>
              <a:rPr lang="en-US" dirty="0"/>
              <a:t>and feet have formed.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266" y="1353465"/>
            <a:ext cx="4422098" cy="45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0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30937B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30937B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6736</TotalTime>
  <Words>2820</Words>
  <Application>Microsoft Office PowerPoint</Application>
  <PresentationFormat>On-screen Show (4:3)</PresentationFormat>
  <Paragraphs>298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Custom Design</vt:lpstr>
      <vt:lpstr>Unit 9 Developmental Psychology </vt:lpstr>
      <vt:lpstr>What is ________ psychology?</vt:lpstr>
      <vt:lpstr>Does growth happen ________ or in _______?</vt:lpstr>
      <vt:lpstr>How do stage theorists view development?</vt:lpstr>
      <vt:lpstr>What happens in the germinal stage of prenatal development?</vt:lpstr>
      <vt:lpstr>How does the zygote become an embryo?</vt:lpstr>
      <vt:lpstr>How does the zygote become an embryo? Cont.</vt:lpstr>
      <vt:lpstr>How does an embryo become a fetus?</vt:lpstr>
      <vt:lpstr>What happens in the fetal stage?</vt:lpstr>
      <vt:lpstr>What are __________?</vt:lpstr>
      <vt:lpstr>chart of infant __________ highlight each one!</vt:lpstr>
      <vt:lpstr>What is ___________?</vt:lpstr>
      <vt:lpstr>What is the sequence of  ______  ___________?</vt:lpstr>
      <vt:lpstr>Is age of walking guided by _______ or _______?</vt:lpstr>
      <vt:lpstr>Once conscious, how does the mind grow?</vt:lpstr>
      <vt:lpstr>How do we make sense of our experiences?</vt:lpstr>
      <vt:lpstr>What is a _____________?</vt:lpstr>
      <vt:lpstr>How does a child add new items to existing schemas?</vt:lpstr>
      <vt:lpstr>What if a new example doesn’t fit our existing schema?</vt:lpstr>
      <vt:lpstr>What are Piaget’s four stages of  cognitive development?</vt:lpstr>
      <vt:lpstr>What is the _______________ stage?</vt:lpstr>
      <vt:lpstr>What is object permanence?</vt:lpstr>
      <vt:lpstr>What is the ___________ stage?</vt:lpstr>
      <vt:lpstr>What is ____________?</vt:lpstr>
      <vt:lpstr>What is ____________?</vt:lpstr>
      <vt:lpstr>What is ___________ of mind?</vt:lpstr>
      <vt:lpstr>What is the ________________ operational stage?</vt:lpstr>
      <vt:lpstr>What is the __________ operational stage?</vt:lpstr>
      <vt:lpstr>Who was Lev ________?</vt:lpstr>
      <vt:lpstr>How did Piaget’s view of cognitive development differ from that of Vygotsky?</vt:lpstr>
      <vt:lpstr>What was Vygotsky’s view of child  cognitive development?</vt:lpstr>
      <vt:lpstr>What is _________spectrum  disorder(ASD)?</vt:lpstr>
      <vt:lpstr>What is ___________?</vt:lpstr>
      <vt:lpstr>What is _________ anxiety?</vt:lpstr>
      <vt:lpstr>What were the conclusions of the __________ study?</vt:lpstr>
      <vt:lpstr>What is the critical period for  development of attachment?</vt:lpstr>
      <vt:lpstr>How did Konrad Lorenz explore  _____________ in geese?</vt:lpstr>
      <vt:lpstr>What accounts for children’s  attachment differences?</vt:lpstr>
      <vt:lpstr>What was the strange situation design?</vt:lpstr>
      <vt:lpstr>What is the difference between a secure and insecure attachment?</vt:lpstr>
      <vt:lpstr>What are two types of insecure attachment?</vt:lpstr>
      <vt:lpstr>What is ____________?</vt:lpstr>
      <vt:lpstr>How does a secure attachment lead to  a sense of basic trust?</vt:lpstr>
      <vt:lpstr>What is a self-________?</vt:lpstr>
      <vt:lpstr>How does  self-concept develop?</vt:lpstr>
      <vt:lpstr>What are four types of  parenting styles?</vt:lpstr>
      <vt:lpstr>What is the difference between  gender roles and gender identity?</vt:lpstr>
      <vt:lpstr>What is _______ learning theory?</vt:lpstr>
      <vt:lpstr>How does experience change the brain?</vt:lpstr>
      <vt:lpstr>What is ____________?</vt:lpstr>
      <vt:lpstr>How does the brain change during puberty?</vt:lpstr>
      <vt:lpstr>How does reasoning change in later adolescence?</vt:lpstr>
      <vt:lpstr>What research has been conducted on  moral development?</vt:lpstr>
      <vt:lpstr>Kohlberg’s stages of moral development</vt:lpstr>
      <vt:lpstr>Carol Gilligan on Lawrence Kohlberg’s theory</vt:lpstr>
      <vt:lpstr>Erik _________’s 8  stages of psychosocial development</vt:lpstr>
      <vt:lpstr>What is one of the social  tasks of adolescence?</vt:lpstr>
      <vt:lpstr>What is __________?</vt:lpstr>
      <vt:lpstr>What stage follows  _________ v. role _________?</vt:lpstr>
      <vt:lpstr>How do __________ impact aging?</vt:lpstr>
      <vt:lpstr>What research methods are useful for studying aging?</vt:lpstr>
      <vt:lpstr>What is _____________’s disease?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Fenton</dc:creator>
  <cp:lastModifiedBy>infosys</cp:lastModifiedBy>
  <cp:revision>976</cp:revision>
  <dcterms:created xsi:type="dcterms:W3CDTF">2017-07-06T19:56:42Z</dcterms:created>
  <dcterms:modified xsi:type="dcterms:W3CDTF">2020-01-14T22:34:47Z</dcterms:modified>
</cp:coreProperties>
</file>