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2"/>
  </p:notesMasterIdLst>
  <p:sldIdLst>
    <p:sldId id="530" r:id="rId3"/>
    <p:sldId id="552" r:id="rId4"/>
    <p:sldId id="553" r:id="rId5"/>
    <p:sldId id="557" r:id="rId6"/>
    <p:sldId id="575" r:id="rId7"/>
    <p:sldId id="576" r:id="rId8"/>
    <p:sldId id="559" r:id="rId9"/>
    <p:sldId id="562" r:id="rId10"/>
    <p:sldId id="561" r:id="rId11"/>
    <p:sldId id="563" r:id="rId12"/>
    <p:sldId id="566" r:id="rId13"/>
    <p:sldId id="568" r:id="rId14"/>
    <p:sldId id="571" r:id="rId15"/>
    <p:sldId id="572" r:id="rId16"/>
    <p:sldId id="574" r:id="rId17"/>
    <p:sldId id="580" r:id="rId18"/>
    <p:sldId id="581" r:id="rId19"/>
    <p:sldId id="582" r:id="rId20"/>
    <p:sldId id="585" r:id="rId21"/>
    <p:sldId id="586" r:id="rId22"/>
    <p:sldId id="590" r:id="rId23"/>
    <p:sldId id="593" r:id="rId24"/>
    <p:sldId id="597" r:id="rId25"/>
    <p:sldId id="596" r:id="rId26"/>
    <p:sldId id="600" r:id="rId27"/>
    <p:sldId id="602" r:id="rId28"/>
    <p:sldId id="603" r:id="rId29"/>
    <p:sldId id="604" r:id="rId30"/>
    <p:sldId id="605" r:id="rId31"/>
    <p:sldId id="606" r:id="rId32"/>
    <p:sldId id="607" r:id="rId33"/>
    <p:sldId id="588" r:id="rId34"/>
    <p:sldId id="591" r:id="rId35"/>
    <p:sldId id="589" r:id="rId36"/>
    <p:sldId id="608" r:id="rId37"/>
    <p:sldId id="609" r:id="rId38"/>
    <p:sldId id="577" r:id="rId39"/>
    <p:sldId id="578" r:id="rId40"/>
    <p:sldId id="594" r:id="rId41"/>
    <p:sldId id="570" r:id="rId42"/>
    <p:sldId id="610" r:id="rId43"/>
    <p:sldId id="579" r:id="rId44"/>
    <p:sldId id="611" r:id="rId45"/>
    <p:sldId id="612" r:id="rId46"/>
    <p:sldId id="613" r:id="rId47"/>
    <p:sldId id="587" r:id="rId48"/>
    <p:sldId id="614" r:id="rId49"/>
    <p:sldId id="615" r:id="rId50"/>
    <p:sldId id="59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cmAuthor id="2" name="Herzig, Allison" initials="HA" lastIdx="77" clrIdx="1"/>
  <p:cmAuthor id="3" name="Bamatter, Heidi" initials="BH" lastIdx="26" clrIdx="2"/>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86" autoAdjust="0"/>
    <p:restoredTop sz="94444" autoAdjust="0"/>
  </p:normalViewPr>
  <p:slideViewPr>
    <p:cSldViewPr snapToGrid="0">
      <p:cViewPr varScale="1">
        <p:scale>
          <a:sx n="90" d="100"/>
          <a:sy n="90" d="100"/>
        </p:scale>
        <p:origin x="194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2/23/20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5203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2/23/20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9" name="Text Placeholder 7"/>
          <p:cNvSpPr>
            <a:spLocks noGrp="1"/>
          </p:cNvSpPr>
          <p:nvPr>
            <p:ph type="body" sz="quarter" idx="17"/>
          </p:nvPr>
        </p:nvSpPr>
        <p:spPr>
          <a:xfrm>
            <a:off x="495297" y="5299870"/>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2/23/20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2/23/20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688" r:id="rId3"/>
    <p:sldLayoutId id="2147483712" r:id="rId4"/>
    <p:sldLayoutId id="2147483711" r:id="rId5"/>
    <p:sldLayoutId id="2147483673" r:id="rId6"/>
    <p:sldLayoutId id="2147483674" r:id="rId7"/>
    <p:sldLayoutId id="2147483709" r:id="rId8"/>
    <p:sldLayoutId id="2147483686" r:id="rId9"/>
    <p:sldLayoutId id="2147483710" r:id="rId10"/>
    <p:sldLayoutId id="2147483714" r:id="rId11"/>
    <p:sldLayoutId id="2147483716" r:id="rId12"/>
    <p:sldLayoutId id="2147483715" r:id="rId13"/>
    <p:sldLayoutId id="2147483708" r:id="rId14"/>
    <p:sldLayoutId id="2147483690" r:id="rId15"/>
    <p:sldLayoutId id="2147483685" r:id="rId16"/>
    <p:sldLayoutId id="2147483687" r:id="rId17"/>
    <p:sldLayoutId id="2147483691" r:id="rId18"/>
    <p:sldLayoutId id="2147483689" r:id="rId19"/>
    <p:sldLayoutId id="2147483684" r:id="rId20"/>
    <p:sldLayoutId id="2147483675" r:id="rId21"/>
    <p:sldLayoutId id="2147483676" r:id="rId22"/>
    <p:sldLayoutId id="2147483677" r:id="rId23"/>
    <p:sldLayoutId id="2147483678" r:id="rId24"/>
    <p:sldLayoutId id="2147483679" r:id="rId25"/>
    <p:sldLayoutId id="2147483680" r:id="rId26"/>
    <p:sldLayoutId id="2147483681" r:id="rId27"/>
    <p:sldLayoutId id="2147483705" r:id="rId28"/>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2/23/20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B13336BD-FEA7-4C6C-8865-4E22A526C191}"/>
              </a:ext>
            </a:extLst>
          </p:cNvPr>
          <p:cNvSpPr>
            <a:spLocks noGrp="1"/>
          </p:cNvSpPr>
          <p:nvPr>
            <p:ph type="ctrTitle"/>
          </p:nvPr>
        </p:nvSpPr>
        <p:spPr>
          <a:xfrm>
            <a:off x="6966752" y="0"/>
            <a:ext cx="2177248" cy="990522"/>
          </a:xfrm>
          <a:noFill/>
        </p:spPr>
        <p:txBody>
          <a:bodyPr>
            <a:normAutofit/>
          </a:bodyPr>
          <a:lstStyle/>
          <a:p>
            <a:r>
              <a:rPr lang="en-US" sz="1400" dirty="0"/>
              <a:t>Unit 11</a:t>
            </a:r>
            <a:br>
              <a:rPr lang="en-US" sz="1400" dirty="0"/>
            </a:br>
            <a:r>
              <a:rPr lang="en-US" sz="1400" dirty="0"/>
              <a:t>Testing and Individual Differences</a:t>
            </a:r>
          </a:p>
        </p:txBody>
      </p:sp>
      <p:pic>
        <p:nvPicPr>
          <p:cNvPr id="2" name="Picture 1" descr="Unit 11&#10;Testing and Individual Differences"/>
          <p:cNvPicPr>
            <a:picLocks noChangeAspect="1"/>
          </p:cNvPicPr>
          <p:nvPr/>
        </p:nvPicPr>
        <p:blipFill>
          <a:blip r:embed="rId2"/>
          <a:stretch>
            <a:fillRect/>
          </a:stretch>
        </p:blipFill>
        <p:spPr>
          <a:xfrm>
            <a:off x="0" y="-1"/>
            <a:ext cx="9144000" cy="2293749"/>
          </a:xfrm>
          <a:prstGeom prst="rect">
            <a:avLst/>
          </a:prstGeom>
        </p:spPr>
      </p:pic>
      <p:pic>
        <p:nvPicPr>
          <p:cNvPr id="3" name="Picture 2" descr="Modules&#10;60. Introduction to Intelligence&#10;61. Assessing Intelligence&#10;62. The Dynamics of Intelligence&#10;63. Studying Genetic and Environmental Influences on Intelligence&#10;64. Group Differences and the Question of Bias"/>
          <p:cNvPicPr>
            <a:picLocks noChangeAspect="1"/>
          </p:cNvPicPr>
          <p:nvPr/>
        </p:nvPicPr>
        <p:blipFill>
          <a:blip r:embed="rId3"/>
          <a:stretch>
            <a:fillRect/>
          </a:stretch>
        </p:blipFill>
        <p:spPr>
          <a:xfrm>
            <a:off x="784683" y="2293748"/>
            <a:ext cx="2408222" cy="25008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209" y="2353456"/>
            <a:ext cx="2962768" cy="4444584"/>
          </a:xfrm>
          <a:prstGeom prst="rect">
            <a:avLst/>
          </a:prstGeom>
        </p:spPr>
      </p:pic>
      <p:pic>
        <p:nvPicPr>
          <p:cNvPr id="5" name="Picture 4" descr="Hill Street Studios/Getty Images"/>
          <p:cNvPicPr>
            <a:picLocks noChangeAspect="1"/>
          </p:cNvPicPr>
          <p:nvPr/>
        </p:nvPicPr>
        <p:blipFill>
          <a:blip r:embed="rId5"/>
          <a:stretch>
            <a:fillRect/>
          </a:stretch>
        </p:blipFill>
        <p:spPr>
          <a:xfrm>
            <a:off x="3830209" y="5548116"/>
            <a:ext cx="83827" cy="510584"/>
          </a:xfrm>
          <a:prstGeom prst="rect">
            <a:avLst/>
          </a:prstGeom>
        </p:spPr>
      </p:pic>
    </p:spTree>
    <p:extLst>
      <p:ext uri="{BB962C8B-B14F-4D97-AF65-F5344CB8AC3E}">
        <p14:creationId xmlns:p14="http://schemas.microsoft.com/office/powerpoint/2010/main" val="372354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important is “g”?</a:t>
            </a:r>
          </a:p>
        </p:txBody>
      </p:sp>
      <p:sp>
        <p:nvSpPr>
          <p:cNvPr id="3" name="Content Placeholder 2"/>
          <p:cNvSpPr>
            <a:spLocks noGrp="1"/>
          </p:cNvSpPr>
          <p:nvPr>
            <p:ph idx="1"/>
          </p:nvPr>
        </p:nvSpPr>
        <p:spPr>
          <a:xfrm>
            <a:off x="521208" y="1825625"/>
            <a:ext cx="8101584" cy="3211070"/>
          </a:xfrm>
        </p:spPr>
        <p:txBody>
          <a:bodyPr/>
          <a:lstStyle/>
          <a:p>
            <a:r>
              <a:rPr lang="en-US" dirty="0"/>
              <a:t>Research using factor analysis confirms that there </a:t>
            </a:r>
            <a:r>
              <a:rPr lang="en-US" i="1" dirty="0"/>
              <a:t>is </a:t>
            </a:r>
            <a:r>
              <a:rPr lang="en-US" dirty="0"/>
              <a:t>a </a:t>
            </a:r>
            <a:r>
              <a:rPr lang="en-US" b="1" i="1" dirty="0"/>
              <a:t>__________ intelligence </a:t>
            </a:r>
            <a:r>
              <a:rPr lang="en-US" dirty="0"/>
              <a:t>factor: </a:t>
            </a:r>
            <a:r>
              <a:rPr lang="en-US" b="1" dirty="0"/>
              <a:t>“</a:t>
            </a:r>
            <a:r>
              <a:rPr lang="en-US" b="1" i="1" dirty="0"/>
              <a:t>g” </a:t>
            </a:r>
            <a:r>
              <a:rPr lang="en-US" dirty="0"/>
              <a:t>matters </a:t>
            </a:r>
          </a:p>
          <a:p>
            <a:r>
              <a:rPr lang="en-US" sz="2400" i="1" dirty="0"/>
              <a:t>(Johnson et al., 2008)</a:t>
            </a:r>
          </a:p>
          <a:p>
            <a:endParaRPr lang="en-US" dirty="0"/>
          </a:p>
          <a:p>
            <a:r>
              <a:rPr lang="en-US" dirty="0"/>
              <a:t>It predicts performance on various complex </a:t>
            </a:r>
          </a:p>
          <a:p>
            <a:r>
              <a:rPr lang="en-US" dirty="0"/>
              <a:t>tasks and in various jobs.</a:t>
            </a:r>
          </a:p>
          <a:p>
            <a:r>
              <a:rPr lang="en-US" sz="2000" i="1" dirty="0"/>
              <a:t> </a:t>
            </a:r>
            <a:r>
              <a:rPr lang="en-US" sz="2400" i="1" dirty="0"/>
              <a:t>(</a:t>
            </a:r>
            <a:r>
              <a:rPr lang="en-US" sz="2400" i="1" dirty="0" err="1"/>
              <a:t>Gottfredson</a:t>
            </a:r>
            <a:r>
              <a:rPr lang="en-US" sz="2400" i="1" dirty="0"/>
              <a:t>, 2002a,b, 2003a,b)</a:t>
            </a:r>
          </a:p>
        </p:txBody>
      </p:sp>
      <p:sp>
        <p:nvSpPr>
          <p:cNvPr id="4" name="Content Placeholder 3"/>
          <p:cNvSpPr>
            <a:spLocks noGrp="1"/>
          </p:cNvSpPr>
          <p:nvPr>
            <p:ph sz="quarter" idx="13"/>
          </p:nvPr>
        </p:nvSpPr>
        <p:spPr>
          <a:xfrm>
            <a:off x="528638" y="5240689"/>
            <a:ext cx="8101012" cy="1219200"/>
          </a:xfrm>
        </p:spPr>
        <p:txBody>
          <a:bodyPr/>
          <a:lstStyle/>
          <a:p>
            <a:r>
              <a:rPr lang="en-US" dirty="0"/>
              <a:t>And extremely high cognitive ability scores predict</a:t>
            </a:r>
          </a:p>
          <a:p>
            <a:r>
              <a:rPr lang="en-US" dirty="0"/>
              <a:t>exceptional achievements, such as doctoral degrees and publications. </a:t>
            </a:r>
            <a:r>
              <a:rPr lang="en-US" i="1" dirty="0"/>
              <a:t>(</a:t>
            </a:r>
            <a:r>
              <a:rPr lang="en-US" i="1" dirty="0" err="1"/>
              <a:t>Kuncel</a:t>
            </a:r>
            <a:r>
              <a:rPr lang="en-US" i="1" dirty="0"/>
              <a:t> &amp; </a:t>
            </a:r>
            <a:r>
              <a:rPr lang="en-US" i="1" dirty="0" err="1"/>
              <a:t>Hezlett</a:t>
            </a:r>
            <a:r>
              <a:rPr lang="en-US" i="1" dirty="0"/>
              <a:t>, 2010)</a:t>
            </a:r>
          </a:p>
        </p:txBody>
      </p:sp>
    </p:spTree>
    <p:extLst>
      <p:ext uri="{BB962C8B-B14F-4D97-AF65-F5344CB8AC3E}">
        <p14:creationId xmlns:p14="http://schemas.microsoft.com/office/powerpoint/2010/main" val="406267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grit</a:t>
            </a:r>
            <a:r>
              <a:rPr lang="en-US" dirty="0"/>
              <a:t>?</a:t>
            </a:r>
          </a:p>
        </p:txBody>
      </p:sp>
      <p:sp>
        <p:nvSpPr>
          <p:cNvPr id="3" name="Content Placeholder 2"/>
          <p:cNvSpPr>
            <a:spLocks noGrp="1"/>
          </p:cNvSpPr>
          <p:nvPr>
            <p:ph sz="quarter" idx="13"/>
          </p:nvPr>
        </p:nvSpPr>
        <p:spPr>
          <a:xfrm>
            <a:off x="628650" y="1955801"/>
            <a:ext cx="8101013" cy="984624"/>
          </a:xfrm>
        </p:spPr>
        <p:txBody>
          <a:bodyPr/>
          <a:lstStyle/>
          <a:p>
            <a:r>
              <a:rPr lang="en-US" dirty="0"/>
              <a:t>In psychology, </a:t>
            </a:r>
            <a:r>
              <a:rPr lang="en-US" b="1" i="1" dirty="0"/>
              <a:t>_____</a:t>
            </a:r>
            <a:r>
              <a:rPr lang="en-US" dirty="0"/>
              <a:t> is passion and perseverance in the pursuit of long-term goals.</a:t>
            </a:r>
          </a:p>
        </p:txBody>
      </p:sp>
      <p:sp>
        <p:nvSpPr>
          <p:cNvPr id="4" name="Content Placeholder 3"/>
          <p:cNvSpPr>
            <a:spLocks noGrp="1"/>
          </p:cNvSpPr>
          <p:nvPr>
            <p:ph sz="quarter" idx="14"/>
          </p:nvPr>
        </p:nvSpPr>
        <p:spPr>
          <a:xfrm>
            <a:off x="628650" y="3205539"/>
            <a:ext cx="8101013" cy="3390134"/>
          </a:xfrm>
        </p:spPr>
        <p:txBody>
          <a:bodyPr/>
          <a:lstStyle/>
          <a:p>
            <a:r>
              <a:rPr lang="en-US" dirty="0"/>
              <a:t>Success is not a one-ingredient recipe. </a:t>
            </a:r>
          </a:p>
          <a:p>
            <a:r>
              <a:rPr lang="en-US" dirty="0"/>
              <a:t>High intelligence may help you get into a good college and ultimately a desired profession, but it won’t make</a:t>
            </a:r>
          </a:p>
          <a:p>
            <a:r>
              <a:rPr lang="en-US" dirty="0"/>
              <a:t>you successful once there. </a:t>
            </a:r>
          </a:p>
          <a:p>
            <a:endParaRPr lang="en-US" dirty="0"/>
          </a:p>
          <a:p>
            <a:r>
              <a:rPr lang="en-US" dirty="0"/>
              <a:t>Success is a combination of talent and </a:t>
            </a:r>
            <a:r>
              <a:rPr lang="en-US" b="1" i="1" dirty="0"/>
              <a:t>grit</a:t>
            </a:r>
            <a:r>
              <a:rPr lang="en-US" i="1" dirty="0"/>
              <a:t>-</a:t>
            </a:r>
            <a:r>
              <a:rPr lang="en-US" b="1" i="1" dirty="0"/>
              <a:t> </a:t>
            </a:r>
            <a:r>
              <a:rPr lang="en-US" dirty="0"/>
              <a:t>those who become highly successful tend also to be conscientious, well-connected, and doggedly energetic.</a:t>
            </a:r>
          </a:p>
        </p:txBody>
      </p:sp>
    </p:spTree>
    <p:extLst>
      <p:ext uri="{BB962C8B-B14F-4D97-AF65-F5344CB8AC3E}">
        <p14:creationId xmlns:p14="http://schemas.microsoft.com/office/powerpoint/2010/main" val="127203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__________ intelligence?</a:t>
            </a:r>
          </a:p>
        </p:txBody>
      </p:sp>
      <p:sp>
        <p:nvSpPr>
          <p:cNvPr id="3" name="Content Placeholder 2"/>
          <p:cNvSpPr>
            <a:spLocks noGrp="1"/>
          </p:cNvSpPr>
          <p:nvPr>
            <p:ph idx="1"/>
          </p:nvPr>
        </p:nvSpPr>
        <p:spPr>
          <a:xfrm>
            <a:off x="521208" y="1825625"/>
            <a:ext cx="8101584" cy="1457221"/>
          </a:xfrm>
        </p:spPr>
        <p:txBody>
          <a:bodyPr/>
          <a:lstStyle/>
          <a:p>
            <a:r>
              <a:rPr lang="en-US" dirty="0"/>
              <a:t>the ability to perceive, understand, manage, </a:t>
            </a:r>
          </a:p>
          <a:p>
            <a:r>
              <a:rPr lang="en-US" dirty="0"/>
              <a:t>and use emotions</a:t>
            </a:r>
          </a:p>
        </p:txBody>
      </p:sp>
      <p:sp>
        <p:nvSpPr>
          <p:cNvPr id="4" name="Content Placeholder 3"/>
          <p:cNvSpPr>
            <a:spLocks noGrp="1"/>
          </p:cNvSpPr>
          <p:nvPr>
            <p:ph sz="quarter" idx="13"/>
          </p:nvPr>
        </p:nvSpPr>
        <p:spPr>
          <a:xfrm>
            <a:off x="528638" y="3486840"/>
            <a:ext cx="8101012" cy="2596460"/>
          </a:xfrm>
        </p:spPr>
        <p:txBody>
          <a:bodyPr/>
          <a:lstStyle/>
          <a:p>
            <a:r>
              <a:rPr lang="en-US" dirty="0"/>
              <a:t>Some psychologists have explored our </a:t>
            </a:r>
            <a:r>
              <a:rPr lang="en-US" i="1" dirty="0"/>
              <a:t>social  intelligence—</a:t>
            </a:r>
            <a:r>
              <a:rPr lang="en-US" dirty="0"/>
              <a:t>the know-how involved in</a:t>
            </a:r>
          </a:p>
          <a:p>
            <a:r>
              <a:rPr lang="en-US" dirty="0"/>
              <a:t>understanding social situations and managing ourselves successfully, a critical part of which is </a:t>
            </a:r>
          </a:p>
          <a:p>
            <a:r>
              <a:rPr lang="en-US" b="1" i="1" dirty="0"/>
              <a:t>___________ intelligence.</a:t>
            </a:r>
          </a:p>
          <a:p>
            <a:r>
              <a:rPr lang="en-US" sz="2000" i="1" dirty="0"/>
              <a:t> </a:t>
            </a:r>
            <a:r>
              <a:rPr lang="en-US" i="1" dirty="0"/>
              <a:t>(Cantor &amp; </a:t>
            </a:r>
            <a:r>
              <a:rPr lang="en-US" i="1" dirty="0" err="1"/>
              <a:t>Kihlstrom</a:t>
            </a:r>
            <a:r>
              <a:rPr lang="en-US" i="1" dirty="0"/>
              <a:t>, 1987)</a:t>
            </a:r>
          </a:p>
        </p:txBody>
      </p:sp>
    </p:spTree>
    <p:extLst>
      <p:ext uri="{BB962C8B-B14F-4D97-AF65-F5344CB8AC3E}">
        <p14:creationId xmlns:p14="http://schemas.microsoft.com/office/powerpoint/2010/main" val="204482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intelligence theories.</a:t>
            </a:r>
          </a:p>
        </p:txBody>
      </p:sp>
      <p:pic>
        <p:nvPicPr>
          <p:cNvPr id="4" name="Content Placeholder 3"/>
          <p:cNvPicPr>
            <a:picLocks noGrp="1" noChangeAspect="1"/>
          </p:cNvPicPr>
          <p:nvPr>
            <p:ph idx="1"/>
          </p:nvPr>
        </p:nvPicPr>
        <p:blipFill>
          <a:blip r:embed="rId2"/>
          <a:stretch>
            <a:fillRect/>
          </a:stretch>
        </p:blipFill>
        <p:spPr>
          <a:xfrm>
            <a:off x="784469" y="1993501"/>
            <a:ext cx="7789945" cy="4467260"/>
          </a:xfrm>
          <a:prstGeom prst="rect">
            <a:avLst/>
          </a:prstGeom>
        </p:spPr>
      </p:pic>
    </p:spTree>
    <p:extLst>
      <p:ext uri="{BB962C8B-B14F-4D97-AF65-F5344CB8AC3E}">
        <p14:creationId xmlns:p14="http://schemas.microsoft.com/office/powerpoint/2010/main" val="397428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
            </a:r>
            <a:r>
              <a:rPr lang="en-US" i="1" dirty="0"/>
              <a:t>__________ test</a:t>
            </a:r>
            <a:r>
              <a:rPr lang="en-US" dirty="0"/>
              <a:t>?</a:t>
            </a:r>
          </a:p>
        </p:txBody>
      </p:sp>
      <p:sp>
        <p:nvSpPr>
          <p:cNvPr id="3" name="Content Placeholder 2"/>
          <p:cNvSpPr>
            <a:spLocks noGrp="1"/>
          </p:cNvSpPr>
          <p:nvPr>
            <p:ph idx="1"/>
          </p:nvPr>
        </p:nvSpPr>
        <p:spPr/>
        <p:txBody>
          <a:bodyPr/>
          <a:lstStyle/>
          <a:p>
            <a:r>
              <a:rPr lang="en-US" dirty="0"/>
              <a:t>a method for assessing an individual’s</a:t>
            </a:r>
          </a:p>
          <a:p>
            <a:r>
              <a:rPr lang="en-US" dirty="0"/>
              <a:t>mental aptitudes and comparing</a:t>
            </a:r>
          </a:p>
          <a:p>
            <a:r>
              <a:rPr lang="en-US" dirty="0"/>
              <a:t>them with those of others, using</a:t>
            </a:r>
          </a:p>
          <a:p>
            <a:r>
              <a:rPr lang="en-US" dirty="0"/>
              <a:t>numerical scores</a:t>
            </a:r>
          </a:p>
        </p:txBody>
      </p:sp>
      <p:sp>
        <p:nvSpPr>
          <p:cNvPr id="4" name="Content Placeholder 3"/>
          <p:cNvSpPr>
            <a:spLocks noGrp="1"/>
          </p:cNvSpPr>
          <p:nvPr>
            <p:ph sz="quarter" idx="13"/>
          </p:nvPr>
        </p:nvSpPr>
        <p:spPr>
          <a:xfrm>
            <a:off x="528638" y="4864100"/>
            <a:ext cx="8101012" cy="1686602"/>
          </a:xfrm>
        </p:spPr>
        <p:txBody>
          <a:bodyPr/>
          <a:lstStyle/>
          <a:p>
            <a:r>
              <a:rPr lang="en-US" dirty="0"/>
              <a:t>Psychologists classify </a:t>
            </a:r>
            <a:r>
              <a:rPr lang="en-US" b="1" i="1" dirty="0"/>
              <a:t>intelligence tests </a:t>
            </a:r>
            <a:r>
              <a:rPr lang="en-US" dirty="0"/>
              <a:t>as either </a:t>
            </a:r>
            <a:r>
              <a:rPr lang="en-US" b="1" i="1" dirty="0"/>
              <a:t>achievement tests</a:t>
            </a:r>
            <a:r>
              <a:rPr lang="en-US" dirty="0"/>
              <a:t>, intended to </a:t>
            </a:r>
            <a:r>
              <a:rPr lang="en-US" i="1" dirty="0"/>
              <a:t>reflect </a:t>
            </a:r>
            <a:r>
              <a:rPr lang="en-US" dirty="0"/>
              <a:t>what you have learned, or </a:t>
            </a:r>
            <a:r>
              <a:rPr lang="en-US" b="1" i="1" dirty="0"/>
              <a:t>aptitude tests</a:t>
            </a:r>
            <a:r>
              <a:rPr lang="en-US" dirty="0"/>
              <a:t>, intended to </a:t>
            </a:r>
            <a:r>
              <a:rPr lang="en-US" i="1" dirty="0"/>
              <a:t>predict </a:t>
            </a:r>
            <a:r>
              <a:rPr lang="en-US" dirty="0"/>
              <a:t>your ability to learn a new skill.</a:t>
            </a:r>
          </a:p>
        </p:txBody>
      </p:sp>
      <p:pic>
        <p:nvPicPr>
          <p:cNvPr id="5" name="Picture 4" descr="decorative"/>
          <p:cNvPicPr>
            <a:picLocks noChangeAspect="1"/>
          </p:cNvPicPr>
          <p:nvPr/>
        </p:nvPicPr>
        <p:blipFill>
          <a:blip r:embed="rId2"/>
          <a:stretch>
            <a:fillRect/>
          </a:stretch>
        </p:blipFill>
        <p:spPr>
          <a:xfrm>
            <a:off x="575539" y="363271"/>
            <a:ext cx="688908" cy="688908"/>
          </a:xfrm>
          <a:prstGeom prst="rect">
            <a:avLst/>
          </a:prstGeom>
        </p:spPr>
      </p:pic>
    </p:spTree>
    <p:extLst>
      <p:ext uri="{BB962C8B-B14F-4D97-AF65-F5344CB8AC3E}">
        <p14:creationId xmlns:p14="http://schemas.microsoft.com/office/powerpoint/2010/main" val="407253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an </a:t>
            </a:r>
            <a:r>
              <a:rPr lang="en-US" i="1" dirty="0"/>
              <a:t>____________ test </a:t>
            </a:r>
            <a:r>
              <a:rPr lang="en-US" dirty="0"/>
              <a:t>and an ________</a:t>
            </a:r>
            <a:r>
              <a:rPr lang="en-US" i="1" dirty="0"/>
              <a:t> test</a:t>
            </a:r>
            <a:r>
              <a:rPr lang="en-US" dirty="0"/>
              <a:t>?</a:t>
            </a:r>
          </a:p>
        </p:txBody>
      </p:sp>
      <p:sp>
        <p:nvSpPr>
          <p:cNvPr id="3" name="Text Placeholder 2"/>
          <p:cNvSpPr>
            <a:spLocks noGrp="1"/>
          </p:cNvSpPr>
          <p:nvPr>
            <p:ph type="body" idx="1"/>
          </p:nvPr>
        </p:nvSpPr>
        <p:spPr/>
        <p:txBody>
          <a:bodyPr/>
          <a:lstStyle/>
          <a:p>
            <a:r>
              <a:rPr lang="en-US" b="1" i="1" dirty="0"/>
              <a:t>achievement test</a:t>
            </a:r>
          </a:p>
        </p:txBody>
      </p:sp>
      <p:sp>
        <p:nvSpPr>
          <p:cNvPr id="4" name="Content Placeholder 3"/>
          <p:cNvSpPr>
            <a:spLocks noGrp="1"/>
          </p:cNvSpPr>
          <p:nvPr>
            <p:ph sz="half" idx="2"/>
          </p:nvPr>
        </p:nvSpPr>
        <p:spPr>
          <a:xfrm>
            <a:off x="628650" y="2832099"/>
            <a:ext cx="3868340" cy="3808544"/>
          </a:xfrm>
        </p:spPr>
        <p:txBody>
          <a:bodyPr/>
          <a:lstStyle/>
          <a:p>
            <a:r>
              <a:rPr lang="en-US" dirty="0"/>
              <a:t>Exams covering what you have learned in this course are </a:t>
            </a:r>
            <a:r>
              <a:rPr lang="en-US" b="1" i="1" dirty="0"/>
              <a:t>achievement tests.</a:t>
            </a:r>
          </a:p>
          <a:p>
            <a:endParaRPr lang="en-US" b="1" i="1" dirty="0"/>
          </a:p>
          <a:p>
            <a:r>
              <a:rPr lang="en-US" dirty="0"/>
              <a:t>Examples include the AP</a:t>
            </a:r>
            <a:r>
              <a:rPr lang="en-US" baseline="30000" dirty="0"/>
              <a:t>®</a:t>
            </a:r>
            <a:r>
              <a:rPr lang="en-US" dirty="0"/>
              <a:t> exam, chapter or unit tests in your courses, final exams in college, etc.</a:t>
            </a:r>
          </a:p>
        </p:txBody>
      </p:sp>
      <p:sp>
        <p:nvSpPr>
          <p:cNvPr id="5" name="Text Placeholder 4"/>
          <p:cNvSpPr>
            <a:spLocks noGrp="1"/>
          </p:cNvSpPr>
          <p:nvPr>
            <p:ph type="body" sz="quarter" idx="3"/>
          </p:nvPr>
        </p:nvSpPr>
        <p:spPr/>
        <p:txBody>
          <a:bodyPr/>
          <a:lstStyle/>
          <a:p>
            <a:r>
              <a:rPr lang="en-US" b="1" i="1" dirty="0"/>
              <a:t>aptitude test</a:t>
            </a:r>
          </a:p>
        </p:txBody>
      </p:sp>
      <p:sp>
        <p:nvSpPr>
          <p:cNvPr id="6" name="Content Placeholder 5"/>
          <p:cNvSpPr>
            <a:spLocks noGrp="1"/>
          </p:cNvSpPr>
          <p:nvPr>
            <p:ph sz="quarter" idx="4"/>
          </p:nvPr>
        </p:nvSpPr>
        <p:spPr>
          <a:xfrm>
            <a:off x="4844033" y="2832099"/>
            <a:ext cx="3887391" cy="3808544"/>
          </a:xfrm>
        </p:spPr>
        <p:txBody>
          <a:bodyPr/>
          <a:lstStyle/>
          <a:p>
            <a:r>
              <a:rPr lang="en-US" dirty="0"/>
              <a:t>A college entrance exam, which seeks to predict your ability to do college work, is an </a:t>
            </a:r>
            <a:r>
              <a:rPr lang="en-US" b="1" i="1" dirty="0"/>
              <a:t>aptitude test.</a:t>
            </a:r>
          </a:p>
          <a:p>
            <a:endParaRPr lang="en-US" dirty="0"/>
          </a:p>
          <a:p>
            <a:r>
              <a:rPr lang="en-US" dirty="0"/>
              <a:t>Examples include the SAT or ACT or career tests that help predict what future job might best fit your interests.</a:t>
            </a:r>
          </a:p>
        </p:txBody>
      </p:sp>
    </p:spTree>
    <p:extLst>
      <p:ext uri="{BB962C8B-B14F-4D97-AF65-F5344CB8AC3E}">
        <p14:creationId xmlns:p14="http://schemas.microsoft.com/office/powerpoint/2010/main" val="51682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Alfred ________contribute </a:t>
            </a:r>
            <a:br>
              <a:rPr lang="en-US" dirty="0"/>
            </a:br>
            <a:r>
              <a:rPr lang="en-US" dirty="0"/>
              <a:t>to the field?</a:t>
            </a:r>
          </a:p>
        </p:txBody>
      </p:sp>
      <p:sp>
        <p:nvSpPr>
          <p:cNvPr id="4" name="Text Placeholder 3"/>
          <p:cNvSpPr>
            <a:spLocks noGrp="1"/>
          </p:cNvSpPr>
          <p:nvPr>
            <p:ph type="body" sz="quarter" idx="14"/>
          </p:nvPr>
        </p:nvSpPr>
        <p:spPr>
          <a:xfrm>
            <a:off x="4876800" y="2031999"/>
            <a:ext cx="3638550" cy="4505959"/>
          </a:xfrm>
        </p:spPr>
        <p:txBody>
          <a:bodyPr/>
          <a:lstStyle/>
          <a:p>
            <a:r>
              <a:rPr lang="en-US" dirty="0"/>
              <a:t>French psychologist Alfred </a:t>
            </a:r>
            <a:r>
              <a:rPr lang="en-US" dirty="0" err="1"/>
              <a:t>Binet</a:t>
            </a:r>
            <a:r>
              <a:rPr lang="en-US" dirty="0"/>
              <a:t> was commissioned by the French government to design fair and unbiased intelligence tests to administer to French schoolchildren.</a:t>
            </a:r>
          </a:p>
        </p:txBody>
      </p:sp>
      <p:sp>
        <p:nvSpPr>
          <p:cNvPr id="5" name="Text Placeholder 4"/>
          <p:cNvSpPr>
            <a:spLocks noGrp="1"/>
          </p:cNvSpPr>
          <p:nvPr>
            <p:ph type="body" sz="quarter" idx="15"/>
          </p:nvPr>
        </p:nvSpPr>
        <p:spPr>
          <a:xfrm>
            <a:off x="762000" y="5627686"/>
            <a:ext cx="3117850" cy="910273"/>
          </a:xfrm>
        </p:spPr>
        <p:txBody>
          <a:bodyPr/>
          <a:lstStyle/>
          <a:p>
            <a:pPr marL="0" indent="0">
              <a:buNone/>
            </a:pPr>
            <a:r>
              <a:rPr lang="en-US" dirty="0"/>
              <a:t>Alfred </a:t>
            </a:r>
            <a:r>
              <a:rPr lang="en-US" dirty="0" err="1"/>
              <a:t>Binet</a:t>
            </a:r>
            <a:endParaRPr lang="en-US" dirty="0"/>
          </a:p>
          <a:p>
            <a:pPr marL="0" indent="0">
              <a:buNone/>
            </a:pPr>
            <a:r>
              <a:rPr lang="en-US" dirty="0"/>
              <a:t>(1857-1911)</a:t>
            </a:r>
          </a:p>
        </p:txBody>
      </p:sp>
      <p:pic>
        <p:nvPicPr>
          <p:cNvPr id="6" name="Picture 5"/>
          <p:cNvPicPr>
            <a:picLocks noChangeAspect="1"/>
          </p:cNvPicPr>
          <p:nvPr/>
        </p:nvPicPr>
        <p:blipFill>
          <a:blip r:embed="rId2"/>
          <a:stretch>
            <a:fillRect/>
          </a:stretch>
        </p:blipFill>
        <p:spPr>
          <a:xfrm>
            <a:off x="1109922" y="1902262"/>
            <a:ext cx="2769928" cy="3513851"/>
          </a:xfrm>
          <a:prstGeom prst="rect">
            <a:avLst/>
          </a:prstGeom>
        </p:spPr>
      </p:pic>
      <p:pic>
        <p:nvPicPr>
          <p:cNvPr id="7" name="Picture 6" descr="decorative"/>
          <p:cNvPicPr>
            <a:picLocks noChangeAspect="1"/>
          </p:cNvPicPr>
          <p:nvPr/>
        </p:nvPicPr>
        <p:blipFill>
          <a:blip r:embed="rId3"/>
          <a:stretch>
            <a:fillRect/>
          </a:stretch>
        </p:blipFill>
        <p:spPr>
          <a:xfrm>
            <a:off x="680469" y="408241"/>
            <a:ext cx="688908" cy="688908"/>
          </a:xfrm>
          <a:prstGeom prst="rect">
            <a:avLst/>
          </a:prstGeom>
        </p:spPr>
      </p:pic>
    </p:spTree>
    <p:extLst>
      <p:ext uri="{BB962C8B-B14F-4D97-AF65-F5344CB8AC3E}">
        <p14:creationId xmlns:p14="http://schemas.microsoft.com/office/powerpoint/2010/main" val="82977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a:t>
            </a:r>
            <a:r>
              <a:rPr lang="en-US" dirty="0" err="1"/>
              <a:t>Binet’s</a:t>
            </a:r>
            <a:r>
              <a:rPr lang="en-US" dirty="0"/>
              <a:t> assumption about intellectual development?</a:t>
            </a:r>
          </a:p>
        </p:txBody>
      </p:sp>
      <p:sp>
        <p:nvSpPr>
          <p:cNvPr id="3" name="Content Placeholder 2"/>
          <p:cNvSpPr>
            <a:spLocks noGrp="1"/>
          </p:cNvSpPr>
          <p:nvPr>
            <p:ph idx="1"/>
          </p:nvPr>
        </p:nvSpPr>
        <p:spPr>
          <a:xfrm>
            <a:off x="521208" y="1825625"/>
            <a:ext cx="8101584" cy="3187809"/>
          </a:xfrm>
        </p:spPr>
        <p:txBody>
          <a:bodyPr/>
          <a:lstStyle/>
          <a:p>
            <a:r>
              <a:rPr lang="en-US" dirty="0" err="1"/>
              <a:t>Binet</a:t>
            </a:r>
            <a:r>
              <a:rPr lang="en-US" dirty="0"/>
              <a:t> and his student, </a:t>
            </a:r>
            <a:r>
              <a:rPr lang="en-US" dirty="0" err="1"/>
              <a:t>Théodore</a:t>
            </a:r>
            <a:r>
              <a:rPr lang="en-US" dirty="0"/>
              <a:t> Simon, began by assuming that all children follow the same</a:t>
            </a:r>
          </a:p>
          <a:p>
            <a:r>
              <a:rPr lang="en-US" dirty="0"/>
              <a:t>course of intellectual development but that some develop more rapidly. </a:t>
            </a:r>
          </a:p>
          <a:p>
            <a:endParaRPr lang="en-US" dirty="0"/>
          </a:p>
          <a:p>
            <a:r>
              <a:rPr lang="en-US" dirty="0"/>
              <a:t>A “dull” child should score much like a typical younger child, and a “bright” child like a typical older child. </a:t>
            </a:r>
          </a:p>
        </p:txBody>
      </p:sp>
      <p:sp>
        <p:nvSpPr>
          <p:cNvPr id="4" name="Content Placeholder 3"/>
          <p:cNvSpPr>
            <a:spLocks noGrp="1"/>
          </p:cNvSpPr>
          <p:nvPr>
            <p:ph sz="quarter" idx="13"/>
          </p:nvPr>
        </p:nvSpPr>
        <p:spPr>
          <a:xfrm>
            <a:off x="654762" y="5321300"/>
            <a:ext cx="8101012" cy="1219200"/>
          </a:xfrm>
        </p:spPr>
        <p:txBody>
          <a:bodyPr/>
          <a:lstStyle/>
          <a:p>
            <a:r>
              <a:rPr lang="en-US" dirty="0"/>
              <a:t>Thus, their goal became measuring each child’s </a:t>
            </a:r>
            <a:r>
              <a:rPr lang="en-US" b="1" i="1" dirty="0"/>
              <a:t>__________ age</a:t>
            </a:r>
            <a:r>
              <a:rPr lang="en-US" dirty="0"/>
              <a:t>, the level of performance typically associated with a certain chronological age.</a:t>
            </a:r>
          </a:p>
        </p:txBody>
      </p:sp>
    </p:spTree>
    <p:extLst>
      <p:ext uri="{BB962C8B-B14F-4D97-AF65-F5344CB8AC3E}">
        <p14:creationId xmlns:p14="http://schemas.microsoft.com/office/powerpoint/2010/main" val="402245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meant by </a:t>
            </a:r>
            <a:r>
              <a:rPr lang="en-US" i="1" dirty="0"/>
              <a:t>__________ age</a:t>
            </a:r>
            <a:r>
              <a:rPr lang="en-US" dirty="0"/>
              <a:t>?</a:t>
            </a:r>
          </a:p>
        </p:txBody>
      </p:sp>
      <p:sp>
        <p:nvSpPr>
          <p:cNvPr id="3" name="Content Placeholder 2"/>
          <p:cNvSpPr>
            <a:spLocks noGrp="1"/>
          </p:cNvSpPr>
          <p:nvPr>
            <p:ph idx="1"/>
          </p:nvPr>
        </p:nvSpPr>
        <p:spPr/>
        <p:txBody>
          <a:bodyPr/>
          <a:lstStyle/>
          <a:p>
            <a:r>
              <a:rPr lang="en-US" dirty="0" err="1"/>
              <a:t>Binet</a:t>
            </a:r>
            <a:r>
              <a:rPr lang="en-US" dirty="0"/>
              <a:t> assumed the average 9-year-old,has a</a:t>
            </a:r>
          </a:p>
          <a:p>
            <a:r>
              <a:rPr lang="en-US" b="1" i="1" dirty="0"/>
              <a:t>mental age </a:t>
            </a:r>
            <a:r>
              <a:rPr lang="en-US" dirty="0"/>
              <a:t>of 9. </a:t>
            </a:r>
          </a:p>
          <a:p>
            <a:endParaRPr lang="en-US" dirty="0"/>
          </a:p>
          <a:p>
            <a:r>
              <a:rPr lang="en-US" dirty="0"/>
              <a:t>Children with below-average </a:t>
            </a:r>
            <a:r>
              <a:rPr lang="en-US" b="1" i="1" dirty="0"/>
              <a:t>mental ages</a:t>
            </a:r>
            <a:r>
              <a:rPr lang="en-US" dirty="0"/>
              <a:t>, such as </a:t>
            </a:r>
          </a:p>
          <a:p>
            <a:r>
              <a:rPr lang="en-US" dirty="0"/>
              <a:t>9-year-olds who perform at the level of typical </a:t>
            </a:r>
          </a:p>
          <a:p>
            <a:r>
              <a:rPr lang="en-US" dirty="0"/>
              <a:t>7-year-olds, would struggle </a:t>
            </a:r>
          </a:p>
          <a:p>
            <a:r>
              <a:rPr lang="en-US" dirty="0"/>
              <a:t>with age-appropriate schoolwork.</a:t>
            </a:r>
          </a:p>
          <a:p>
            <a:endParaRPr lang="en-US" dirty="0"/>
          </a:p>
          <a:p>
            <a:r>
              <a:rPr lang="en-US" dirty="0"/>
              <a:t>Although the child had a chronological age of 9, </a:t>
            </a:r>
          </a:p>
          <a:p>
            <a:r>
              <a:rPr lang="en-US" dirty="0" err="1"/>
              <a:t>Binet</a:t>
            </a:r>
            <a:r>
              <a:rPr lang="en-US" dirty="0"/>
              <a:t> would say they have a </a:t>
            </a:r>
            <a:r>
              <a:rPr lang="en-US" b="1" i="1" dirty="0"/>
              <a:t>mental age </a:t>
            </a:r>
            <a:r>
              <a:rPr lang="en-US" dirty="0"/>
              <a:t>of 7.</a:t>
            </a:r>
          </a:p>
        </p:txBody>
      </p:sp>
    </p:spTree>
    <p:extLst>
      <p:ext uri="{BB962C8B-B14F-4D97-AF65-F5344CB8AC3E}">
        <p14:creationId xmlns:p14="http://schemas.microsoft.com/office/powerpoint/2010/main" val="23632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Binet’s tests modified by </a:t>
            </a:r>
            <a:br>
              <a:rPr lang="en-US" dirty="0"/>
            </a:br>
            <a:r>
              <a:rPr lang="en-US" dirty="0"/>
              <a:t>Lewis ___________?</a:t>
            </a:r>
          </a:p>
        </p:txBody>
      </p:sp>
      <p:sp>
        <p:nvSpPr>
          <p:cNvPr id="3" name="Content Placeholder 2"/>
          <p:cNvSpPr>
            <a:spLocks noGrp="1"/>
          </p:cNvSpPr>
          <p:nvPr>
            <p:ph idx="1"/>
          </p:nvPr>
        </p:nvSpPr>
        <p:spPr/>
        <p:txBody>
          <a:bodyPr/>
          <a:lstStyle/>
          <a:p>
            <a:r>
              <a:rPr lang="en-US" dirty="0"/>
              <a:t>Stanford University professor Lewis </a:t>
            </a:r>
            <a:r>
              <a:rPr lang="en-US" dirty="0" err="1"/>
              <a:t>Terman</a:t>
            </a:r>
            <a:r>
              <a:rPr lang="en-US" dirty="0"/>
              <a:t>, modified </a:t>
            </a:r>
            <a:r>
              <a:rPr lang="en-US" dirty="0" err="1"/>
              <a:t>Binet’s</a:t>
            </a:r>
            <a:r>
              <a:rPr lang="en-US" dirty="0"/>
              <a:t> tests for use as a numerical measure of inherited intelligence. Adapting some of </a:t>
            </a:r>
            <a:r>
              <a:rPr lang="en-US" dirty="0" err="1"/>
              <a:t>Binet’s</a:t>
            </a:r>
            <a:r>
              <a:rPr lang="en-US" dirty="0"/>
              <a:t> original items, adding others, and establishing new age norms, </a:t>
            </a:r>
            <a:r>
              <a:rPr lang="en-US" dirty="0" err="1"/>
              <a:t>Terman</a:t>
            </a:r>
            <a:r>
              <a:rPr lang="en-US" dirty="0"/>
              <a:t> extended the upper end of the test’s range from teenagers to “superior adults.”</a:t>
            </a:r>
          </a:p>
        </p:txBody>
      </p:sp>
      <p:sp>
        <p:nvSpPr>
          <p:cNvPr id="4" name="Content Placeholder 3"/>
          <p:cNvSpPr>
            <a:spLocks noGrp="1"/>
          </p:cNvSpPr>
          <p:nvPr>
            <p:ph sz="quarter" idx="13"/>
          </p:nvPr>
        </p:nvSpPr>
        <p:spPr>
          <a:xfrm>
            <a:off x="521208" y="4826794"/>
            <a:ext cx="8101012" cy="1836245"/>
          </a:xfrm>
        </p:spPr>
        <p:txBody>
          <a:bodyPr/>
          <a:lstStyle/>
          <a:p>
            <a:r>
              <a:rPr lang="en-US" dirty="0" err="1"/>
              <a:t>Terman</a:t>
            </a:r>
            <a:r>
              <a:rPr lang="en-US" dirty="0"/>
              <a:t> also gave his revision the name today’s version retains—the </a:t>
            </a:r>
            <a:r>
              <a:rPr lang="en-US" b="1" i="1" dirty="0"/>
              <a:t>___________-________</a:t>
            </a:r>
            <a:r>
              <a:rPr lang="en-US" dirty="0"/>
              <a:t>. </a:t>
            </a:r>
          </a:p>
          <a:p>
            <a:r>
              <a:rPr lang="en-US" dirty="0"/>
              <a:t>For </a:t>
            </a:r>
            <a:r>
              <a:rPr lang="en-US" dirty="0" err="1"/>
              <a:t>Terman</a:t>
            </a:r>
            <a:r>
              <a:rPr lang="en-US" dirty="0"/>
              <a:t>, intelligence tests revealed the intelligence with which a person was born.</a:t>
            </a:r>
          </a:p>
        </p:txBody>
      </p:sp>
      <p:pic>
        <p:nvPicPr>
          <p:cNvPr id="5" name="Picture 4" descr="decorative"/>
          <p:cNvPicPr>
            <a:picLocks noChangeAspect="1"/>
          </p:cNvPicPr>
          <p:nvPr/>
        </p:nvPicPr>
        <p:blipFill>
          <a:blip r:embed="rId2"/>
          <a:stretch>
            <a:fillRect/>
          </a:stretch>
        </p:blipFill>
        <p:spPr>
          <a:xfrm>
            <a:off x="575539" y="363271"/>
            <a:ext cx="688908" cy="688908"/>
          </a:xfrm>
          <a:prstGeom prst="rect">
            <a:avLst/>
          </a:prstGeom>
        </p:spPr>
      </p:pic>
    </p:spTree>
    <p:extLst>
      <p:ext uri="{BB962C8B-B14F-4D97-AF65-F5344CB8AC3E}">
        <p14:creationId xmlns:p14="http://schemas.microsoft.com/office/powerpoint/2010/main" val="302691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is </a:t>
            </a:r>
            <a:r>
              <a:rPr lang="en-US" i="1" dirty="0"/>
              <a:t>_______________</a:t>
            </a:r>
            <a:r>
              <a:rPr lang="en-US" dirty="0"/>
              <a:t> defined?</a:t>
            </a:r>
          </a:p>
        </p:txBody>
      </p:sp>
      <p:sp>
        <p:nvSpPr>
          <p:cNvPr id="3" name="Content Placeholder 2"/>
          <p:cNvSpPr>
            <a:spLocks noGrp="1"/>
          </p:cNvSpPr>
          <p:nvPr>
            <p:ph idx="1"/>
          </p:nvPr>
        </p:nvSpPr>
        <p:spPr>
          <a:xfrm>
            <a:off x="521208" y="1825626"/>
            <a:ext cx="8101584" cy="1399356"/>
          </a:xfrm>
        </p:spPr>
        <p:txBody>
          <a:bodyPr/>
          <a:lstStyle/>
          <a:p>
            <a:r>
              <a:rPr lang="en-US" dirty="0"/>
              <a:t>the ability to learn from experience, solve problems,</a:t>
            </a:r>
          </a:p>
          <a:p>
            <a:r>
              <a:rPr lang="en-US" dirty="0"/>
              <a:t>and use knowledge to adapt to new situations</a:t>
            </a:r>
          </a:p>
        </p:txBody>
      </p:sp>
      <p:sp>
        <p:nvSpPr>
          <p:cNvPr id="4" name="Content Placeholder 3"/>
          <p:cNvSpPr>
            <a:spLocks noGrp="1"/>
          </p:cNvSpPr>
          <p:nvPr>
            <p:ph sz="quarter" idx="13"/>
          </p:nvPr>
        </p:nvSpPr>
        <p:spPr>
          <a:xfrm>
            <a:off x="528638" y="3428977"/>
            <a:ext cx="8101012" cy="3197965"/>
          </a:xfrm>
        </p:spPr>
        <p:txBody>
          <a:bodyPr/>
          <a:lstStyle/>
          <a:p>
            <a:r>
              <a:rPr lang="en-US" dirty="0"/>
              <a:t>Some people have talents in science, others excel in the humanities, and still others are gifted in athletics, art, music, or dance. </a:t>
            </a:r>
          </a:p>
          <a:p>
            <a:r>
              <a:rPr lang="en-US" dirty="0"/>
              <a:t>A talented artist may be stumped by the simplest math problem, or a brilliant math student may struggle</a:t>
            </a:r>
          </a:p>
          <a:p>
            <a:r>
              <a:rPr lang="en-US" dirty="0"/>
              <a:t>when discussing literature. </a:t>
            </a:r>
          </a:p>
          <a:p>
            <a:endParaRPr lang="en-US" dirty="0"/>
          </a:p>
          <a:p>
            <a:r>
              <a:rPr lang="en-US" dirty="0"/>
              <a:t>Are all these people intelligent? </a:t>
            </a:r>
          </a:p>
        </p:txBody>
      </p:sp>
      <p:pic>
        <p:nvPicPr>
          <p:cNvPr id="5" name="Picture 4" descr="decorative"/>
          <p:cNvPicPr>
            <a:picLocks noChangeAspect="1"/>
          </p:cNvPicPr>
          <p:nvPr/>
        </p:nvPicPr>
        <p:blipFill>
          <a:blip r:embed="rId2"/>
          <a:stretch>
            <a:fillRect/>
          </a:stretch>
        </p:blipFill>
        <p:spPr>
          <a:xfrm>
            <a:off x="605519" y="363271"/>
            <a:ext cx="688908" cy="688908"/>
          </a:xfrm>
          <a:prstGeom prst="rect">
            <a:avLst/>
          </a:prstGeom>
        </p:spPr>
      </p:pic>
    </p:spTree>
    <p:extLst>
      <p:ext uri="{BB962C8B-B14F-4D97-AF65-F5344CB8AC3E}">
        <p14:creationId xmlns:p14="http://schemas.microsoft.com/office/powerpoint/2010/main" val="338037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intelligence ___________ (IQ) </a:t>
            </a:r>
            <a:r>
              <a:rPr lang="en-US" dirty="0"/>
              <a:t>and how was it derived?</a:t>
            </a:r>
          </a:p>
        </p:txBody>
      </p:sp>
      <p:sp>
        <p:nvSpPr>
          <p:cNvPr id="3" name="Content Placeholder 2"/>
          <p:cNvSpPr>
            <a:spLocks noGrp="1"/>
          </p:cNvSpPr>
          <p:nvPr>
            <p:ph idx="1"/>
          </p:nvPr>
        </p:nvSpPr>
        <p:spPr>
          <a:xfrm>
            <a:off x="521208" y="1825626"/>
            <a:ext cx="8101584" cy="2241878"/>
          </a:xfrm>
        </p:spPr>
        <p:txBody>
          <a:bodyPr>
            <a:normAutofit lnSpcReduction="10000"/>
          </a:bodyPr>
          <a:lstStyle/>
          <a:p>
            <a:r>
              <a:rPr lang="en-US" dirty="0"/>
              <a:t>From such tests, German psychologist William Stern derived the famous term </a:t>
            </a:r>
            <a:r>
              <a:rPr lang="en-US" b="1" i="1" dirty="0"/>
              <a:t>________ __________</a:t>
            </a:r>
            <a:r>
              <a:rPr lang="en-US" i="1" dirty="0"/>
              <a:t>, </a:t>
            </a:r>
            <a:r>
              <a:rPr lang="en-US" dirty="0"/>
              <a:t>or </a:t>
            </a:r>
            <a:r>
              <a:rPr lang="en-US" b="1" i="1" dirty="0"/>
              <a:t>IQ</a:t>
            </a:r>
            <a:r>
              <a:rPr lang="en-US" dirty="0"/>
              <a:t>. The </a:t>
            </a:r>
            <a:r>
              <a:rPr lang="en-US" b="1" i="1" dirty="0"/>
              <a:t>IQ</a:t>
            </a:r>
            <a:r>
              <a:rPr lang="en-US" dirty="0"/>
              <a:t> was simply a person’s mental age divided by</a:t>
            </a:r>
          </a:p>
          <a:p>
            <a:r>
              <a:rPr lang="en-US" dirty="0"/>
              <a:t>chronological age and multiplied by 100 to get rid of the decimal point.</a:t>
            </a:r>
          </a:p>
        </p:txBody>
      </p:sp>
      <p:sp>
        <p:nvSpPr>
          <p:cNvPr id="4" name="Content Placeholder 3"/>
          <p:cNvSpPr>
            <a:spLocks noGrp="1"/>
          </p:cNvSpPr>
          <p:nvPr>
            <p:ph sz="quarter" idx="13"/>
          </p:nvPr>
        </p:nvSpPr>
        <p:spPr>
          <a:xfrm>
            <a:off x="528638" y="4271499"/>
            <a:ext cx="8101012" cy="2271191"/>
          </a:xfrm>
        </p:spPr>
        <p:txBody>
          <a:bodyPr/>
          <a:lstStyle/>
          <a:p>
            <a:r>
              <a:rPr lang="en-US" b="1" i="1" dirty="0"/>
              <a:t>IQ</a:t>
            </a:r>
            <a:r>
              <a:rPr lang="en-US" dirty="0"/>
              <a:t> was defined as the ratio of mental age (</a:t>
            </a:r>
            <a:r>
              <a:rPr lang="en-US" i="1" dirty="0"/>
              <a:t>ma</a:t>
            </a:r>
            <a:r>
              <a:rPr lang="en-US" dirty="0"/>
              <a:t>) to chronological age (</a:t>
            </a:r>
            <a:r>
              <a:rPr lang="en-US" i="1" dirty="0"/>
              <a:t>ca</a:t>
            </a:r>
            <a:r>
              <a:rPr lang="en-US" dirty="0"/>
              <a:t>) multiplied by 100 </a:t>
            </a:r>
          </a:p>
          <a:p>
            <a:r>
              <a:rPr lang="en-US" dirty="0"/>
              <a:t>(thus, </a:t>
            </a:r>
            <a:r>
              <a:rPr lang="en-US" b="1" i="1" dirty="0"/>
              <a:t>IQ</a:t>
            </a:r>
            <a:r>
              <a:rPr lang="en-US" dirty="0"/>
              <a:t> = </a:t>
            </a:r>
            <a:r>
              <a:rPr lang="en-US" i="1" dirty="0"/>
              <a:t>ma/ca </a:t>
            </a:r>
            <a:r>
              <a:rPr lang="en-US" dirty="0"/>
              <a:t>× 100). </a:t>
            </a:r>
          </a:p>
          <a:p>
            <a:r>
              <a:rPr lang="en-US" dirty="0"/>
              <a:t>On contemporary intelligence tests, the average performance for a given age is assigned a score of 100.</a:t>
            </a:r>
          </a:p>
        </p:txBody>
      </p:sp>
    </p:spTree>
    <p:extLst>
      <p:ext uri="{BB962C8B-B14F-4D97-AF65-F5344CB8AC3E}">
        <p14:creationId xmlns:p14="http://schemas.microsoft.com/office/powerpoint/2010/main" val="162620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348"/>
            <a:ext cx="4511784" cy="1600200"/>
          </a:xfrm>
        </p:spPr>
        <p:txBody>
          <a:bodyPr/>
          <a:lstStyle/>
          <a:p>
            <a:r>
              <a:rPr lang="en-US" dirty="0"/>
              <a:t>What intelligence test did David Wechsler design?</a:t>
            </a:r>
          </a:p>
        </p:txBody>
      </p:sp>
      <p:sp>
        <p:nvSpPr>
          <p:cNvPr id="4" name="Text Placeholder 3"/>
          <p:cNvSpPr>
            <a:spLocks noGrp="1"/>
          </p:cNvSpPr>
          <p:nvPr>
            <p:ph type="body" sz="half" idx="2"/>
          </p:nvPr>
        </p:nvSpPr>
        <p:spPr>
          <a:xfrm>
            <a:off x="629840" y="1944303"/>
            <a:ext cx="4511785" cy="4681349"/>
          </a:xfrm>
        </p:spPr>
        <p:txBody>
          <a:bodyPr>
            <a:noAutofit/>
          </a:bodyPr>
          <a:lstStyle/>
          <a:p>
            <a:r>
              <a:rPr lang="en-US" sz="2400" dirty="0"/>
              <a:t>Psychologist David Wechsler created what is now the most widely used individual intelligence test, the </a:t>
            </a:r>
            <a:r>
              <a:rPr lang="en-US" sz="2400" b="1" i="1" dirty="0"/>
              <a:t>_________ Adult Intelligence Scale (WAIS)</a:t>
            </a:r>
            <a:r>
              <a:rPr lang="en-US" sz="2400" dirty="0"/>
              <a:t>, together with a version</a:t>
            </a:r>
          </a:p>
          <a:p>
            <a:r>
              <a:rPr lang="en-US" sz="2400" dirty="0"/>
              <a:t>for school-age children (the </a:t>
            </a:r>
            <a:r>
              <a:rPr lang="en-US" sz="2400" i="1" dirty="0"/>
              <a:t>Wechsler Intelligence Scale for Children [WISC]</a:t>
            </a:r>
            <a:r>
              <a:rPr lang="en-US" sz="2400" dirty="0"/>
              <a:t>) and another</a:t>
            </a:r>
          </a:p>
          <a:p>
            <a:r>
              <a:rPr lang="en-US" sz="2400" dirty="0"/>
              <a:t>for preschool children (the WPPSI).</a:t>
            </a:r>
            <a:br>
              <a:rPr lang="en-US" sz="2400" dirty="0"/>
            </a:br>
            <a:r>
              <a:rPr lang="en-US" sz="2400" i="1" dirty="0"/>
              <a:t>(Evers et al., 2012)</a:t>
            </a:r>
          </a:p>
        </p:txBody>
      </p:sp>
      <p:pic>
        <p:nvPicPr>
          <p:cNvPr id="5" name="Content Placeholder 4"/>
          <p:cNvPicPr>
            <a:picLocks noGrp="1" noChangeAspect="1"/>
          </p:cNvPicPr>
          <p:nvPr>
            <p:ph idx="1"/>
          </p:nvPr>
        </p:nvPicPr>
        <p:blipFill>
          <a:blip r:embed="rId2"/>
          <a:stretch>
            <a:fillRect/>
          </a:stretch>
        </p:blipFill>
        <p:spPr>
          <a:xfrm>
            <a:off x="5609250" y="2057400"/>
            <a:ext cx="3010095" cy="3936277"/>
          </a:xfrm>
          <a:prstGeom prst="rect">
            <a:avLst/>
          </a:prstGeom>
        </p:spPr>
      </p:pic>
    </p:spTree>
    <p:extLst>
      <p:ext uri="{BB962C8B-B14F-4D97-AF65-F5344CB8AC3E}">
        <p14:creationId xmlns:p14="http://schemas.microsoft.com/office/powerpoint/2010/main" val="180432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three criteria must an </a:t>
            </a:r>
            <a:br>
              <a:rPr lang="en-US" dirty="0"/>
            </a:br>
            <a:r>
              <a:rPr lang="en-US" i="1" dirty="0"/>
              <a:t>intelligence test </a:t>
            </a:r>
            <a:r>
              <a:rPr lang="en-US" dirty="0"/>
              <a:t>meet to be accepted?</a:t>
            </a:r>
          </a:p>
        </p:txBody>
      </p:sp>
      <p:sp>
        <p:nvSpPr>
          <p:cNvPr id="3" name="Text Placeholder 2"/>
          <p:cNvSpPr>
            <a:spLocks noGrp="1"/>
          </p:cNvSpPr>
          <p:nvPr>
            <p:ph type="body" sz="quarter" idx="13"/>
          </p:nvPr>
        </p:nvSpPr>
        <p:spPr>
          <a:xfrm>
            <a:off x="628650" y="2007394"/>
            <a:ext cx="2264452" cy="1244600"/>
          </a:xfrm>
        </p:spPr>
        <p:txBody>
          <a:bodyPr/>
          <a:lstStyle/>
          <a:p>
            <a:r>
              <a:rPr lang="en-US" b="1" i="1" dirty="0"/>
              <a:t>___________</a:t>
            </a:r>
          </a:p>
        </p:txBody>
      </p:sp>
      <p:sp>
        <p:nvSpPr>
          <p:cNvPr id="6" name="Text Placeholder 5"/>
          <p:cNvSpPr>
            <a:spLocks noGrp="1"/>
          </p:cNvSpPr>
          <p:nvPr>
            <p:ph type="body" sz="quarter" idx="16"/>
          </p:nvPr>
        </p:nvSpPr>
        <p:spPr>
          <a:xfrm>
            <a:off x="3028014" y="2007394"/>
            <a:ext cx="5487336" cy="1244600"/>
          </a:xfrm>
        </p:spPr>
        <p:txBody>
          <a:bodyPr/>
          <a:lstStyle/>
          <a:p>
            <a:r>
              <a:rPr lang="en-US" dirty="0"/>
              <a:t>To make scores meaningful they are compared to a pretested sample population.</a:t>
            </a:r>
          </a:p>
        </p:txBody>
      </p:sp>
      <p:sp>
        <p:nvSpPr>
          <p:cNvPr id="4" name="Text Placeholder 3"/>
          <p:cNvSpPr>
            <a:spLocks noGrp="1"/>
          </p:cNvSpPr>
          <p:nvPr>
            <p:ph type="body" sz="quarter" idx="14"/>
          </p:nvPr>
        </p:nvSpPr>
        <p:spPr>
          <a:xfrm>
            <a:off x="628650" y="3419475"/>
            <a:ext cx="2264452" cy="1244600"/>
          </a:xfrm>
        </p:spPr>
        <p:txBody>
          <a:bodyPr/>
          <a:lstStyle/>
          <a:p>
            <a:r>
              <a:rPr lang="en-US" b="1" i="1" dirty="0"/>
              <a:t>_______</a:t>
            </a:r>
          </a:p>
        </p:txBody>
      </p:sp>
      <p:sp>
        <p:nvSpPr>
          <p:cNvPr id="7" name="Text Placeholder 6"/>
          <p:cNvSpPr>
            <a:spLocks noGrp="1"/>
          </p:cNvSpPr>
          <p:nvPr>
            <p:ph type="body" sz="quarter" idx="17"/>
          </p:nvPr>
        </p:nvSpPr>
        <p:spPr>
          <a:xfrm>
            <a:off x="3028014" y="3421856"/>
            <a:ext cx="5487336" cy="1244600"/>
          </a:xfrm>
        </p:spPr>
        <p:txBody>
          <a:bodyPr/>
          <a:lstStyle/>
          <a:p>
            <a:r>
              <a:rPr lang="en-US" dirty="0"/>
              <a:t>The test gives consistent scores no matter who takes it or when they take the test.</a:t>
            </a:r>
          </a:p>
        </p:txBody>
      </p:sp>
      <p:sp>
        <p:nvSpPr>
          <p:cNvPr id="5" name="Text Placeholder 4"/>
          <p:cNvSpPr>
            <a:spLocks noGrp="1"/>
          </p:cNvSpPr>
          <p:nvPr>
            <p:ph type="body" sz="quarter" idx="15"/>
          </p:nvPr>
        </p:nvSpPr>
        <p:spPr>
          <a:xfrm>
            <a:off x="628650" y="4813300"/>
            <a:ext cx="2264452" cy="1244600"/>
          </a:xfrm>
        </p:spPr>
        <p:txBody>
          <a:bodyPr/>
          <a:lstStyle/>
          <a:p>
            <a:r>
              <a:rPr lang="en-US" b="1" i="1" dirty="0"/>
              <a:t>__________</a:t>
            </a:r>
          </a:p>
        </p:txBody>
      </p:sp>
      <p:sp>
        <p:nvSpPr>
          <p:cNvPr id="8" name="Text Placeholder 7"/>
          <p:cNvSpPr>
            <a:spLocks noGrp="1"/>
          </p:cNvSpPr>
          <p:nvPr>
            <p:ph type="body" sz="quarter" idx="18"/>
          </p:nvPr>
        </p:nvSpPr>
        <p:spPr>
          <a:xfrm>
            <a:off x="3028014" y="4813300"/>
            <a:ext cx="5487336" cy="1244600"/>
          </a:xfrm>
        </p:spPr>
        <p:txBody>
          <a:bodyPr/>
          <a:lstStyle/>
          <a:p>
            <a:r>
              <a:rPr lang="en-US" dirty="0"/>
              <a:t>The test measures or predicts what it is supposed to.</a:t>
            </a:r>
          </a:p>
        </p:txBody>
      </p:sp>
      <p:pic>
        <p:nvPicPr>
          <p:cNvPr id="9" name="Picture 8" descr="decorative"/>
          <p:cNvPicPr>
            <a:picLocks noChangeAspect="1"/>
          </p:cNvPicPr>
          <p:nvPr/>
        </p:nvPicPr>
        <p:blipFill>
          <a:blip r:embed="rId2"/>
          <a:stretch>
            <a:fillRect/>
          </a:stretch>
        </p:blipFill>
        <p:spPr>
          <a:xfrm>
            <a:off x="680469" y="438221"/>
            <a:ext cx="688908" cy="688908"/>
          </a:xfrm>
          <a:prstGeom prst="rect">
            <a:avLst/>
          </a:prstGeom>
        </p:spPr>
      </p:pic>
    </p:spTree>
    <p:extLst>
      <p:ext uri="{BB962C8B-B14F-4D97-AF65-F5344CB8AC3E}">
        <p14:creationId xmlns:p14="http://schemas.microsoft.com/office/powerpoint/2010/main" val="335674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372532" cy="1600200"/>
          </a:xfrm>
        </p:spPr>
        <p:txBody>
          <a:bodyPr/>
          <a:lstStyle/>
          <a:p>
            <a:r>
              <a:rPr lang="en-US" dirty="0"/>
              <a:t>What does the test score indicate?</a:t>
            </a:r>
          </a:p>
        </p:txBody>
      </p:sp>
      <p:sp>
        <p:nvSpPr>
          <p:cNvPr id="4" name="Text Placeholder 3"/>
          <p:cNvSpPr>
            <a:spLocks noGrp="1"/>
          </p:cNvSpPr>
          <p:nvPr>
            <p:ph type="body" sz="half" idx="2"/>
          </p:nvPr>
        </p:nvSpPr>
        <p:spPr>
          <a:xfrm>
            <a:off x="629840" y="2247900"/>
            <a:ext cx="3372533" cy="3621088"/>
          </a:xfrm>
        </p:spPr>
        <p:txBody>
          <a:bodyPr/>
          <a:lstStyle/>
          <a:p>
            <a:r>
              <a:rPr lang="en-US" dirty="0"/>
              <a:t>For both the Stanford-</a:t>
            </a:r>
            <a:r>
              <a:rPr lang="en-US" dirty="0" err="1"/>
              <a:t>Binet</a:t>
            </a:r>
            <a:r>
              <a:rPr lang="en-US" dirty="0"/>
              <a:t> and Wechsler scales, a score indicates whether that person’s performance fell above or below the average. </a:t>
            </a:r>
          </a:p>
        </p:txBody>
      </p:sp>
      <p:pic>
        <p:nvPicPr>
          <p:cNvPr id="5" name="Content Placeholder 4"/>
          <p:cNvPicPr>
            <a:picLocks noGrp="1" noChangeAspect="1"/>
          </p:cNvPicPr>
          <p:nvPr>
            <p:ph idx="1"/>
          </p:nvPr>
        </p:nvPicPr>
        <p:blipFill>
          <a:blip r:embed="rId2"/>
          <a:stretch>
            <a:fillRect/>
          </a:stretch>
        </p:blipFill>
        <p:spPr>
          <a:xfrm>
            <a:off x="4269183" y="2983078"/>
            <a:ext cx="4501506" cy="2443361"/>
          </a:xfrm>
          <a:prstGeom prst="rect">
            <a:avLst/>
          </a:prstGeom>
        </p:spPr>
      </p:pic>
    </p:spTree>
    <p:extLst>
      <p:ext uri="{BB962C8B-B14F-4D97-AF65-F5344CB8AC3E}">
        <p14:creationId xmlns:p14="http://schemas.microsoft.com/office/powerpoint/2010/main" val="1202196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intelligence score derived using the </a:t>
            </a:r>
            <a:r>
              <a:rPr lang="en-US" i="1" dirty="0"/>
              <a:t>___________ curve</a:t>
            </a:r>
            <a:r>
              <a:rPr lang="en-US" dirty="0"/>
              <a:t>?</a:t>
            </a:r>
          </a:p>
        </p:txBody>
      </p:sp>
      <p:sp>
        <p:nvSpPr>
          <p:cNvPr id="4" name="Content Placeholder 3"/>
          <p:cNvSpPr>
            <a:spLocks noGrp="1"/>
          </p:cNvSpPr>
          <p:nvPr>
            <p:ph sz="quarter" idx="13"/>
          </p:nvPr>
        </p:nvSpPr>
        <p:spPr>
          <a:xfrm>
            <a:off x="528638" y="4976734"/>
            <a:ext cx="8101012" cy="1543987"/>
          </a:xfrm>
        </p:spPr>
        <p:txBody>
          <a:bodyPr>
            <a:normAutofit lnSpcReduction="10000"/>
          </a:bodyPr>
          <a:lstStyle/>
          <a:p>
            <a:r>
              <a:rPr lang="en-US" dirty="0"/>
              <a:t>A performance higher than all but 2.5% of all scores earns an intelligence score of _______.</a:t>
            </a:r>
          </a:p>
          <a:p>
            <a:r>
              <a:rPr lang="en-US" dirty="0"/>
              <a:t>A performance lower than 97.5% of all scores earns an intelligence score of _____.</a:t>
            </a:r>
          </a:p>
        </p:txBody>
      </p:sp>
      <p:pic>
        <p:nvPicPr>
          <p:cNvPr id="5" name="Content Placeholder 4"/>
          <p:cNvPicPr>
            <a:picLocks noGrp="1" noChangeAspect="1"/>
          </p:cNvPicPr>
          <p:nvPr>
            <p:ph idx="1"/>
          </p:nvPr>
        </p:nvPicPr>
        <p:blipFill>
          <a:blip r:embed="rId2"/>
          <a:stretch>
            <a:fillRect/>
          </a:stretch>
        </p:blipFill>
        <p:spPr>
          <a:xfrm>
            <a:off x="1783829" y="1813269"/>
            <a:ext cx="5455867" cy="2961376"/>
          </a:xfrm>
          <a:prstGeom prst="rect">
            <a:avLst/>
          </a:prstGeom>
        </p:spPr>
      </p:pic>
    </p:spTree>
    <p:extLst>
      <p:ext uri="{BB962C8B-B14F-4D97-AF65-F5344CB8AC3E}">
        <p14:creationId xmlns:p14="http://schemas.microsoft.com/office/powerpoint/2010/main" val="642716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Flynn effect?</a:t>
            </a:r>
          </a:p>
        </p:txBody>
      </p:sp>
      <p:sp>
        <p:nvSpPr>
          <p:cNvPr id="3" name="Content Placeholder 2"/>
          <p:cNvSpPr>
            <a:spLocks noGrp="1"/>
          </p:cNvSpPr>
          <p:nvPr>
            <p:ph idx="1"/>
          </p:nvPr>
        </p:nvSpPr>
        <p:spPr>
          <a:xfrm>
            <a:off x="521208" y="1825625"/>
            <a:ext cx="8101584" cy="3091149"/>
          </a:xfrm>
        </p:spPr>
        <p:txBody>
          <a:bodyPr/>
          <a:lstStyle/>
          <a:p>
            <a:r>
              <a:rPr lang="en-US" dirty="0"/>
              <a:t>It turns out that intelligence test performance has improved. </a:t>
            </a:r>
          </a:p>
          <a:p>
            <a:endParaRPr lang="en-US" dirty="0"/>
          </a:p>
          <a:p>
            <a:r>
              <a:rPr lang="en-US" dirty="0"/>
              <a:t>This worldwide phenomenon is called the </a:t>
            </a:r>
            <a:r>
              <a:rPr lang="en-US" i="1" dirty="0"/>
              <a:t>Flynn effect, </a:t>
            </a:r>
            <a:r>
              <a:rPr lang="en-US" dirty="0"/>
              <a:t>in honor of New Zealand researcher James Flynn who first calculated its magnitude.</a:t>
            </a:r>
          </a:p>
        </p:txBody>
      </p:sp>
      <p:sp>
        <p:nvSpPr>
          <p:cNvPr id="4" name="Content Placeholder 3"/>
          <p:cNvSpPr>
            <a:spLocks noGrp="1"/>
          </p:cNvSpPr>
          <p:nvPr>
            <p:ph sz="quarter" idx="13"/>
          </p:nvPr>
        </p:nvSpPr>
        <p:spPr>
          <a:xfrm>
            <a:off x="528638" y="5193884"/>
            <a:ext cx="8101012" cy="1219200"/>
          </a:xfrm>
        </p:spPr>
        <p:txBody>
          <a:bodyPr/>
          <a:lstStyle/>
          <a:p>
            <a:r>
              <a:rPr lang="en-US" dirty="0"/>
              <a:t>The average person’s intelligence test score in 1920 was—by today’s standard— only a 76.</a:t>
            </a:r>
          </a:p>
        </p:txBody>
      </p:sp>
    </p:spTree>
    <p:extLst>
      <p:ext uri="{BB962C8B-B14F-4D97-AF65-F5344CB8AC3E}">
        <p14:creationId xmlns:p14="http://schemas.microsoft.com/office/powerpoint/2010/main" val="95891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_________ and how </a:t>
            </a:r>
            <a:br>
              <a:rPr lang="en-US" dirty="0"/>
            </a:br>
            <a:r>
              <a:rPr lang="en-US" dirty="0"/>
              <a:t>is it determined?</a:t>
            </a:r>
          </a:p>
        </p:txBody>
      </p:sp>
      <p:sp>
        <p:nvSpPr>
          <p:cNvPr id="3" name="Content Placeholder 2"/>
          <p:cNvSpPr>
            <a:spLocks noGrp="1"/>
          </p:cNvSpPr>
          <p:nvPr>
            <p:ph idx="1"/>
          </p:nvPr>
        </p:nvSpPr>
        <p:spPr>
          <a:xfrm>
            <a:off x="521208" y="1825625"/>
            <a:ext cx="8101584" cy="3495883"/>
          </a:xfrm>
        </p:spPr>
        <p:txBody>
          <a:bodyPr/>
          <a:lstStyle/>
          <a:p>
            <a:r>
              <a:rPr lang="en-US" dirty="0"/>
              <a:t>Reliability is the extent to which a test yields consistent results and can be assessed three ways:</a:t>
            </a:r>
          </a:p>
          <a:p>
            <a:pPr marL="457200" indent="-457200">
              <a:buFont typeface="Wingdings" panose="05000000000000000000" pitchFamily="2" charset="2"/>
              <a:buChar char="§"/>
            </a:pPr>
            <a:r>
              <a:rPr lang="en-US" dirty="0"/>
              <a:t>Split-half: scores on two halves of the test (even items v. odd items) are compared.</a:t>
            </a:r>
          </a:p>
          <a:p>
            <a:pPr marL="457200" indent="-457200">
              <a:buFont typeface="Wingdings" panose="05000000000000000000" pitchFamily="2" charset="2"/>
              <a:buChar char="§"/>
            </a:pPr>
            <a:r>
              <a:rPr lang="en-US" dirty="0"/>
              <a:t>Alternative form: varying versions of the test are given and results are compared.</a:t>
            </a:r>
          </a:p>
          <a:p>
            <a:pPr marL="457200" indent="-457200">
              <a:buFont typeface="Wingdings" panose="05000000000000000000" pitchFamily="2" charset="2"/>
              <a:buChar char="§"/>
            </a:pPr>
            <a:r>
              <a:rPr lang="en-US" dirty="0"/>
              <a:t>Test-retest: the same test is </a:t>
            </a:r>
            <a:r>
              <a:rPr lang="en-US" dirty="0" err="1"/>
              <a:t>readministered</a:t>
            </a:r>
            <a:r>
              <a:rPr lang="en-US" dirty="0"/>
              <a:t> and results are compared.</a:t>
            </a:r>
          </a:p>
        </p:txBody>
      </p:sp>
      <p:sp>
        <p:nvSpPr>
          <p:cNvPr id="4" name="Content Placeholder 3"/>
          <p:cNvSpPr>
            <a:spLocks noGrp="1"/>
          </p:cNvSpPr>
          <p:nvPr>
            <p:ph sz="quarter" idx="13"/>
          </p:nvPr>
        </p:nvSpPr>
        <p:spPr>
          <a:xfrm>
            <a:off x="521208" y="5478697"/>
            <a:ext cx="8101012" cy="1219200"/>
          </a:xfrm>
        </p:spPr>
        <p:txBody>
          <a:bodyPr/>
          <a:lstStyle/>
          <a:p>
            <a:r>
              <a:rPr lang="en-US" dirty="0"/>
              <a:t>The higher the </a:t>
            </a:r>
            <a:r>
              <a:rPr lang="en-US" i="1" dirty="0"/>
              <a:t>correlation </a:t>
            </a:r>
            <a:r>
              <a:rPr lang="en-US" dirty="0"/>
              <a:t>between the two scores, the higher the test’s reliability</a:t>
            </a:r>
          </a:p>
        </p:txBody>
      </p:sp>
      <p:pic>
        <p:nvPicPr>
          <p:cNvPr id="5" name="Picture 4" descr="decorative"/>
          <p:cNvPicPr>
            <a:picLocks noChangeAspect="1"/>
          </p:cNvPicPr>
          <p:nvPr/>
        </p:nvPicPr>
        <p:blipFill>
          <a:blip r:embed="rId2"/>
          <a:stretch>
            <a:fillRect/>
          </a:stretch>
        </p:blipFill>
        <p:spPr>
          <a:xfrm>
            <a:off x="575539" y="363271"/>
            <a:ext cx="688908" cy="688908"/>
          </a:xfrm>
          <a:prstGeom prst="rect">
            <a:avLst/>
          </a:prstGeom>
        </p:spPr>
      </p:pic>
    </p:spTree>
    <p:extLst>
      <p:ext uri="{BB962C8B-B14F-4D97-AF65-F5344CB8AC3E}">
        <p14:creationId xmlns:p14="http://schemas.microsoft.com/office/powerpoint/2010/main" val="27337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_______</a:t>
            </a:r>
            <a:r>
              <a:rPr lang="en-US" dirty="0"/>
              <a:t>?</a:t>
            </a:r>
          </a:p>
        </p:txBody>
      </p:sp>
      <p:sp>
        <p:nvSpPr>
          <p:cNvPr id="3" name="Content Placeholder 2"/>
          <p:cNvSpPr>
            <a:spLocks noGrp="1"/>
          </p:cNvSpPr>
          <p:nvPr>
            <p:ph idx="1"/>
          </p:nvPr>
        </p:nvSpPr>
        <p:spPr>
          <a:xfrm>
            <a:off x="521208" y="1825625"/>
            <a:ext cx="8101584" cy="1442231"/>
          </a:xfrm>
        </p:spPr>
        <p:txBody>
          <a:bodyPr/>
          <a:lstStyle/>
          <a:p>
            <a:r>
              <a:rPr lang="en-US" dirty="0"/>
              <a:t>the extent to which a test measures or predicts </a:t>
            </a:r>
          </a:p>
          <a:p>
            <a:r>
              <a:rPr lang="en-US" dirty="0"/>
              <a:t>what it is supposed to</a:t>
            </a:r>
          </a:p>
        </p:txBody>
      </p:sp>
      <p:sp>
        <p:nvSpPr>
          <p:cNvPr id="4" name="Content Placeholder 3"/>
          <p:cNvSpPr>
            <a:spLocks noGrp="1"/>
          </p:cNvSpPr>
          <p:nvPr>
            <p:ph sz="quarter" idx="13"/>
          </p:nvPr>
        </p:nvSpPr>
        <p:spPr>
          <a:xfrm>
            <a:off x="528638" y="3837482"/>
            <a:ext cx="8101012" cy="2713220"/>
          </a:xfrm>
        </p:spPr>
        <p:txBody>
          <a:bodyPr/>
          <a:lstStyle/>
          <a:p>
            <a:r>
              <a:rPr lang="en-US" dirty="0"/>
              <a:t>For example, if your environmental science teacher spent several weeks discussing global warming trends, then gave an assessment on that subject, the test would be </a:t>
            </a:r>
            <a:r>
              <a:rPr lang="en-US" b="1" i="1" dirty="0"/>
              <a:t>valid</a:t>
            </a:r>
            <a:r>
              <a:rPr lang="en-US" dirty="0"/>
              <a:t> if it contained questions on global warming trends.</a:t>
            </a:r>
          </a:p>
        </p:txBody>
      </p:sp>
      <p:pic>
        <p:nvPicPr>
          <p:cNvPr id="7" name="Picture 6" descr="decorative"/>
          <p:cNvPicPr>
            <a:picLocks noChangeAspect="1"/>
          </p:cNvPicPr>
          <p:nvPr/>
        </p:nvPicPr>
        <p:blipFill>
          <a:blip r:embed="rId2"/>
          <a:stretch>
            <a:fillRect/>
          </a:stretch>
        </p:blipFill>
        <p:spPr>
          <a:xfrm>
            <a:off x="575539" y="363271"/>
            <a:ext cx="688908" cy="688908"/>
          </a:xfrm>
          <a:prstGeom prst="rect">
            <a:avLst/>
          </a:prstGeom>
        </p:spPr>
      </p:pic>
    </p:spTree>
    <p:extLst>
      <p:ext uri="{BB962C8B-B14F-4D97-AF65-F5344CB8AC3E}">
        <p14:creationId xmlns:p14="http://schemas.microsoft.com/office/powerpoint/2010/main" val="227668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r>
              <a:rPr lang="en-US" i="1" dirty="0"/>
              <a:t>content validity</a:t>
            </a:r>
            <a:r>
              <a:rPr lang="en-US" dirty="0"/>
              <a:t> and </a:t>
            </a:r>
            <a:r>
              <a:rPr lang="en-US" i="1" dirty="0"/>
              <a:t>predictive validity</a:t>
            </a:r>
            <a:r>
              <a:rPr lang="en-US" dirty="0"/>
              <a:t>?</a:t>
            </a:r>
          </a:p>
        </p:txBody>
      </p:sp>
      <p:sp>
        <p:nvSpPr>
          <p:cNvPr id="3" name="Text Placeholder 2"/>
          <p:cNvSpPr>
            <a:spLocks noGrp="1"/>
          </p:cNvSpPr>
          <p:nvPr>
            <p:ph type="body" idx="1"/>
          </p:nvPr>
        </p:nvSpPr>
        <p:spPr/>
        <p:txBody>
          <a:bodyPr/>
          <a:lstStyle/>
          <a:p>
            <a:r>
              <a:rPr lang="en-US" b="1" i="1" dirty="0"/>
              <a:t>_________ validity</a:t>
            </a:r>
          </a:p>
        </p:txBody>
      </p:sp>
      <p:sp>
        <p:nvSpPr>
          <p:cNvPr id="4" name="Content Placeholder 3"/>
          <p:cNvSpPr>
            <a:spLocks noGrp="1"/>
          </p:cNvSpPr>
          <p:nvPr>
            <p:ph sz="half" idx="2"/>
          </p:nvPr>
        </p:nvSpPr>
        <p:spPr>
          <a:xfrm>
            <a:off x="628650" y="2832099"/>
            <a:ext cx="3868340" cy="3778562"/>
          </a:xfrm>
        </p:spPr>
        <p:txBody>
          <a:bodyPr/>
          <a:lstStyle/>
          <a:p>
            <a:r>
              <a:rPr lang="en-US" dirty="0"/>
              <a:t>the extent to which a test samples the behavior that is of interest</a:t>
            </a:r>
          </a:p>
          <a:p>
            <a:endParaRPr lang="en-US" dirty="0"/>
          </a:p>
          <a:p>
            <a:r>
              <a:rPr lang="en-US" i="1" dirty="0"/>
              <a:t>For example, the road test</a:t>
            </a:r>
          </a:p>
          <a:p>
            <a:r>
              <a:rPr lang="en-US" i="1" dirty="0"/>
              <a:t>for a driver’s license has content validity because it samples the tasks a driver routinely faces.</a:t>
            </a:r>
          </a:p>
        </p:txBody>
      </p:sp>
      <p:sp>
        <p:nvSpPr>
          <p:cNvPr id="5" name="Text Placeholder 4"/>
          <p:cNvSpPr>
            <a:spLocks noGrp="1"/>
          </p:cNvSpPr>
          <p:nvPr>
            <p:ph type="body" sz="quarter" idx="3"/>
          </p:nvPr>
        </p:nvSpPr>
        <p:spPr/>
        <p:txBody>
          <a:bodyPr/>
          <a:lstStyle/>
          <a:p>
            <a:r>
              <a:rPr lang="en-US" b="1" i="1"/>
              <a:t>________ </a:t>
            </a:r>
            <a:r>
              <a:rPr lang="en-US" b="1" i="1" dirty="0"/>
              <a:t>validity</a:t>
            </a:r>
          </a:p>
        </p:txBody>
      </p:sp>
      <p:sp>
        <p:nvSpPr>
          <p:cNvPr id="6" name="Content Placeholder 5"/>
          <p:cNvSpPr>
            <a:spLocks noGrp="1"/>
          </p:cNvSpPr>
          <p:nvPr>
            <p:ph sz="quarter" idx="4"/>
          </p:nvPr>
        </p:nvSpPr>
        <p:spPr>
          <a:xfrm>
            <a:off x="4844033" y="2832098"/>
            <a:ext cx="3887391" cy="3778563"/>
          </a:xfrm>
        </p:spPr>
        <p:txBody>
          <a:bodyPr/>
          <a:lstStyle/>
          <a:p>
            <a:r>
              <a:rPr lang="en-US" dirty="0"/>
              <a:t>the success with which a test predicts the behavior it is designed to predict</a:t>
            </a:r>
          </a:p>
          <a:p>
            <a:endParaRPr lang="en-US" dirty="0"/>
          </a:p>
          <a:p>
            <a:endParaRPr lang="en-US" dirty="0"/>
          </a:p>
          <a:p>
            <a:r>
              <a:rPr lang="en-US" i="1" dirty="0"/>
              <a:t>For example, some academic aptitude tests can predict success in school at certain ages.</a:t>
            </a:r>
          </a:p>
        </p:txBody>
      </p:sp>
    </p:spTree>
    <p:extLst>
      <p:ext uri="{BB962C8B-B14F-4D97-AF65-F5344CB8AC3E}">
        <p14:creationId xmlns:p14="http://schemas.microsoft.com/office/powerpoint/2010/main" val="365961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c_____________</a:t>
            </a:r>
            <a:r>
              <a:rPr lang="en-US" dirty="0"/>
              <a:t> and </a:t>
            </a:r>
            <a:br>
              <a:rPr lang="en-US" dirty="0"/>
            </a:br>
            <a:r>
              <a:rPr lang="en-US" i="1" dirty="0"/>
              <a:t>f_______ intelligence</a:t>
            </a:r>
            <a:r>
              <a:rPr lang="en-US" dirty="0"/>
              <a:t>?</a:t>
            </a:r>
          </a:p>
        </p:txBody>
      </p:sp>
      <p:sp>
        <p:nvSpPr>
          <p:cNvPr id="3" name="Text Placeholder 2"/>
          <p:cNvSpPr>
            <a:spLocks noGrp="1"/>
          </p:cNvSpPr>
          <p:nvPr>
            <p:ph type="body" idx="1"/>
          </p:nvPr>
        </p:nvSpPr>
        <p:spPr/>
        <p:txBody>
          <a:bodyPr>
            <a:normAutofit lnSpcReduction="10000"/>
          </a:bodyPr>
          <a:lstStyle/>
          <a:p>
            <a:r>
              <a:rPr lang="en-US" b="1" i="1" dirty="0"/>
              <a:t>______________ intelligence</a:t>
            </a:r>
          </a:p>
        </p:txBody>
      </p:sp>
      <p:sp>
        <p:nvSpPr>
          <p:cNvPr id="4" name="Content Placeholder 3"/>
          <p:cNvSpPr>
            <a:spLocks noGrp="1"/>
          </p:cNvSpPr>
          <p:nvPr>
            <p:ph sz="half" idx="2"/>
          </p:nvPr>
        </p:nvSpPr>
        <p:spPr>
          <a:xfrm>
            <a:off x="628650" y="2832100"/>
            <a:ext cx="3868340" cy="3823534"/>
          </a:xfrm>
        </p:spPr>
        <p:txBody>
          <a:bodyPr/>
          <a:lstStyle/>
          <a:p>
            <a:r>
              <a:rPr lang="en-US" dirty="0"/>
              <a:t>our accumulated knowledge and verbal skills; tends to increase</a:t>
            </a:r>
          </a:p>
          <a:p>
            <a:r>
              <a:rPr lang="en-US" dirty="0"/>
              <a:t>with age</a:t>
            </a:r>
          </a:p>
          <a:p>
            <a:endParaRPr lang="en-US" dirty="0"/>
          </a:p>
          <a:p>
            <a:r>
              <a:rPr lang="en-US" i="1" dirty="0"/>
              <a:t>For instance, the ability to recount the battles of World War II requires </a:t>
            </a:r>
            <a:r>
              <a:rPr lang="en-US" b="1" i="1" dirty="0"/>
              <a:t>crystallized intelligence</a:t>
            </a:r>
            <a:r>
              <a:rPr lang="en-US" i="1" dirty="0"/>
              <a:t>.</a:t>
            </a:r>
          </a:p>
        </p:txBody>
      </p:sp>
      <p:sp>
        <p:nvSpPr>
          <p:cNvPr id="5" name="Text Placeholder 4"/>
          <p:cNvSpPr>
            <a:spLocks noGrp="1"/>
          </p:cNvSpPr>
          <p:nvPr>
            <p:ph type="body" sz="quarter" idx="3"/>
          </p:nvPr>
        </p:nvSpPr>
        <p:spPr/>
        <p:txBody>
          <a:bodyPr>
            <a:normAutofit lnSpcReduction="10000"/>
          </a:bodyPr>
          <a:lstStyle/>
          <a:p>
            <a:r>
              <a:rPr lang="en-US" b="1" i="1" dirty="0"/>
              <a:t>_______ intelligence</a:t>
            </a:r>
          </a:p>
        </p:txBody>
      </p:sp>
      <p:sp>
        <p:nvSpPr>
          <p:cNvPr id="6" name="Content Placeholder 5"/>
          <p:cNvSpPr>
            <a:spLocks noGrp="1"/>
          </p:cNvSpPr>
          <p:nvPr>
            <p:ph sz="quarter" idx="4"/>
          </p:nvPr>
        </p:nvSpPr>
        <p:spPr>
          <a:xfrm>
            <a:off x="4844033" y="2832099"/>
            <a:ext cx="3887391" cy="3823534"/>
          </a:xfrm>
        </p:spPr>
        <p:txBody>
          <a:bodyPr/>
          <a:lstStyle/>
          <a:p>
            <a:r>
              <a:rPr lang="en-US" dirty="0"/>
              <a:t>our ability to reason speedily and abstractly;</a:t>
            </a:r>
          </a:p>
          <a:p>
            <a:r>
              <a:rPr lang="en-US" dirty="0"/>
              <a:t>tends to decrease with age, especially during late adulthood</a:t>
            </a:r>
          </a:p>
          <a:p>
            <a:endParaRPr lang="en-US" dirty="0"/>
          </a:p>
          <a:p>
            <a:r>
              <a:rPr lang="en-US" i="1" dirty="0"/>
              <a:t>For instance, the ability to solve a logic puzzle requires </a:t>
            </a:r>
            <a:r>
              <a:rPr lang="en-US" b="1" i="1" dirty="0"/>
              <a:t>fluid intelligence</a:t>
            </a:r>
            <a:r>
              <a:rPr lang="en-US" i="1" dirty="0"/>
              <a:t>.</a:t>
            </a:r>
          </a:p>
        </p:txBody>
      </p:sp>
      <p:pic>
        <p:nvPicPr>
          <p:cNvPr id="7" name="Picture 6" descr="decorative"/>
          <p:cNvPicPr>
            <a:picLocks noChangeAspect="1"/>
          </p:cNvPicPr>
          <p:nvPr/>
        </p:nvPicPr>
        <p:blipFill>
          <a:blip r:embed="rId2"/>
          <a:stretch>
            <a:fillRect/>
          </a:stretch>
        </p:blipFill>
        <p:spPr>
          <a:xfrm>
            <a:off x="665479" y="423231"/>
            <a:ext cx="688908" cy="688908"/>
          </a:xfrm>
          <a:prstGeom prst="rect">
            <a:avLst/>
          </a:prstGeom>
        </p:spPr>
      </p:pic>
    </p:spTree>
    <p:extLst>
      <p:ext uri="{BB962C8B-B14F-4D97-AF65-F5344CB8AC3E}">
        <p14:creationId xmlns:p14="http://schemas.microsoft.com/office/powerpoint/2010/main" val="308782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general intelligence (g)</a:t>
            </a:r>
            <a:r>
              <a:rPr lang="en-US" dirty="0"/>
              <a:t>?</a:t>
            </a:r>
          </a:p>
        </p:txBody>
      </p:sp>
      <p:sp>
        <p:nvSpPr>
          <p:cNvPr id="3" name="Content Placeholder 2"/>
          <p:cNvSpPr>
            <a:spLocks noGrp="1"/>
          </p:cNvSpPr>
          <p:nvPr>
            <p:ph idx="1"/>
          </p:nvPr>
        </p:nvSpPr>
        <p:spPr>
          <a:xfrm>
            <a:off x="521208" y="1825625"/>
            <a:ext cx="8101584" cy="1910633"/>
          </a:xfrm>
        </p:spPr>
        <p:txBody>
          <a:bodyPr/>
          <a:lstStyle/>
          <a:p>
            <a:r>
              <a:rPr lang="en-US" dirty="0"/>
              <a:t>According to Charles _________ and others,</a:t>
            </a:r>
          </a:p>
          <a:p>
            <a:r>
              <a:rPr lang="en-US" b="1" i="1" dirty="0"/>
              <a:t>___________intelligence</a:t>
            </a:r>
            <a:r>
              <a:rPr lang="en-US" dirty="0"/>
              <a:t>, or “</a:t>
            </a:r>
            <a:r>
              <a:rPr lang="en-US" b="1" i="1" dirty="0"/>
              <a:t>g</a:t>
            </a:r>
            <a:r>
              <a:rPr lang="en-US" dirty="0"/>
              <a:t>”, underlies all mental abilities and is therefore measured by every task on an intelligence test.</a:t>
            </a:r>
          </a:p>
        </p:txBody>
      </p:sp>
      <p:sp>
        <p:nvSpPr>
          <p:cNvPr id="4" name="Content Placeholder 3"/>
          <p:cNvSpPr>
            <a:spLocks noGrp="1"/>
          </p:cNvSpPr>
          <p:nvPr>
            <p:ph sz="quarter" idx="13"/>
          </p:nvPr>
        </p:nvSpPr>
        <p:spPr>
          <a:xfrm>
            <a:off x="528638" y="3940252"/>
            <a:ext cx="8101012" cy="2706354"/>
          </a:xfrm>
        </p:spPr>
        <p:txBody>
          <a:bodyPr/>
          <a:lstStyle/>
          <a:p>
            <a:r>
              <a:rPr lang="en-US" b="1" i="1" dirty="0"/>
              <a:t>General intelligence </a:t>
            </a:r>
            <a:r>
              <a:rPr lang="en-US" dirty="0"/>
              <a:t>is at the heart of all our intelligent behavior, from navigating the sea to excelling in school. Spearman believed people often have special, outstanding abilities, or “s” as well.</a:t>
            </a:r>
          </a:p>
          <a:p>
            <a:r>
              <a:rPr lang="en-US" dirty="0"/>
              <a:t>He noted that those who score high in one area, such as verbal intelligence, typically score higher than average in other areas, such as spatial or reasoning ability.</a:t>
            </a:r>
          </a:p>
        </p:txBody>
      </p:sp>
      <p:pic>
        <p:nvPicPr>
          <p:cNvPr id="5" name="Picture 4" descr="decorative"/>
          <p:cNvPicPr>
            <a:picLocks noChangeAspect="1"/>
          </p:cNvPicPr>
          <p:nvPr/>
        </p:nvPicPr>
        <p:blipFill>
          <a:blip r:embed="rId2"/>
          <a:stretch>
            <a:fillRect/>
          </a:stretch>
        </p:blipFill>
        <p:spPr>
          <a:xfrm>
            <a:off x="605519" y="363271"/>
            <a:ext cx="688908" cy="688908"/>
          </a:xfrm>
          <a:prstGeom prst="rect">
            <a:avLst/>
          </a:prstGeom>
        </p:spPr>
      </p:pic>
    </p:spTree>
    <p:extLst>
      <p:ext uri="{BB962C8B-B14F-4D97-AF65-F5344CB8AC3E}">
        <p14:creationId xmlns:p14="http://schemas.microsoft.com/office/powerpoint/2010/main" val="223461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a:t>
            </a:r>
            <a:r>
              <a:rPr lang="en-US" i="1" dirty="0"/>
              <a:t>__________-_______________</a:t>
            </a:r>
            <a:r>
              <a:rPr lang="en-US" dirty="0"/>
              <a:t>research method?</a:t>
            </a:r>
          </a:p>
        </p:txBody>
      </p:sp>
      <p:sp>
        <p:nvSpPr>
          <p:cNvPr id="4" name="Content Placeholder 3"/>
          <p:cNvSpPr>
            <a:spLocks noGrp="1"/>
          </p:cNvSpPr>
          <p:nvPr>
            <p:ph sz="quarter" idx="13"/>
          </p:nvPr>
        </p:nvSpPr>
        <p:spPr>
          <a:xfrm>
            <a:off x="528638" y="5343785"/>
            <a:ext cx="8101012" cy="1219200"/>
          </a:xfrm>
        </p:spPr>
        <p:txBody>
          <a:bodyPr/>
          <a:lstStyle/>
          <a:p>
            <a:r>
              <a:rPr lang="en-US" b="1" i="1" dirty="0"/>
              <a:t>Cross-sectional research </a:t>
            </a:r>
            <a:r>
              <a:rPr lang="en-US" dirty="0"/>
              <a:t>studies compare people of different ages at the same point in time.</a:t>
            </a:r>
          </a:p>
        </p:txBody>
      </p:sp>
      <p:pic>
        <p:nvPicPr>
          <p:cNvPr id="5" name="Content Placeholder 4"/>
          <p:cNvPicPr>
            <a:picLocks noGrp="1" noChangeAspect="1"/>
          </p:cNvPicPr>
          <p:nvPr>
            <p:ph idx="1"/>
          </p:nvPr>
        </p:nvPicPr>
        <p:blipFill>
          <a:blip r:embed="rId2"/>
          <a:stretch>
            <a:fillRect/>
          </a:stretch>
        </p:blipFill>
        <p:spPr>
          <a:xfrm>
            <a:off x="1209302" y="1804445"/>
            <a:ext cx="6735485" cy="3335258"/>
          </a:xfrm>
          <a:prstGeom prst="rect">
            <a:avLst/>
          </a:prstGeom>
        </p:spPr>
      </p:pic>
      <p:pic>
        <p:nvPicPr>
          <p:cNvPr id="6" name="Picture 5" descr="decorative"/>
          <p:cNvPicPr>
            <a:picLocks noChangeAspect="1"/>
          </p:cNvPicPr>
          <p:nvPr/>
        </p:nvPicPr>
        <p:blipFill>
          <a:blip r:embed="rId3"/>
          <a:stretch>
            <a:fillRect/>
          </a:stretch>
        </p:blipFill>
        <p:spPr>
          <a:xfrm>
            <a:off x="575539" y="348281"/>
            <a:ext cx="688908" cy="688908"/>
          </a:xfrm>
          <a:prstGeom prst="rect">
            <a:avLst/>
          </a:prstGeom>
        </p:spPr>
      </p:pic>
    </p:spTree>
    <p:extLst>
      <p:ext uri="{BB962C8B-B14F-4D97-AF65-F5344CB8AC3E}">
        <p14:creationId xmlns:p14="http://schemas.microsoft.com/office/powerpoint/2010/main" val="978109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_____________study</a:t>
            </a:r>
            <a:r>
              <a:rPr lang="en-US" dirty="0"/>
              <a:t>? </a:t>
            </a:r>
          </a:p>
        </p:txBody>
      </p:sp>
      <p:sp>
        <p:nvSpPr>
          <p:cNvPr id="4" name="Text Placeholder 3"/>
          <p:cNvSpPr>
            <a:spLocks noGrp="1"/>
          </p:cNvSpPr>
          <p:nvPr>
            <p:ph type="body" sz="quarter" idx="14"/>
          </p:nvPr>
        </p:nvSpPr>
        <p:spPr/>
        <p:txBody>
          <a:bodyPr/>
          <a:lstStyle/>
          <a:p>
            <a:r>
              <a:rPr lang="en-US" b="1" i="1" dirty="0"/>
              <a:t>________________ studies</a:t>
            </a:r>
            <a:r>
              <a:rPr lang="en-US" dirty="0"/>
              <a:t> follow and retest the same</a:t>
            </a:r>
          </a:p>
          <a:p>
            <a:r>
              <a:rPr lang="en-US" dirty="0"/>
              <a:t>people over time.</a:t>
            </a:r>
          </a:p>
        </p:txBody>
      </p:sp>
      <p:pic>
        <p:nvPicPr>
          <p:cNvPr id="8" name="Picture 7"/>
          <p:cNvPicPr>
            <a:picLocks noChangeAspect="1"/>
          </p:cNvPicPr>
          <p:nvPr/>
        </p:nvPicPr>
        <p:blipFill>
          <a:blip r:embed="rId2"/>
          <a:stretch>
            <a:fillRect/>
          </a:stretch>
        </p:blipFill>
        <p:spPr>
          <a:xfrm>
            <a:off x="628650" y="2293843"/>
            <a:ext cx="4415750" cy="3400635"/>
          </a:xfrm>
          <a:prstGeom prst="rect">
            <a:avLst/>
          </a:prstGeom>
        </p:spPr>
      </p:pic>
      <p:pic>
        <p:nvPicPr>
          <p:cNvPr id="9" name="Picture 8" descr="decorative"/>
          <p:cNvPicPr>
            <a:picLocks noChangeAspect="1"/>
          </p:cNvPicPr>
          <p:nvPr/>
        </p:nvPicPr>
        <p:blipFill>
          <a:blip r:embed="rId3"/>
          <a:stretch>
            <a:fillRect/>
          </a:stretch>
        </p:blipFill>
        <p:spPr>
          <a:xfrm>
            <a:off x="665479" y="423231"/>
            <a:ext cx="688908" cy="688908"/>
          </a:xfrm>
          <a:prstGeom prst="rect">
            <a:avLst/>
          </a:prstGeom>
        </p:spPr>
      </p:pic>
    </p:spTree>
    <p:extLst>
      <p:ext uri="{BB962C8B-B14F-4D97-AF65-F5344CB8AC3E}">
        <p14:creationId xmlns:p14="http://schemas.microsoft.com/office/powerpoint/2010/main" val="419825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
            </a:r>
            <a:r>
              <a:rPr lang="en-US" i="1" dirty="0"/>
              <a:t>intellectual ___________</a:t>
            </a:r>
            <a:r>
              <a:rPr lang="en-US" dirty="0"/>
              <a:t>?</a:t>
            </a:r>
          </a:p>
        </p:txBody>
      </p:sp>
      <p:sp>
        <p:nvSpPr>
          <p:cNvPr id="4" name="Content Placeholder 3"/>
          <p:cNvSpPr>
            <a:spLocks noGrp="1"/>
          </p:cNvSpPr>
          <p:nvPr>
            <p:ph sz="quarter" idx="13"/>
          </p:nvPr>
        </p:nvSpPr>
        <p:spPr>
          <a:xfrm>
            <a:off x="528638" y="5063192"/>
            <a:ext cx="8101012" cy="1536699"/>
          </a:xfrm>
        </p:spPr>
        <p:txBody>
          <a:bodyPr>
            <a:normAutofit lnSpcReduction="10000"/>
          </a:bodyPr>
          <a:lstStyle/>
          <a:p>
            <a:r>
              <a:rPr lang="en-US" dirty="0"/>
              <a:t>a condition of limited mental ability, indicated by an intelligence test score of 70 or below and difficulty</a:t>
            </a:r>
          </a:p>
          <a:p>
            <a:r>
              <a:rPr lang="en-US" dirty="0"/>
              <a:t>adapting to the demands of life</a:t>
            </a:r>
          </a:p>
          <a:p>
            <a:r>
              <a:rPr lang="en-US" dirty="0"/>
              <a:t> (Formerly referred to as </a:t>
            </a:r>
            <a:r>
              <a:rPr lang="en-US" i="1" dirty="0"/>
              <a:t>mental retardation.</a:t>
            </a:r>
            <a:r>
              <a:rPr lang="en-US" dirty="0"/>
              <a:t>)</a:t>
            </a:r>
          </a:p>
        </p:txBody>
      </p:sp>
      <p:pic>
        <p:nvPicPr>
          <p:cNvPr id="5" name="Content Placeholder 4"/>
          <p:cNvPicPr>
            <a:picLocks noGrp="1" noChangeAspect="1"/>
          </p:cNvPicPr>
          <p:nvPr>
            <p:ph idx="1"/>
          </p:nvPr>
        </p:nvPicPr>
        <p:blipFill>
          <a:blip r:embed="rId2"/>
          <a:stretch>
            <a:fillRect/>
          </a:stretch>
        </p:blipFill>
        <p:spPr>
          <a:xfrm>
            <a:off x="1873771" y="1845301"/>
            <a:ext cx="5516380" cy="2994221"/>
          </a:xfrm>
          <a:prstGeom prst="rect">
            <a:avLst/>
          </a:prstGeom>
        </p:spPr>
      </p:pic>
      <p:pic>
        <p:nvPicPr>
          <p:cNvPr id="6" name="Picture 5" descr="decorative"/>
          <p:cNvPicPr>
            <a:picLocks noChangeAspect="1"/>
          </p:cNvPicPr>
          <p:nvPr/>
        </p:nvPicPr>
        <p:blipFill>
          <a:blip r:embed="rId3"/>
          <a:stretch>
            <a:fillRect/>
          </a:stretch>
        </p:blipFill>
        <p:spPr>
          <a:xfrm>
            <a:off x="575539" y="348281"/>
            <a:ext cx="688908" cy="688908"/>
          </a:xfrm>
          <a:prstGeom prst="rect">
            <a:avLst/>
          </a:prstGeom>
        </p:spPr>
      </p:pic>
    </p:spTree>
    <p:extLst>
      <p:ext uri="{BB962C8B-B14F-4D97-AF65-F5344CB8AC3E}">
        <p14:creationId xmlns:p14="http://schemas.microsoft.com/office/powerpoint/2010/main" val="1268722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criteria that must be met to diagnose an intellectual _______?</a:t>
            </a:r>
          </a:p>
        </p:txBody>
      </p:sp>
      <p:sp>
        <p:nvSpPr>
          <p:cNvPr id="3" name="Text Placeholder 2"/>
          <p:cNvSpPr>
            <a:spLocks noGrp="1"/>
          </p:cNvSpPr>
          <p:nvPr>
            <p:ph type="body" sz="quarter" idx="14"/>
          </p:nvPr>
        </p:nvSpPr>
        <p:spPr>
          <a:xfrm>
            <a:off x="628650" y="2315773"/>
            <a:ext cx="2459324" cy="1244600"/>
          </a:xfrm>
        </p:spPr>
        <p:txBody>
          <a:bodyPr/>
          <a:lstStyle/>
          <a:p>
            <a:r>
              <a:rPr lang="en-US" dirty="0"/>
              <a:t>_______ IQ test score</a:t>
            </a:r>
          </a:p>
        </p:txBody>
      </p:sp>
      <p:sp>
        <p:nvSpPr>
          <p:cNvPr id="5" name="Text Placeholder 4"/>
          <p:cNvSpPr>
            <a:spLocks noGrp="1"/>
          </p:cNvSpPr>
          <p:nvPr>
            <p:ph type="body" sz="quarter" idx="17"/>
          </p:nvPr>
        </p:nvSpPr>
        <p:spPr>
          <a:xfrm>
            <a:off x="3402767" y="1948722"/>
            <a:ext cx="5112584" cy="2132390"/>
          </a:xfrm>
        </p:spPr>
        <p:txBody>
          <a:bodyPr>
            <a:noAutofit/>
          </a:bodyPr>
          <a:lstStyle/>
          <a:p>
            <a:r>
              <a:rPr lang="en-US" sz="2400" dirty="0"/>
              <a:t>low intellectual functioning as shown on test score performance that is in the lowest 3% of the general population, or about 70 or below</a:t>
            </a:r>
          </a:p>
          <a:p>
            <a:r>
              <a:rPr lang="en-US" sz="2000" i="1" dirty="0"/>
              <a:t> </a:t>
            </a:r>
            <a:r>
              <a:rPr lang="en-US" sz="2400" i="1" dirty="0"/>
              <a:t>(</a:t>
            </a:r>
            <a:r>
              <a:rPr lang="en-US" sz="2400" i="1" dirty="0" err="1"/>
              <a:t>Schalock</a:t>
            </a:r>
            <a:r>
              <a:rPr lang="en-US" sz="2400" i="1" dirty="0"/>
              <a:t> et al., 2010)</a:t>
            </a:r>
          </a:p>
        </p:txBody>
      </p:sp>
      <p:sp>
        <p:nvSpPr>
          <p:cNvPr id="4" name="Text Placeholder 3"/>
          <p:cNvSpPr>
            <a:spLocks noGrp="1"/>
          </p:cNvSpPr>
          <p:nvPr>
            <p:ph type="body" sz="quarter" idx="15"/>
          </p:nvPr>
        </p:nvSpPr>
        <p:spPr>
          <a:xfrm>
            <a:off x="628650" y="4793380"/>
            <a:ext cx="2459324" cy="1347537"/>
          </a:xfrm>
        </p:spPr>
        <p:txBody>
          <a:bodyPr>
            <a:normAutofit/>
          </a:bodyPr>
          <a:lstStyle/>
          <a:p>
            <a:r>
              <a:rPr lang="en-US" dirty="0"/>
              <a:t>___________ adapting to independence </a:t>
            </a:r>
          </a:p>
        </p:txBody>
      </p:sp>
      <p:sp>
        <p:nvSpPr>
          <p:cNvPr id="6" name="Text Placeholder 5"/>
          <p:cNvSpPr>
            <a:spLocks noGrp="1"/>
          </p:cNvSpPr>
          <p:nvPr>
            <p:ph type="body" sz="quarter" idx="18"/>
          </p:nvPr>
        </p:nvSpPr>
        <p:spPr>
          <a:xfrm>
            <a:off x="3402767" y="4392116"/>
            <a:ext cx="5112584" cy="1978703"/>
          </a:xfrm>
        </p:spPr>
        <p:txBody>
          <a:bodyPr>
            <a:noAutofit/>
          </a:bodyPr>
          <a:lstStyle/>
          <a:p>
            <a:r>
              <a:rPr lang="en-US" sz="2400" dirty="0"/>
              <a:t>as expressed in three areas, or skills: </a:t>
            </a:r>
            <a:r>
              <a:rPr lang="en-US" sz="2400" i="1" dirty="0"/>
              <a:t>conceptual, social </a:t>
            </a:r>
            <a:r>
              <a:rPr lang="en-US" sz="2400" dirty="0"/>
              <a:t>and </a:t>
            </a:r>
            <a:r>
              <a:rPr lang="en-US" sz="2400" i="1" dirty="0"/>
              <a:t>practical</a:t>
            </a:r>
            <a:endParaRPr lang="en-US" sz="2400" dirty="0"/>
          </a:p>
        </p:txBody>
      </p:sp>
    </p:spTree>
    <p:extLst>
      <p:ext uri="{BB962C8B-B14F-4D97-AF65-F5344CB8AC3E}">
        <p14:creationId xmlns:p14="http://schemas.microsoft.com/office/powerpoint/2010/main" val="1521990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372532" cy="1600200"/>
          </a:xfrm>
        </p:spPr>
        <p:txBody>
          <a:bodyPr/>
          <a:lstStyle/>
          <a:p>
            <a:r>
              <a:rPr lang="en-US" dirty="0"/>
              <a:t>What is </a:t>
            </a:r>
            <a:br>
              <a:rPr lang="en-US" dirty="0"/>
            </a:br>
            <a:r>
              <a:rPr lang="en-US" b="1" i="1" dirty="0"/>
              <a:t>_______</a:t>
            </a:r>
            <a:br>
              <a:rPr lang="en-US" b="1" i="1" dirty="0"/>
            </a:br>
            <a:r>
              <a:rPr lang="en-US" b="1" i="1" dirty="0"/>
              <a:t>Syndrome</a:t>
            </a:r>
            <a:r>
              <a:rPr lang="en-US" dirty="0"/>
              <a:t>?</a:t>
            </a:r>
          </a:p>
        </p:txBody>
      </p:sp>
      <p:sp>
        <p:nvSpPr>
          <p:cNvPr id="4" name="Text Placeholder 3"/>
          <p:cNvSpPr>
            <a:spLocks noGrp="1"/>
          </p:cNvSpPr>
          <p:nvPr>
            <p:ph type="body" sz="half" idx="2"/>
          </p:nvPr>
        </p:nvSpPr>
        <p:spPr>
          <a:xfrm>
            <a:off x="629840" y="2247900"/>
            <a:ext cx="3372533" cy="3621088"/>
          </a:xfrm>
        </p:spPr>
        <p:txBody>
          <a:bodyPr/>
          <a:lstStyle/>
          <a:p>
            <a:r>
              <a:rPr lang="en-US" dirty="0"/>
              <a:t>a condition of mild to severe intellectual</a:t>
            </a:r>
          </a:p>
          <a:p>
            <a:r>
              <a:rPr lang="en-US" dirty="0"/>
              <a:t>disability and associated physical</a:t>
            </a:r>
          </a:p>
          <a:p>
            <a:r>
              <a:rPr lang="en-US" dirty="0"/>
              <a:t>disorders caused by an extra copy</a:t>
            </a:r>
          </a:p>
          <a:p>
            <a:r>
              <a:rPr lang="en-US" dirty="0"/>
              <a:t>of chromosome 21</a:t>
            </a:r>
          </a:p>
        </p:txBody>
      </p:sp>
      <p:pic>
        <p:nvPicPr>
          <p:cNvPr id="5" name="Content Placeholder 4"/>
          <p:cNvPicPr>
            <a:picLocks noGrp="1" noChangeAspect="1"/>
          </p:cNvPicPr>
          <p:nvPr>
            <p:ph idx="1"/>
          </p:nvPr>
        </p:nvPicPr>
        <p:blipFill>
          <a:blip r:embed="rId2"/>
          <a:stretch>
            <a:fillRect/>
          </a:stretch>
        </p:blipFill>
        <p:spPr>
          <a:xfrm>
            <a:off x="4493448" y="2499583"/>
            <a:ext cx="4225834" cy="3151709"/>
          </a:xfrm>
          <a:prstGeom prst="rect">
            <a:avLst/>
          </a:prstGeom>
        </p:spPr>
      </p:pic>
    </p:spTree>
    <p:extLst>
      <p:ext uri="{BB962C8B-B14F-4D97-AF65-F5344CB8AC3E}">
        <p14:creationId xmlns:p14="http://schemas.microsoft.com/office/powerpoint/2010/main" val="1232653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127416"/>
            <a:ext cx="8101584" cy="1325563"/>
          </a:xfrm>
        </p:spPr>
        <p:txBody>
          <a:bodyPr/>
          <a:lstStyle/>
          <a:p>
            <a:r>
              <a:rPr lang="en-US" dirty="0"/>
              <a:t>What is ________________?</a:t>
            </a:r>
          </a:p>
        </p:txBody>
      </p:sp>
      <p:sp>
        <p:nvSpPr>
          <p:cNvPr id="4" name="Content Placeholder 3"/>
          <p:cNvSpPr>
            <a:spLocks noGrp="1"/>
          </p:cNvSpPr>
          <p:nvPr>
            <p:ph sz="quarter" idx="13"/>
          </p:nvPr>
        </p:nvSpPr>
        <p:spPr>
          <a:xfrm>
            <a:off x="211756" y="4389120"/>
            <a:ext cx="8720488" cy="2341464"/>
          </a:xfrm>
        </p:spPr>
        <p:txBody>
          <a:bodyPr>
            <a:normAutofit/>
          </a:bodyPr>
          <a:lstStyle/>
          <a:p>
            <a:r>
              <a:rPr lang="en-US" dirty="0"/>
              <a:t>Students, children, or youth who give evidence of high achievement capability in areas such as intellectual, creative, artistic, or leadership capacity, or in specific academic fields, and who need services and activities not ordinarily provided by the school in order to fully develop those capabilities. </a:t>
            </a:r>
            <a:r>
              <a:rPr lang="en-US" i="1" dirty="0"/>
              <a:t>Elementary and Secondary Education Act.</a:t>
            </a:r>
          </a:p>
        </p:txBody>
      </p:sp>
      <p:pic>
        <p:nvPicPr>
          <p:cNvPr id="5" name="Content Placeholder 4"/>
          <p:cNvPicPr>
            <a:picLocks noGrp="1" noChangeAspect="1"/>
          </p:cNvPicPr>
          <p:nvPr>
            <p:ph idx="1"/>
          </p:nvPr>
        </p:nvPicPr>
        <p:blipFill>
          <a:blip r:embed="rId2"/>
          <a:stretch>
            <a:fillRect/>
          </a:stretch>
        </p:blipFill>
        <p:spPr>
          <a:xfrm>
            <a:off x="2177140" y="1580749"/>
            <a:ext cx="4789719" cy="2599799"/>
          </a:xfrm>
          <a:prstGeom prst="rect">
            <a:avLst/>
          </a:prstGeom>
        </p:spPr>
      </p:pic>
      <p:pic>
        <p:nvPicPr>
          <p:cNvPr id="6" name="Picture 5" descr="decorative"/>
          <p:cNvPicPr>
            <a:picLocks noChangeAspect="1"/>
          </p:cNvPicPr>
          <p:nvPr/>
        </p:nvPicPr>
        <p:blipFill>
          <a:blip r:embed="rId3"/>
          <a:stretch>
            <a:fillRect/>
          </a:stretch>
        </p:blipFill>
        <p:spPr>
          <a:xfrm>
            <a:off x="614041" y="223152"/>
            <a:ext cx="688908" cy="688908"/>
          </a:xfrm>
          <a:prstGeom prst="rect">
            <a:avLst/>
          </a:prstGeom>
        </p:spPr>
      </p:pic>
    </p:spTree>
    <p:extLst>
      <p:ext uri="{BB962C8B-B14F-4D97-AF65-F5344CB8AC3E}">
        <p14:creationId xmlns:p14="http://schemas.microsoft.com/office/powerpoint/2010/main" val="3542156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determines intelligence? </a:t>
            </a:r>
            <a:br>
              <a:rPr lang="en-US" dirty="0"/>
            </a:br>
            <a:r>
              <a:rPr lang="en-US" dirty="0"/>
              <a:t>________ or _____________?</a:t>
            </a:r>
          </a:p>
        </p:txBody>
      </p:sp>
      <p:sp>
        <p:nvSpPr>
          <p:cNvPr id="3" name="Content Placeholder 2"/>
          <p:cNvSpPr>
            <a:spLocks noGrp="1"/>
          </p:cNvSpPr>
          <p:nvPr>
            <p:ph idx="1"/>
          </p:nvPr>
        </p:nvSpPr>
        <p:spPr/>
        <p:txBody>
          <a:bodyPr>
            <a:normAutofit lnSpcReduction="10000"/>
          </a:bodyPr>
          <a:lstStyle/>
          <a:p>
            <a:r>
              <a:rPr lang="en-US" dirty="0"/>
              <a:t>Seeking to disentangle genes and environment, researchers have also compared the intelligence test scores of adopted children with those of </a:t>
            </a:r>
          </a:p>
          <a:p>
            <a:pPr marL="514350" indent="-514350">
              <a:buAutoNum type="alphaLcParenBoth"/>
            </a:pPr>
            <a:r>
              <a:rPr lang="en-US" dirty="0"/>
              <a:t>their </a:t>
            </a:r>
            <a:r>
              <a:rPr lang="en-US" i="1" dirty="0"/>
              <a:t>biological parents </a:t>
            </a:r>
            <a:r>
              <a:rPr lang="en-US" dirty="0"/>
              <a:t>and </a:t>
            </a:r>
          </a:p>
          <a:p>
            <a:pPr marL="514350" indent="-514350">
              <a:buAutoNum type="alphaLcParenBoth"/>
            </a:pPr>
            <a:r>
              <a:rPr lang="en-US" dirty="0"/>
              <a:t>their </a:t>
            </a:r>
            <a:r>
              <a:rPr lang="en-US" i="1" dirty="0"/>
              <a:t>adoptive parents </a:t>
            </a:r>
          </a:p>
          <a:p>
            <a:r>
              <a:rPr lang="en-US" dirty="0"/>
              <a:t>Over time, adopted children accumulate experience </a:t>
            </a:r>
          </a:p>
          <a:p>
            <a:r>
              <a:rPr lang="en-US" dirty="0"/>
              <a:t>in their differing adoptive families.</a:t>
            </a:r>
          </a:p>
        </p:txBody>
      </p:sp>
      <p:sp>
        <p:nvSpPr>
          <p:cNvPr id="4" name="Content Placeholder 3"/>
          <p:cNvSpPr>
            <a:spLocks noGrp="1"/>
          </p:cNvSpPr>
          <p:nvPr>
            <p:ph sz="quarter" idx="13"/>
          </p:nvPr>
        </p:nvSpPr>
        <p:spPr/>
        <p:txBody>
          <a:bodyPr/>
          <a:lstStyle/>
          <a:p>
            <a:r>
              <a:rPr lang="en-US" dirty="0"/>
              <a:t>Would you expect the family-environment effect to grow with age and the genetic-legacy effect to shrink?</a:t>
            </a:r>
          </a:p>
        </p:txBody>
      </p:sp>
    </p:spTree>
    <p:extLst>
      <p:ext uri="{BB962C8B-B14F-4D97-AF65-F5344CB8AC3E}">
        <p14:creationId xmlns:p14="http://schemas.microsoft.com/office/powerpoint/2010/main" val="403176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____________</a:t>
            </a:r>
            <a:r>
              <a:rPr lang="en-US" dirty="0"/>
              <a:t>?</a:t>
            </a:r>
          </a:p>
        </p:txBody>
      </p:sp>
      <p:sp>
        <p:nvSpPr>
          <p:cNvPr id="4" name="Text Placeholder 3"/>
          <p:cNvSpPr>
            <a:spLocks noGrp="1"/>
          </p:cNvSpPr>
          <p:nvPr>
            <p:ph type="body" sz="half" idx="2"/>
          </p:nvPr>
        </p:nvSpPr>
        <p:spPr/>
        <p:txBody>
          <a:bodyPr/>
          <a:lstStyle/>
          <a:p>
            <a:r>
              <a:rPr lang="en-US" dirty="0"/>
              <a:t>the proportion of</a:t>
            </a:r>
          </a:p>
          <a:p>
            <a:r>
              <a:rPr lang="en-US" dirty="0"/>
              <a:t>variation among individuals in</a:t>
            </a:r>
          </a:p>
          <a:p>
            <a:r>
              <a:rPr lang="en-US" dirty="0"/>
              <a:t>a group that we can attribute to</a:t>
            </a:r>
          </a:p>
          <a:p>
            <a:r>
              <a:rPr lang="en-US" dirty="0"/>
              <a:t>genes</a:t>
            </a:r>
          </a:p>
        </p:txBody>
      </p:sp>
      <p:sp>
        <p:nvSpPr>
          <p:cNvPr id="3" name="Content Placeholder 2"/>
          <p:cNvSpPr>
            <a:spLocks noGrp="1"/>
          </p:cNvSpPr>
          <p:nvPr>
            <p:ph idx="1"/>
          </p:nvPr>
        </p:nvSpPr>
        <p:spPr/>
        <p:txBody>
          <a:bodyPr/>
          <a:lstStyle/>
          <a:p>
            <a:r>
              <a:rPr lang="en-US" dirty="0"/>
              <a:t>The heritability of a trait</a:t>
            </a:r>
          </a:p>
          <a:p>
            <a:r>
              <a:rPr lang="en-US" dirty="0"/>
              <a:t>may vary, depending on the range of populations and environments</a:t>
            </a:r>
          </a:p>
          <a:p>
            <a:r>
              <a:rPr lang="en-US" dirty="0"/>
              <a:t>studied.</a:t>
            </a:r>
          </a:p>
          <a:p>
            <a:endParaRPr lang="en-US" dirty="0"/>
          </a:p>
          <a:p>
            <a:r>
              <a:rPr lang="en-US" dirty="0"/>
              <a:t>Take a moment to refresh your understanding of </a:t>
            </a:r>
            <a:r>
              <a:rPr lang="en-US" b="1" i="1" dirty="0"/>
              <a:t>heritability</a:t>
            </a:r>
            <a:r>
              <a:rPr lang="en-US" dirty="0"/>
              <a:t> on the next slides.</a:t>
            </a:r>
          </a:p>
        </p:txBody>
      </p:sp>
      <p:pic>
        <p:nvPicPr>
          <p:cNvPr id="5" name="Picture 4" descr="decorative"/>
          <p:cNvPicPr>
            <a:picLocks noChangeAspect="1"/>
          </p:cNvPicPr>
          <p:nvPr/>
        </p:nvPicPr>
        <p:blipFill>
          <a:blip r:embed="rId2"/>
          <a:stretch>
            <a:fillRect/>
          </a:stretch>
        </p:blipFill>
        <p:spPr>
          <a:xfrm>
            <a:off x="665479" y="492055"/>
            <a:ext cx="688908" cy="688908"/>
          </a:xfrm>
          <a:prstGeom prst="rect">
            <a:avLst/>
          </a:prstGeom>
        </p:spPr>
      </p:pic>
    </p:spTree>
    <p:extLst>
      <p:ext uri="{BB962C8B-B14F-4D97-AF65-F5344CB8AC3E}">
        <p14:creationId xmlns:p14="http://schemas.microsoft.com/office/powerpoint/2010/main" val="152250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What does “intelligence is about 50% heritable” mean…and NOT mean?</a:t>
            </a:r>
          </a:p>
        </p:txBody>
      </p:sp>
      <p:sp>
        <p:nvSpPr>
          <p:cNvPr id="3" name="Text Placeholder 2"/>
          <p:cNvSpPr>
            <a:spLocks noGrp="1"/>
          </p:cNvSpPr>
          <p:nvPr>
            <p:ph type="body" sz="quarter" idx="13"/>
          </p:nvPr>
        </p:nvSpPr>
        <p:spPr>
          <a:xfrm>
            <a:off x="628649" y="2007394"/>
            <a:ext cx="1800651" cy="1673352"/>
          </a:xfrm>
          <a:solidFill>
            <a:srgbClr val="E7D9B1"/>
          </a:solidFill>
          <a:ln>
            <a:solidFill>
              <a:schemeClr val="accent4"/>
            </a:solidFill>
          </a:ln>
        </p:spPr>
        <p:txBody>
          <a:bodyPr/>
          <a:lstStyle/>
          <a:p>
            <a:r>
              <a:rPr lang="en-US" dirty="0"/>
              <a:t>What </a:t>
            </a:r>
          </a:p>
          <a:p>
            <a:r>
              <a:rPr lang="en-US" dirty="0"/>
              <a:t>it means.</a:t>
            </a:r>
          </a:p>
        </p:txBody>
      </p:sp>
      <p:sp>
        <p:nvSpPr>
          <p:cNvPr id="6" name="Text Placeholder 5"/>
          <p:cNvSpPr>
            <a:spLocks noGrp="1"/>
          </p:cNvSpPr>
          <p:nvPr>
            <p:ph type="body" sz="quarter" idx="16"/>
          </p:nvPr>
        </p:nvSpPr>
        <p:spPr>
          <a:xfrm>
            <a:off x="2756848" y="2008188"/>
            <a:ext cx="5758502" cy="1676708"/>
          </a:xfrm>
          <a:solidFill>
            <a:srgbClr val="E7D9B1"/>
          </a:solidFill>
          <a:ln>
            <a:solidFill>
              <a:schemeClr val="accent4"/>
            </a:solidFill>
          </a:ln>
        </p:spPr>
        <p:txBody>
          <a:bodyPr/>
          <a:lstStyle/>
          <a:p>
            <a:r>
              <a:rPr lang="en-US" dirty="0"/>
              <a:t>Genetic influence explains</a:t>
            </a:r>
          </a:p>
          <a:p>
            <a:r>
              <a:rPr lang="en-US" dirty="0"/>
              <a:t>about 50% of the observed </a:t>
            </a:r>
            <a:r>
              <a:rPr lang="en-US" i="1" dirty="0"/>
              <a:t>variation among people.</a:t>
            </a:r>
            <a:endParaRPr lang="en-US" dirty="0"/>
          </a:p>
        </p:txBody>
      </p:sp>
      <p:sp>
        <p:nvSpPr>
          <p:cNvPr id="4" name="Text Placeholder 3"/>
          <p:cNvSpPr>
            <a:spLocks noGrp="1"/>
          </p:cNvSpPr>
          <p:nvPr>
            <p:ph type="body" sz="quarter" idx="14"/>
          </p:nvPr>
        </p:nvSpPr>
        <p:spPr>
          <a:xfrm>
            <a:off x="628648" y="4306580"/>
            <a:ext cx="1800651" cy="1673352"/>
          </a:xfrm>
          <a:solidFill>
            <a:srgbClr val="E7D9B1"/>
          </a:solidFill>
          <a:ln>
            <a:solidFill>
              <a:schemeClr val="accent4"/>
            </a:solidFill>
          </a:ln>
        </p:spPr>
        <p:txBody>
          <a:bodyPr/>
          <a:lstStyle/>
          <a:p>
            <a:r>
              <a:rPr lang="en-US" dirty="0"/>
              <a:t>What it </a:t>
            </a:r>
            <a:r>
              <a:rPr lang="en-US" i="1" dirty="0"/>
              <a:t>doesn’t </a:t>
            </a:r>
            <a:r>
              <a:rPr lang="en-US" dirty="0"/>
              <a:t>mean.</a:t>
            </a:r>
          </a:p>
        </p:txBody>
      </p:sp>
      <p:sp>
        <p:nvSpPr>
          <p:cNvPr id="7" name="Text Placeholder 6"/>
          <p:cNvSpPr>
            <a:spLocks noGrp="1"/>
          </p:cNvSpPr>
          <p:nvPr>
            <p:ph type="body" sz="quarter" idx="17"/>
          </p:nvPr>
        </p:nvSpPr>
        <p:spPr>
          <a:xfrm>
            <a:off x="2756848" y="4306580"/>
            <a:ext cx="5758502" cy="1673352"/>
          </a:xfrm>
          <a:solidFill>
            <a:srgbClr val="E7D9B1"/>
          </a:solidFill>
          <a:ln>
            <a:solidFill>
              <a:schemeClr val="accent4"/>
            </a:solidFill>
          </a:ln>
        </p:spPr>
        <p:txBody>
          <a:bodyPr/>
          <a:lstStyle/>
          <a:p>
            <a:r>
              <a:rPr lang="en-US" dirty="0"/>
              <a:t>Your intelligence is 50% genetic.</a:t>
            </a:r>
          </a:p>
        </p:txBody>
      </p:sp>
    </p:spTree>
    <p:extLst>
      <p:ext uri="{BB962C8B-B14F-4D97-AF65-F5344CB8AC3E}">
        <p14:creationId xmlns:p14="http://schemas.microsoft.com/office/powerpoint/2010/main" val="337657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that intelligence may be ________________?</a:t>
            </a:r>
          </a:p>
        </p:txBody>
      </p:sp>
      <p:sp>
        <p:nvSpPr>
          <p:cNvPr id="3" name="Content Placeholder 2"/>
          <p:cNvSpPr>
            <a:spLocks noGrp="1"/>
          </p:cNvSpPr>
          <p:nvPr>
            <p:ph idx="1"/>
          </p:nvPr>
        </p:nvSpPr>
        <p:spPr>
          <a:xfrm>
            <a:off x="521208" y="1825626"/>
            <a:ext cx="8101584" cy="857614"/>
          </a:xfrm>
        </p:spPr>
        <p:txBody>
          <a:bodyPr/>
          <a:lstStyle/>
          <a:p>
            <a:r>
              <a:rPr lang="en-US" i="1" dirty="0"/>
              <a:t>Intelligence is polygenetic, </a:t>
            </a:r>
            <a:r>
              <a:rPr lang="en-US" dirty="0"/>
              <a:t>involving many genes. </a:t>
            </a:r>
          </a:p>
        </p:txBody>
      </p:sp>
      <p:sp>
        <p:nvSpPr>
          <p:cNvPr id="4" name="Content Placeholder 3"/>
          <p:cNvSpPr>
            <a:spLocks noGrp="1"/>
          </p:cNvSpPr>
          <p:nvPr>
            <p:ph sz="quarter" idx="13"/>
          </p:nvPr>
        </p:nvSpPr>
        <p:spPr>
          <a:xfrm>
            <a:off x="528638" y="2887235"/>
            <a:ext cx="8101012" cy="3798378"/>
          </a:xfrm>
        </p:spPr>
        <p:txBody>
          <a:bodyPr/>
          <a:lstStyle/>
          <a:p>
            <a:r>
              <a:rPr lang="en-US" dirty="0"/>
              <a:t>Psychologist Wendy Johnson  compares the polygenetic effect to height: </a:t>
            </a:r>
          </a:p>
          <a:p>
            <a:r>
              <a:rPr lang="en-US" dirty="0"/>
              <a:t>54 specific gene variations together account</a:t>
            </a:r>
          </a:p>
          <a:p>
            <a:r>
              <a:rPr lang="en-US" dirty="0"/>
              <a:t>for 5 percent of our individual height differences, leaving the rest yet to be discovered.</a:t>
            </a:r>
          </a:p>
          <a:p>
            <a:r>
              <a:rPr lang="en-US" dirty="0"/>
              <a:t>What matters for intelligence—as for height, personality, sexual orientation, schizophrenia or just about any human trait—is the combination of many genes.</a:t>
            </a:r>
          </a:p>
          <a:p>
            <a:r>
              <a:rPr lang="en-US" i="1" dirty="0"/>
              <a:t> (</a:t>
            </a:r>
            <a:r>
              <a:rPr lang="en-US" i="1" dirty="0" err="1"/>
              <a:t>Plomin</a:t>
            </a:r>
            <a:r>
              <a:rPr lang="en-US" i="1" dirty="0"/>
              <a:t> et al., 2016)</a:t>
            </a:r>
            <a:endParaRPr lang="en-US" dirty="0"/>
          </a:p>
        </p:txBody>
      </p:sp>
    </p:spTree>
    <p:extLst>
      <p:ext uri="{BB962C8B-B14F-4D97-AF65-F5344CB8AC3E}">
        <p14:creationId xmlns:p14="http://schemas.microsoft.com/office/powerpoint/2010/main" val="372589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Howard ___________’s theory of </a:t>
            </a:r>
            <a:br>
              <a:rPr lang="en-US" dirty="0"/>
            </a:br>
            <a:r>
              <a:rPr lang="en-US" dirty="0"/>
              <a:t>____________ intelligences?</a:t>
            </a:r>
          </a:p>
        </p:txBody>
      </p:sp>
      <p:sp>
        <p:nvSpPr>
          <p:cNvPr id="4" name="Content Placeholder 3"/>
          <p:cNvSpPr>
            <a:spLocks noGrp="1"/>
          </p:cNvSpPr>
          <p:nvPr>
            <p:ph sz="quarter" idx="13"/>
          </p:nvPr>
        </p:nvSpPr>
        <p:spPr>
          <a:xfrm>
            <a:off x="528638" y="5373765"/>
            <a:ext cx="8101012" cy="1219200"/>
          </a:xfrm>
        </p:spPr>
        <p:txBody>
          <a:bodyPr/>
          <a:lstStyle/>
          <a:p>
            <a:r>
              <a:rPr lang="en-US" dirty="0"/>
              <a:t>Howard Gardner has identified eight </a:t>
            </a:r>
            <a:r>
              <a:rPr lang="en-US" i="1" dirty="0"/>
              <a:t>relatively independent intelligences, </a:t>
            </a:r>
            <a:r>
              <a:rPr lang="en-US" dirty="0"/>
              <a:t>including the verbal and mathematical aptitudes assessed by standardized tests.</a:t>
            </a:r>
          </a:p>
        </p:txBody>
      </p:sp>
      <p:pic>
        <p:nvPicPr>
          <p:cNvPr id="5" name="Content Placeholder 4"/>
          <p:cNvPicPr>
            <a:picLocks noGrp="1" noChangeAspect="1"/>
          </p:cNvPicPr>
          <p:nvPr>
            <p:ph idx="1"/>
          </p:nvPr>
        </p:nvPicPr>
        <p:blipFill>
          <a:blip r:embed="rId2"/>
          <a:stretch>
            <a:fillRect/>
          </a:stretch>
        </p:blipFill>
        <p:spPr>
          <a:xfrm>
            <a:off x="1980093" y="1764811"/>
            <a:ext cx="5200195" cy="3271579"/>
          </a:xfrm>
          <a:prstGeom prst="rect">
            <a:avLst/>
          </a:prstGeom>
        </p:spPr>
      </p:pic>
      <p:pic>
        <p:nvPicPr>
          <p:cNvPr id="6" name="Picture 5" descr="decorative"/>
          <p:cNvPicPr>
            <a:picLocks noChangeAspect="1"/>
          </p:cNvPicPr>
          <p:nvPr/>
        </p:nvPicPr>
        <p:blipFill>
          <a:blip r:embed="rId3"/>
          <a:stretch>
            <a:fillRect/>
          </a:stretch>
        </p:blipFill>
        <p:spPr>
          <a:xfrm>
            <a:off x="605519" y="363271"/>
            <a:ext cx="688908" cy="688908"/>
          </a:xfrm>
          <a:prstGeom prst="rect">
            <a:avLst/>
          </a:prstGeom>
        </p:spPr>
      </p:pic>
    </p:spTree>
    <p:extLst>
      <p:ext uri="{BB962C8B-B14F-4D97-AF65-F5344CB8AC3E}">
        <p14:creationId xmlns:p14="http://schemas.microsoft.com/office/powerpoint/2010/main" val="2049642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genders differ in </a:t>
            </a:r>
            <a:br>
              <a:rPr lang="en-US" dirty="0"/>
            </a:br>
            <a:r>
              <a:rPr lang="en-US" dirty="0"/>
              <a:t>mental ability scores?</a:t>
            </a:r>
          </a:p>
        </p:txBody>
      </p:sp>
      <p:sp>
        <p:nvSpPr>
          <p:cNvPr id="3" name="Content Placeholder 2"/>
          <p:cNvSpPr>
            <a:spLocks noGrp="1"/>
          </p:cNvSpPr>
          <p:nvPr>
            <p:ph idx="1"/>
          </p:nvPr>
        </p:nvSpPr>
        <p:spPr/>
        <p:txBody>
          <a:bodyPr/>
          <a:lstStyle/>
          <a:p>
            <a:r>
              <a:rPr lang="en-US" dirty="0"/>
              <a:t>In Ian </a:t>
            </a:r>
            <a:r>
              <a:rPr lang="en-US" dirty="0" err="1"/>
              <a:t>Deary’s</a:t>
            </a:r>
            <a:r>
              <a:rPr lang="en-US" dirty="0"/>
              <a:t> 1932 testing of all Scottish </a:t>
            </a:r>
          </a:p>
          <a:p>
            <a:r>
              <a:rPr lang="en-US" dirty="0"/>
              <a:t>11-year-olds, girls’ average intelligence score </a:t>
            </a:r>
          </a:p>
          <a:p>
            <a:r>
              <a:rPr lang="en-US" dirty="0"/>
              <a:t>was 100.6 and boys’ was 100.5.</a:t>
            </a:r>
          </a:p>
          <a:p>
            <a:r>
              <a:rPr lang="en-US" sz="2400" i="1" dirty="0"/>
              <a:t> (</a:t>
            </a:r>
            <a:r>
              <a:rPr lang="en-US" sz="2400" i="1" dirty="0" err="1"/>
              <a:t>Deary</a:t>
            </a:r>
            <a:r>
              <a:rPr lang="en-US" sz="2400" i="1" dirty="0"/>
              <a:t> et al., 2003) </a:t>
            </a:r>
          </a:p>
          <a:p>
            <a:r>
              <a:rPr lang="en-US" dirty="0"/>
              <a:t>So far as “</a:t>
            </a:r>
            <a:r>
              <a:rPr lang="en-US" i="1" dirty="0"/>
              <a:t>g” (general intelligence) </a:t>
            </a:r>
            <a:r>
              <a:rPr lang="en-US" dirty="0"/>
              <a:t>is concerned, boys and girls, and men and women, are the ________</a:t>
            </a:r>
          </a:p>
        </p:txBody>
      </p:sp>
      <p:sp>
        <p:nvSpPr>
          <p:cNvPr id="4" name="Content Placeholder 3"/>
          <p:cNvSpPr>
            <a:spLocks noGrp="1"/>
          </p:cNvSpPr>
          <p:nvPr>
            <p:ph sz="quarter" idx="13"/>
          </p:nvPr>
        </p:nvSpPr>
        <p:spPr/>
        <p:txBody>
          <a:bodyPr/>
          <a:lstStyle/>
          <a:p>
            <a:r>
              <a:rPr lang="en-US" dirty="0"/>
              <a:t>Yet, most people find differences more newsworthy.</a:t>
            </a:r>
          </a:p>
        </p:txBody>
      </p:sp>
      <p:pic>
        <p:nvPicPr>
          <p:cNvPr id="5" name="Picture 4" descr="decorative"/>
          <p:cNvPicPr>
            <a:picLocks noChangeAspect="1"/>
          </p:cNvPicPr>
          <p:nvPr/>
        </p:nvPicPr>
        <p:blipFill>
          <a:blip r:embed="rId2"/>
          <a:stretch>
            <a:fillRect/>
          </a:stretch>
        </p:blipFill>
        <p:spPr>
          <a:xfrm>
            <a:off x="605519" y="378261"/>
            <a:ext cx="688908" cy="688908"/>
          </a:xfrm>
          <a:prstGeom prst="rect">
            <a:avLst/>
          </a:prstGeom>
        </p:spPr>
      </p:pic>
    </p:spTree>
    <p:extLst>
      <p:ext uri="{BB962C8B-B14F-4D97-AF65-F5344CB8AC3E}">
        <p14:creationId xmlns:p14="http://schemas.microsoft.com/office/powerpoint/2010/main" val="1758385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research show regarding gender differences in mental abilities?</a:t>
            </a:r>
          </a:p>
        </p:txBody>
      </p:sp>
      <p:sp>
        <p:nvSpPr>
          <p:cNvPr id="3" name="Content Placeholder 2"/>
          <p:cNvSpPr>
            <a:spLocks noGrp="1"/>
          </p:cNvSpPr>
          <p:nvPr>
            <p:ph sz="half" idx="1"/>
          </p:nvPr>
        </p:nvSpPr>
        <p:spPr/>
        <p:txBody>
          <a:bodyPr>
            <a:normAutofit lnSpcReduction="10000"/>
          </a:bodyPr>
          <a:lstStyle/>
          <a:p>
            <a:pPr marL="0" indent="0">
              <a:buNone/>
            </a:pPr>
            <a:r>
              <a:rPr lang="en-US" dirty="0"/>
              <a:t>_______ outpace _____ in spelling, verbal fluency, locating objects, detecting emotions, </a:t>
            </a:r>
          </a:p>
          <a:p>
            <a:pPr marL="0" indent="0">
              <a:buNone/>
            </a:pPr>
            <a:r>
              <a:rPr lang="en-US" dirty="0"/>
              <a:t>and sensitivity to touch, taste, and color.</a:t>
            </a:r>
          </a:p>
          <a:p>
            <a:pPr marL="0" indent="0">
              <a:buNone/>
            </a:pPr>
            <a:r>
              <a:rPr lang="en-US" sz="2400" i="1" dirty="0"/>
              <a:t>(Halpern et al., 2007; </a:t>
            </a:r>
            <a:r>
              <a:rPr lang="en-US" sz="2400" i="1" dirty="0" err="1"/>
              <a:t>Voyer</a:t>
            </a:r>
            <a:r>
              <a:rPr lang="en-US" sz="2400" i="1" dirty="0"/>
              <a:t> &amp; </a:t>
            </a:r>
            <a:r>
              <a:rPr lang="en-US" sz="2400" i="1" dirty="0" err="1"/>
              <a:t>Voyer</a:t>
            </a:r>
            <a:r>
              <a:rPr lang="en-US" sz="2400" i="1" dirty="0"/>
              <a:t>, 2014)</a:t>
            </a:r>
          </a:p>
        </p:txBody>
      </p:sp>
      <p:sp>
        <p:nvSpPr>
          <p:cNvPr id="4" name="Content Placeholder 3"/>
          <p:cNvSpPr>
            <a:spLocks noGrp="1"/>
          </p:cNvSpPr>
          <p:nvPr>
            <p:ph sz="half" idx="2"/>
          </p:nvPr>
        </p:nvSpPr>
        <p:spPr/>
        <p:txBody>
          <a:bodyPr>
            <a:normAutofit lnSpcReduction="10000"/>
          </a:bodyPr>
          <a:lstStyle/>
          <a:p>
            <a:pPr marL="0" indent="0">
              <a:buNone/>
            </a:pPr>
            <a:r>
              <a:rPr lang="en-US" dirty="0"/>
              <a:t>______ outperform ____ in tests of spatial ability and</a:t>
            </a:r>
          </a:p>
          <a:p>
            <a:pPr marL="0" indent="0">
              <a:buNone/>
            </a:pPr>
            <a:r>
              <a:rPr lang="en-US" dirty="0"/>
              <a:t>complex math problems, though in math computation and overall math performance, boys</a:t>
            </a:r>
          </a:p>
          <a:p>
            <a:pPr marL="0" indent="0">
              <a:buNone/>
            </a:pPr>
            <a:r>
              <a:rPr lang="en-US" dirty="0"/>
              <a:t>and girls hardly differ. </a:t>
            </a:r>
            <a:r>
              <a:rPr lang="en-US" sz="2400" i="1" dirty="0"/>
              <a:t>(Else-Quest et al., 2010; Hyde &amp; Mertz, 2009; Lindberg et al., 2010)</a:t>
            </a:r>
          </a:p>
        </p:txBody>
      </p:sp>
    </p:spTree>
    <p:extLst>
      <p:ext uri="{BB962C8B-B14F-4D97-AF65-F5344CB8AC3E}">
        <p14:creationId xmlns:p14="http://schemas.microsoft.com/office/powerpoint/2010/main" val="339315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_______________ contribute to differences in mental abilities?</a:t>
            </a:r>
          </a:p>
        </p:txBody>
      </p:sp>
      <p:sp>
        <p:nvSpPr>
          <p:cNvPr id="4" name="Content Placeholder 3"/>
          <p:cNvSpPr>
            <a:spLocks noGrp="1"/>
          </p:cNvSpPr>
          <p:nvPr>
            <p:ph sz="quarter" idx="13"/>
          </p:nvPr>
        </p:nvSpPr>
        <p:spPr>
          <a:xfrm>
            <a:off x="528638" y="4864100"/>
            <a:ext cx="8101012" cy="1761552"/>
          </a:xfrm>
        </p:spPr>
        <p:txBody>
          <a:bodyPr/>
          <a:lstStyle/>
          <a:p>
            <a:r>
              <a:rPr lang="en-US" dirty="0"/>
              <a:t>We have seen that heredity contributes to </a:t>
            </a:r>
            <a:r>
              <a:rPr lang="en-US" i="1" dirty="0"/>
              <a:t>individual </a:t>
            </a:r>
            <a:r>
              <a:rPr lang="en-US" dirty="0"/>
              <a:t>differences in intelligence. But group differences in a heritable trait may be entirely environmental, influenced by factors such as minority oppression, poverty and war.</a:t>
            </a:r>
          </a:p>
        </p:txBody>
      </p:sp>
      <p:pic>
        <p:nvPicPr>
          <p:cNvPr id="5" name="Content Placeholder 4"/>
          <p:cNvPicPr>
            <a:picLocks noGrp="1" noChangeAspect="1"/>
          </p:cNvPicPr>
          <p:nvPr>
            <p:ph idx="1"/>
          </p:nvPr>
        </p:nvPicPr>
        <p:blipFill>
          <a:blip r:embed="rId2"/>
          <a:stretch>
            <a:fillRect/>
          </a:stretch>
        </p:blipFill>
        <p:spPr>
          <a:xfrm>
            <a:off x="553133" y="1873770"/>
            <a:ext cx="8029831" cy="2698230"/>
          </a:xfrm>
          <a:prstGeom prst="rect">
            <a:avLst/>
          </a:prstGeom>
        </p:spPr>
      </p:pic>
    </p:spTree>
    <p:extLst>
      <p:ext uri="{BB962C8B-B14F-4D97-AF65-F5344CB8AC3E}">
        <p14:creationId xmlns:p14="http://schemas.microsoft.com/office/powerpoint/2010/main" val="136762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explains the difference? Genes or environment?</a:t>
            </a:r>
          </a:p>
        </p:txBody>
      </p:sp>
      <p:sp>
        <p:nvSpPr>
          <p:cNvPr id="4" name="Content Placeholder 3"/>
          <p:cNvSpPr>
            <a:spLocks noGrp="1"/>
          </p:cNvSpPr>
          <p:nvPr>
            <p:ph sz="quarter" idx="13"/>
          </p:nvPr>
        </p:nvSpPr>
        <p:spPr>
          <a:xfrm>
            <a:off x="528638" y="5373765"/>
            <a:ext cx="8101012" cy="1219200"/>
          </a:xfrm>
        </p:spPr>
        <p:txBody>
          <a:bodyPr/>
          <a:lstStyle/>
          <a:p>
            <a:r>
              <a:rPr lang="en-US" dirty="0"/>
              <a:t>Even if the variation between members within a group reflects genetic differences, the average difference between groups may be wholly due to environment.</a:t>
            </a:r>
          </a:p>
        </p:txBody>
      </p:sp>
      <p:pic>
        <p:nvPicPr>
          <p:cNvPr id="5" name="Content Placeholder 4"/>
          <p:cNvPicPr>
            <a:picLocks noGrp="1" noChangeAspect="1"/>
          </p:cNvPicPr>
          <p:nvPr>
            <p:ph idx="1"/>
          </p:nvPr>
        </p:nvPicPr>
        <p:blipFill>
          <a:blip r:embed="rId2"/>
          <a:stretch>
            <a:fillRect/>
          </a:stretch>
        </p:blipFill>
        <p:spPr>
          <a:xfrm>
            <a:off x="568987" y="1857027"/>
            <a:ext cx="8019741" cy="3281342"/>
          </a:xfrm>
          <a:prstGeom prst="rect">
            <a:avLst/>
          </a:prstGeom>
        </p:spPr>
      </p:pic>
    </p:spTree>
    <p:extLst>
      <p:ext uri="{BB962C8B-B14F-4D97-AF65-F5344CB8AC3E}">
        <p14:creationId xmlns:p14="http://schemas.microsoft.com/office/powerpoint/2010/main" val="1009957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alike, genetically, are humans?</a:t>
            </a:r>
          </a:p>
        </p:txBody>
      </p:sp>
      <p:sp>
        <p:nvSpPr>
          <p:cNvPr id="3" name="Content Placeholder 2"/>
          <p:cNvSpPr>
            <a:spLocks noGrp="1"/>
          </p:cNvSpPr>
          <p:nvPr>
            <p:ph idx="1"/>
          </p:nvPr>
        </p:nvSpPr>
        <p:spPr>
          <a:xfrm>
            <a:off x="628650" y="1825625"/>
            <a:ext cx="8101584" cy="4635136"/>
          </a:xfrm>
        </p:spPr>
        <p:txBody>
          <a:bodyPr>
            <a:normAutofit/>
          </a:bodyPr>
          <a:lstStyle/>
          <a:p>
            <a:r>
              <a:rPr lang="en-US" dirty="0"/>
              <a:t>We are actually ______  _______ ____ than different.  </a:t>
            </a:r>
          </a:p>
          <a:p>
            <a:endParaRPr lang="en-US" dirty="0"/>
          </a:p>
          <a:p>
            <a:r>
              <a:rPr lang="en-US" dirty="0"/>
              <a:t>Consider…. the average genetic difference between two Icelandic villagers or between two Kenyans greatly exceeds the group difference between Icelanders and Kenyans. </a:t>
            </a:r>
          </a:p>
          <a:p>
            <a:r>
              <a:rPr lang="en-US" sz="2400" i="1" dirty="0"/>
              <a:t>(</a:t>
            </a:r>
            <a:r>
              <a:rPr lang="en-US" sz="2400" i="1" dirty="0" err="1"/>
              <a:t>Cavalli</a:t>
            </a:r>
            <a:r>
              <a:rPr lang="en-US" sz="2400" i="1" dirty="0"/>
              <a:t>-Sforza et al., 1994; Rosenberg et al., 2002)</a:t>
            </a:r>
          </a:p>
          <a:p>
            <a:endParaRPr lang="en-US" sz="2000" i="1" dirty="0"/>
          </a:p>
          <a:p>
            <a:r>
              <a:rPr lang="en-US" dirty="0"/>
              <a:t>Light-skinned Europeans and dark-skinned Africans</a:t>
            </a:r>
          </a:p>
          <a:p>
            <a:r>
              <a:rPr lang="en-US" dirty="0"/>
              <a:t>are genetically closer than are dark-skinned Africans and dark-skinned Aboriginal Australians.</a:t>
            </a:r>
          </a:p>
        </p:txBody>
      </p:sp>
    </p:spTree>
    <p:extLst>
      <p:ext uri="{BB962C8B-B14F-4D97-AF65-F5344CB8AC3E}">
        <p14:creationId xmlns:p14="http://schemas.microsoft.com/office/powerpoint/2010/main" val="1119433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Scientifically speaking, are </a:t>
            </a:r>
            <a:br>
              <a:rPr lang="en-US" dirty="0"/>
            </a:br>
            <a:r>
              <a:rPr lang="en-US" dirty="0"/>
              <a:t>intelligence tests _________?</a:t>
            </a:r>
          </a:p>
        </p:txBody>
      </p:sp>
      <p:sp>
        <p:nvSpPr>
          <p:cNvPr id="3" name="Content Placeholder 2"/>
          <p:cNvSpPr>
            <a:spLocks noGrp="1"/>
          </p:cNvSpPr>
          <p:nvPr>
            <p:ph idx="1"/>
          </p:nvPr>
        </p:nvSpPr>
        <p:spPr>
          <a:xfrm>
            <a:off x="521208" y="1728422"/>
            <a:ext cx="8101584" cy="1517182"/>
          </a:xfrm>
        </p:spPr>
        <p:txBody>
          <a:bodyPr/>
          <a:lstStyle/>
          <a:p>
            <a:r>
              <a:rPr lang="en-US" dirty="0"/>
              <a:t>The </a:t>
            </a:r>
            <a:r>
              <a:rPr lang="en-US" i="1" dirty="0"/>
              <a:t>scientific </a:t>
            </a:r>
            <a:r>
              <a:rPr lang="en-US" dirty="0"/>
              <a:t>meaning of </a:t>
            </a:r>
            <a:r>
              <a:rPr lang="en-US" i="1" dirty="0"/>
              <a:t>bias </a:t>
            </a:r>
            <a:r>
              <a:rPr lang="en-US" dirty="0"/>
              <a:t>hinges on a test’s validity—on whether it predicts future</a:t>
            </a:r>
          </a:p>
          <a:p>
            <a:r>
              <a:rPr lang="en-US" dirty="0"/>
              <a:t>behavior only for some groups of test-takers.</a:t>
            </a:r>
          </a:p>
        </p:txBody>
      </p:sp>
      <p:sp>
        <p:nvSpPr>
          <p:cNvPr id="4" name="Content Placeholder 3"/>
          <p:cNvSpPr>
            <a:spLocks noGrp="1"/>
          </p:cNvSpPr>
          <p:nvPr>
            <p:ph sz="quarter" idx="13"/>
          </p:nvPr>
        </p:nvSpPr>
        <p:spPr>
          <a:xfrm>
            <a:off x="528638" y="3429000"/>
            <a:ext cx="8101012" cy="3226633"/>
          </a:xfrm>
        </p:spPr>
        <p:txBody>
          <a:bodyPr/>
          <a:lstStyle/>
          <a:p>
            <a:r>
              <a:rPr lang="en-US" dirty="0"/>
              <a:t>In this statistical meaning of the term, the near-consensus among psychologists (as summarized by the U.S. National Research Council’s Committee on Ability Testing and the American Psychological Association’s Task Force on Intelligence) has been that the major U.S. aptitude</a:t>
            </a:r>
          </a:p>
          <a:p>
            <a:r>
              <a:rPr lang="en-US" dirty="0"/>
              <a:t>tests are </a:t>
            </a:r>
            <a:r>
              <a:rPr lang="en-US" i="1" dirty="0"/>
              <a:t>_________ </a:t>
            </a:r>
            <a:r>
              <a:rPr lang="en-US" dirty="0"/>
              <a:t>biased.</a:t>
            </a:r>
          </a:p>
          <a:p>
            <a:r>
              <a:rPr lang="en-US" dirty="0"/>
              <a:t> </a:t>
            </a:r>
            <a:r>
              <a:rPr lang="en-US" i="1" dirty="0"/>
              <a:t>(Berry &amp; Zhao, 2015; </a:t>
            </a:r>
            <a:r>
              <a:rPr lang="en-US" i="1" dirty="0" err="1"/>
              <a:t>Neisser</a:t>
            </a:r>
            <a:r>
              <a:rPr lang="en-US" i="1" dirty="0"/>
              <a:t> et al., 1996; </a:t>
            </a:r>
            <a:r>
              <a:rPr lang="en-US" i="1" dirty="0" err="1"/>
              <a:t>Wigdor</a:t>
            </a:r>
            <a:r>
              <a:rPr lang="en-US" i="1" dirty="0"/>
              <a:t> &amp; Garner, 1982)</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187916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another way to consider bias?</a:t>
            </a:r>
          </a:p>
        </p:txBody>
      </p:sp>
      <p:sp>
        <p:nvSpPr>
          <p:cNvPr id="3" name="Content Placeholder 2"/>
          <p:cNvSpPr>
            <a:spLocks noGrp="1"/>
          </p:cNvSpPr>
          <p:nvPr>
            <p:ph idx="1"/>
          </p:nvPr>
        </p:nvSpPr>
        <p:spPr>
          <a:xfrm>
            <a:off x="628650" y="1825624"/>
            <a:ext cx="8101584" cy="4725077"/>
          </a:xfrm>
        </p:spPr>
        <p:txBody>
          <a:bodyPr/>
          <a:lstStyle/>
          <a:p>
            <a:r>
              <a:rPr lang="en-US" dirty="0"/>
              <a:t>A test can be considered biased if it detects not only innate differences in intelligence but also performance differences caused by cultural experiences. </a:t>
            </a:r>
          </a:p>
          <a:p>
            <a:r>
              <a:rPr lang="en-US" dirty="0"/>
              <a:t>For example, Eastern European immigrants in the early 1900’s lacked the experience and language </a:t>
            </a:r>
          </a:p>
          <a:p>
            <a:r>
              <a:rPr lang="en-US" dirty="0"/>
              <a:t>to answer questions about their new culture, </a:t>
            </a:r>
          </a:p>
          <a:p>
            <a:r>
              <a:rPr lang="en-US" dirty="0"/>
              <a:t>and were classified as “feebleminded.” </a:t>
            </a:r>
          </a:p>
          <a:p>
            <a:r>
              <a:rPr lang="en-US" dirty="0"/>
              <a:t>In this popular sense, intelligence tests are biased. They measure developed abilities, which reflect, in part, education and experiences.</a:t>
            </a:r>
          </a:p>
        </p:txBody>
      </p:sp>
      <p:pic>
        <p:nvPicPr>
          <p:cNvPr id="4" name="Picture 3"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4220958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___________ threat</a:t>
            </a:r>
            <a:r>
              <a:rPr lang="en-US" dirty="0"/>
              <a:t>?</a:t>
            </a:r>
          </a:p>
        </p:txBody>
      </p:sp>
      <p:sp>
        <p:nvSpPr>
          <p:cNvPr id="3" name="Content Placeholder 2"/>
          <p:cNvSpPr>
            <a:spLocks noGrp="1"/>
          </p:cNvSpPr>
          <p:nvPr>
            <p:ph idx="1"/>
          </p:nvPr>
        </p:nvSpPr>
        <p:spPr>
          <a:xfrm>
            <a:off x="528066" y="1711797"/>
            <a:ext cx="8101584" cy="1031803"/>
          </a:xfrm>
        </p:spPr>
        <p:txBody>
          <a:bodyPr/>
          <a:lstStyle/>
          <a:p>
            <a:r>
              <a:rPr lang="en-US" dirty="0"/>
              <a:t>a self-confirming concern that one will</a:t>
            </a:r>
          </a:p>
          <a:p>
            <a:r>
              <a:rPr lang="en-US" dirty="0"/>
              <a:t>be evaluated based on a negative stereotype</a:t>
            </a:r>
          </a:p>
        </p:txBody>
      </p:sp>
      <p:sp>
        <p:nvSpPr>
          <p:cNvPr id="4" name="Content Placeholder 3"/>
          <p:cNvSpPr>
            <a:spLocks noGrp="1"/>
          </p:cNvSpPr>
          <p:nvPr>
            <p:ph sz="quarter" idx="13"/>
          </p:nvPr>
        </p:nvSpPr>
        <p:spPr>
          <a:xfrm>
            <a:off x="528638" y="2833766"/>
            <a:ext cx="8101012" cy="3542971"/>
          </a:xfrm>
        </p:spPr>
        <p:txBody>
          <a:bodyPr/>
          <a:lstStyle/>
          <a:p>
            <a:r>
              <a:rPr lang="en-US" dirty="0"/>
              <a:t>For instance, researcher Steven Spencer and his colleagues gave a difficult math test to equally capable</a:t>
            </a:r>
          </a:p>
          <a:p>
            <a:r>
              <a:rPr lang="en-US" dirty="0"/>
              <a:t>men and women and the women did not do as well—except when they had been led to expect that</a:t>
            </a:r>
          </a:p>
          <a:p>
            <a:r>
              <a:rPr lang="en-US" dirty="0"/>
              <a:t>women usually do as well as men on the test. </a:t>
            </a:r>
          </a:p>
          <a:p>
            <a:endParaRPr lang="en-US" dirty="0"/>
          </a:p>
          <a:p>
            <a:r>
              <a:rPr lang="en-US" dirty="0"/>
              <a:t>Expecting to struggle with the math, because the stereotype of women as weaker in math existed, the women then performed poorly on the test.</a:t>
            </a:r>
          </a:p>
        </p:txBody>
      </p:sp>
      <p:pic>
        <p:nvPicPr>
          <p:cNvPr id="5" name="Picture 4" descr="decorative"/>
          <p:cNvPicPr>
            <a:picLocks noChangeAspect="1"/>
          </p:cNvPicPr>
          <p:nvPr/>
        </p:nvPicPr>
        <p:blipFill>
          <a:blip r:embed="rId2"/>
          <a:stretch>
            <a:fillRect/>
          </a:stretch>
        </p:blipFill>
        <p:spPr>
          <a:xfrm>
            <a:off x="605519" y="378261"/>
            <a:ext cx="688908" cy="688908"/>
          </a:xfrm>
          <a:prstGeom prst="rect">
            <a:avLst/>
          </a:prstGeom>
        </p:spPr>
      </p:pic>
    </p:spTree>
    <p:extLst>
      <p:ext uri="{BB962C8B-B14F-4D97-AF65-F5344CB8AC3E}">
        <p14:creationId xmlns:p14="http://schemas.microsoft.com/office/powerpoint/2010/main" val="2240743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research shown about the </a:t>
            </a:r>
            <a:r>
              <a:rPr lang="en-US" i="1" dirty="0"/>
              <a:t>stereotype threat</a:t>
            </a:r>
            <a:r>
              <a:rPr lang="en-US" dirty="0"/>
              <a:t>?</a:t>
            </a:r>
          </a:p>
        </p:txBody>
      </p:sp>
      <p:sp>
        <p:nvSpPr>
          <p:cNvPr id="3" name="Content Placeholder 2"/>
          <p:cNvSpPr>
            <a:spLocks noGrp="1"/>
          </p:cNvSpPr>
          <p:nvPr>
            <p:ph idx="1"/>
          </p:nvPr>
        </p:nvSpPr>
        <p:spPr>
          <a:xfrm>
            <a:off x="521208" y="1809549"/>
            <a:ext cx="8101584" cy="2656573"/>
          </a:xfrm>
        </p:spPr>
        <p:txBody>
          <a:bodyPr/>
          <a:lstStyle/>
          <a:p>
            <a:r>
              <a:rPr lang="en-US" dirty="0"/>
              <a:t>Together with Steven Spencer, psychologists Claude Steele and Joshua Aronson, Spencer again observed this self-fulfilling </a:t>
            </a:r>
            <a:r>
              <a:rPr lang="en-US" b="1" i="1" dirty="0"/>
              <a:t>___________ threat </a:t>
            </a:r>
            <a:r>
              <a:rPr lang="en-US" dirty="0"/>
              <a:t>when Black students performed worse after being reminded of their race just before taking verbal aptitude tests. </a:t>
            </a:r>
          </a:p>
        </p:txBody>
      </p:sp>
      <p:sp>
        <p:nvSpPr>
          <p:cNvPr id="4" name="Content Placeholder 3"/>
          <p:cNvSpPr>
            <a:spLocks noGrp="1"/>
          </p:cNvSpPr>
          <p:nvPr>
            <p:ph sz="quarter" idx="13"/>
          </p:nvPr>
        </p:nvSpPr>
        <p:spPr>
          <a:xfrm>
            <a:off x="520636" y="4712243"/>
            <a:ext cx="8101012" cy="1849689"/>
          </a:xfrm>
        </p:spPr>
        <p:txBody>
          <a:bodyPr>
            <a:normAutofit lnSpcReduction="10000"/>
          </a:bodyPr>
          <a:lstStyle/>
          <a:p>
            <a:r>
              <a:rPr lang="en-US" dirty="0"/>
              <a:t>Follow-up experiments have confirmed that negatively stereotyped minorities and women may have unrealized academic and professional potential.</a:t>
            </a:r>
          </a:p>
          <a:p>
            <a:r>
              <a:rPr lang="en-US" i="1" dirty="0"/>
              <a:t>(Grand, 2016; Nguyen &amp; Ryan, 2008; Walton &amp; Spencer, 2009)</a:t>
            </a:r>
            <a:endParaRPr lang="en-US" dirty="0"/>
          </a:p>
        </p:txBody>
      </p:sp>
      <p:pic>
        <p:nvPicPr>
          <p:cNvPr id="5" name="Picture 4" descr="decorative"/>
          <p:cNvPicPr>
            <a:picLocks noChangeAspect="1"/>
          </p:cNvPicPr>
          <p:nvPr/>
        </p:nvPicPr>
        <p:blipFill>
          <a:blip r:embed="rId2"/>
          <a:stretch>
            <a:fillRect/>
          </a:stretch>
        </p:blipFill>
        <p:spPr>
          <a:xfrm>
            <a:off x="605519" y="378261"/>
            <a:ext cx="688908" cy="688908"/>
          </a:xfrm>
          <a:prstGeom prst="rect">
            <a:avLst/>
          </a:prstGeom>
        </p:spPr>
      </p:pic>
    </p:spTree>
    <p:extLst>
      <p:ext uri="{BB962C8B-B14F-4D97-AF65-F5344CB8AC3E}">
        <p14:creationId xmlns:p14="http://schemas.microsoft.com/office/powerpoint/2010/main" val="3113692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i="1" dirty="0"/>
              <a:t>__________ threat </a:t>
            </a:r>
            <a:r>
              <a:rPr lang="en-US" dirty="0"/>
              <a:t>impact </a:t>
            </a:r>
            <a:br>
              <a:rPr lang="en-US" dirty="0"/>
            </a:br>
            <a:r>
              <a:rPr lang="en-US" dirty="0"/>
              <a:t>test scores?</a:t>
            </a:r>
          </a:p>
        </p:txBody>
      </p:sp>
      <p:sp>
        <p:nvSpPr>
          <p:cNvPr id="3" name="Content Placeholder 2"/>
          <p:cNvSpPr>
            <a:spLocks noGrp="1"/>
          </p:cNvSpPr>
          <p:nvPr>
            <p:ph idx="1"/>
          </p:nvPr>
        </p:nvSpPr>
        <p:spPr/>
        <p:txBody>
          <a:bodyPr/>
          <a:lstStyle/>
          <a:p>
            <a:r>
              <a:rPr lang="en-US" b="1" i="1"/>
              <a:t>_________________ </a:t>
            </a:r>
            <a:r>
              <a:rPr lang="en-US" b="1" i="1" dirty="0"/>
              <a:t>threat </a:t>
            </a:r>
            <a:r>
              <a:rPr lang="en-US" dirty="0"/>
              <a:t>helps explain why Blacks have scored higher when tested by Blacks</a:t>
            </a:r>
          </a:p>
          <a:p>
            <a:r>
              <a:rPr lang="en-US" dirty="0"/>
              <a:t>than when tested by Whites.</a:t>
            </a:r>
          </a:p>
          <a:p>
            <a:r>
              <a:rPr lang="en-US" sz="2400" dirty="0"/>
              <a:t> </a:t>
            </a:r>
            <a:r>
              <a:rPr lang="en-US" sz="2400" i="1" dirty="0"/>
              <a:t>(</a:t>
            </a:r>
            <a:r>
              <a:rPr lang="en-US" sz="2400" i="1" dirty="0" err="1"/>
              <a:t>Danso</a:t>
            </a:r>
            <a:r>
              <a:rPr lang="en-US" sz="2400" i="1" dirty="0"/>
              <a:t> &amp; </a:t>
            </a:r>
            <a:r>
              <a:rPr lang="en-US" sz="2400" i="1" dirty="0" err="1"/>
              <a:t>Esses</a:t>
            </a:r>
            <a:r>
              <a:rPr lang="en-US" sz="2400" i="1" dirty="0"/>
              <a:t>, 2001; </a:t>
            </a:r>
            <a:r>
              <a:rPr lang="en-US" sz="2400" i="1" dirty="0" err="1"/>
              <a:t>Inzlicht</a:t>
            </a:r>
            <a:r>
              <a:rPr lang="en-US" sz="2400" i="1" dirty="0"/>
              <a:t> &amp; Ben-</a:t>
            </a:r>
            <a:r>
              <a:rPr lang="en-US" sz="2400" i="1" dirty="0" err="1"/>
              <a:t>Zeev</a:t>
            </a:r>
            <a:r>
              <a:rPr lang="en-US" sz="2400" i="1" dirty="0"/>
              <a:t>, 2000)</a:t>
            </a:r>
          </a:p>
          <a:p>
            <a:endParaRPr lang="en-US" dirty="0"/>
          </a:p>
          <a:p>
            <a:r>
              <a:rPr lang="en-US" dirty="0"/>
              <a:t>It implies a possible effect of non-Black teachers having lower expectations for Black students than do Black </a:t>
            </a:r>
            <a:r>
              <a:rPr lang="fr-FR" dirty="0" err="1"/>
              <a:t>teachers</a:t>
            </a:r>
            <a:r>
              <a:rPr lang="fr-FR" dirty="0"/>
              <a:t>.</a:t>
            </a:r>
          </a:p>
          <a:p>
            <a:r>
              <a:rPr lang="fr-FR" sz="2400" i="1" dirty="0"/>
              <a:t> (</a:t>
            </a:r>
            <a:r>
              <a:rPr lang="fr-FR" sz="2400" i="1" dirty="0" err="1"/>
              <a:t>Gershenson</a:t>
            </a:r>
            <a:r>
              <a:rPr lang="fr-FR" sz="2400" i="1" dirty="0"/>
              <a:t> et al., 2016)</a:t>
            </a:r>
            <a:endParaRPr lang="en-US" sz="2400" i="1" dirty="0"/>
          </a:p>
        </p:txBody>
      </p:sp>
      <p:pic>
        <p:nvPicPr>
          <p:cNvPr id="4" name="Picture 3"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57225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of Howard Gardner’s Multiple Intelligences?</a:t>
            </a:r>
          </a:p>
        </p:txBody>
      </p:sp>
      <p:sp>
        <p:nvSpPr>
          <p:cNvPr id="3" name="Text Placeholder 2"/>
          <p:cNvSpPr>
            <a:spLocks noGrp="1"/>
          </p:cNvSpPr>
          <p:nvPr>
            <p:ph type="body" sz="quarter" idx="13"/>
          </p:nvPr>
        </p:nvSpPr>
        <p:spPr>
          <a:xfrm>
            <a:off x="628648" y="1943496"/>
            <a:ext cx="2204491" cy="1244600"/>
          </a:xfrm>
        </p:spPr>
        <p:txBody>
          <a:bodyPr/>
          <a:lstStyle/>
          <a:p>
            <a:r>
              <a:rPr lang="en-US" dirty="0"/>
              <a:t>______</a:t>
            </a:r>
          </a:p>
        </p:txBody>
      </p:sp>
      <p:sp>
        <p:nvSpPr>
          <p:cNvPr id="6" name="Text Placeholder 5"/>
          <p:cNvSpPr>
            <a:spLocks noGrp="1"/>
          </p:cNvSpPr>
          <p:nvPr>
            <p:ph type="body" sz="quarter" idx="16"/>
          </p:nvPr>
        </p:nvSpPr>
        <p:spPr>
          <a:xfrm>
            <a:off x="2983042" y="2008188"/>
            <a:ext cx="5532307" cy="1244600"/>
          </a:xfrm>
        </p:spPr>
        <p:txBody>
          <a:bodyPr/>
          <a:lstStyle/>
          <a:p>
            <a:r>
              <a:rPr lang="en-US" dirty="0"/>
              <a:t>ability to produce and understand pitch, tempo, and rhythm</a:t>
            </a:r>
          </a:p>
        </p:txBody>
      </p:sp>
      <p:sp>
        <p:nvSpPr>
          <p:cNvPr id="4" name="Text Placeholder 3"/>
          <p:cNvSpPr>
            <a:spLocks noGrp="1"/>
          </p:cNvSpPr>
          <p:nvPr>
            <p:ph type="body" sz="quarter" idx="14"/>
          </p:nvPr>
        </p:nvSpPr>
        <p:spPr>
          <a:xfrm>
            <a:off x="628649" y="3419475"/>
            <a:ext cx="2204491" cy="1244600"/>
          </a:xfrm>
        </p:spPr>
        <p:txBody>
          <a:bodyPr/>
          <a:lstStyle/>
          <a:p>
            <a:r>
              <a:rPr lang="en-US" dirty="0"/>
              <a:t>visual-spatial</a:t>
            </a:r>
          </a:p>
        </p:txBody>
      </p:sp>
      <p:sp>
        <p:nvSpPr>
          <p:cNvPr id="7" name="Text Placeholder 6"/>
          <p:cNvSpPr>
            <a:spLocks noGrp="1"/>
          </p:cNvSpPr>
          <p:nvPr>
            <p:ph type="body" sz="quarter" idx="17"/>
          </p:nvPr>
        </p:nvSpPr>
        <p:spPr>
          <a:xfrm>
            <a:off x="2983042" y="3422650"/>
            <a:ext cx="5532307" cy="1244600"/>
          </a:xfrm>
        </p:spPr>
        <p:txBody>
          <a:bodyPr/>
          <a:lstStyle/>
          <a:p>
            <a:r>
              <a:rPr lang="en-US" dirty="0"/>
              <a:t>ability to think in images and pictures</a:t>
            </a:r>
          </a:p>
        </p:txBody>
      </p:sp>
      <p:sp>
        <p:nvSpPr>
          <p:cNvPr id="5" name="Text Placeholder 4"/>
          <p:cNvSpPr>
            <a:spLocks noGrp="1"/>
          </p:cNvSpPr>
          <p:nvPr>
            <p:ph type="body" sz="quarter" idx="15"/>
          </p:nvPr>
        </p:nvSpPr>
        <p:spPr>
          <a:xfrm>
            <a:off x="628649" y="4813300"/>
            <a:ext cx="2204491" cy="1244600"/>
          </a:xfrm>
        </p:spPr>
        <p:txBody>
          <a:bodyPr/>
          <a:lstStyle/>
          <a:p>
            <a:r>
              <a:rPr lang="en-US" dirty="0"/>
              <a:t>______-mathematical</a:t>
            </a:r>
          </a:p>
        </p:txBody>
      </p:sp>
      <p:sp>
        <p:nvSpPr>
          <p:cNvPr id="8" name="Text Placeholder 7"/>
          <p:cNvSpPr>
            <a:spLocks noGrp="1"/>
          </p:cNvSpPr>
          <p:nvPr>
            <p:ph type="body" sz="quarter" idx="18"/>
          </p:nvPr>
        </p:nvSpPr>
        <p:spPr>
          <a:xfrm>
            <a:off x="2983042" y="4813300"/>
            <a:ext cx="5532307" cy="1244600"/>
          </a:xfrm>
        </p:spPr>
        <p:txBody>
          <a:bodyPr/>
          <a:lstStyle/>
          <a:p>
            <a:r>
              <a:rPr lang="en-US" dirty="0"/>
              <a:t>ability to think abstractly and see patterns and logic and math</a:t>
            </a:r>
          </a:p>
        </p:txBody>
      </p:sp>
    </p:spTree>
    <p:extLst>
      <p:ext uri="{BB962C8B-B14F-4D97-AF65-F5344CB8AC3E}">
        <p14:creationId xmlns:p14="http://schemas.microsoft.com/office/powerpoint/2010/main" val="139261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additional </a:t>
            </a:r>
            <a:br>
              <a:rPr lang="en-US" dirty="0"/>
            </a:br>
            <a:r>
              <a:rPr lang="en-US" dirty="0"/>
              <a:t>Multiple Intelligences?</a:t>
            </a:r>
          </a:p>
        </p:txBody>
      </p:sp>
      <p:sp>
        <p:nvSpPr>
          <p:cNvPr id="3" name="Text Placeholder 2"/>
          <p:cNvSpPr>
            <a:spLocks noGrp="1"/>
          </p:cNvSpPr>
          <p:nvPr>
            <p:ph type="body" sz="quarter" idx="13"/>
          </p:nvPr>
        </p:nvSpPr>
        <p:spPr>
          <a:xfrm>
            <a:off x="628649" y="2007394"/>
            <a:ext cx="2204491" cy="1244600"/>
          </a:xfrm>
        </p:spPr>
        <p:txBody>
          <a:bodyPr/>
          <a:lstStyle/>
          <a:p>
            <a:r>
              <a:rPr lang="en-US" dirty="0"/>
              <a:t>______-kinesthetic</a:t>
            </a:r>
          </a:p>
        </p:txBody>
      </p:sp>
      <p:sp>
        <p:nvSpPr>
          <p:cNvPr id="6" name="Text Placeholder 5"/>
          <p:cNvSpPr>
            <a:spLocks noGrp="1"/>
          </p:cNvSpPr>
          <p:nvPr>
            <p:ph type="body" sz="quarter" idx="16"/>
          </p:nvPr>
        </p:nvSpPr>
        <p:spPr>
          <a:xfrm>
            <a:off x="2983042" y="2008188"/>
            <a:ext cx="5532307" cy="1244600"/>
          </a:xfrm>
        </p:spPr>
        <p:txBody>
          <a:bodyPr/>
          <a:lstStyle/>
          <a:p>
            <a:r>
              <a:rPr lang="en-US" dirty="0"/>
              <a:t>ability to control body movements and handle objects </a:t>
            </a:r>
          </a:p>
        </p:txBody>
      </p:sp>
      <p:sp>
        <p:nvSpPr>
          <p:cNvPr id="4" name="Text Placeholder 3"/>
          <p:cNvSpPr>
            <a:spLocks noGrp="1"/>
          </p:cNvSpPr>
          <p:nvPr>
            <p:ph type="body" sz="quarter" idx="14"/>
          </p:nvPr>
        </p:nvSpPr>
        <p:spPr>
          <a:xfrm>
            <a:off x="628649" y="3419475"/>
            <a:ext cx="2204491" cy="1244600"/>
          </a:xfrm>
        </p:spPr>
        <p:txBody>
          <a:bodyPr/>
          <a:lstStyle/>
          <a:p>
            <a:r>
              <a:rPr lang="en-US" dirty="0"/>
              <a:t>interpersonal</a:t>
            </a:r>
          </a:p>
        </p:txBody>
      </p:sp>
      <p:sp>
        <p:nvSpPr>
          <p:cNvPr id="7" name="Text Placeholder 6"/>
          <p:cNvSpPr>
            <a:spLocks noGrp="1"/>
          </p:cNvSpPr>
          <p:nvPr>
            <p:ph type="body" sz="quarter" idx="17"/>
          </p:nvPr>
        </p:nvSpPr>
        <p:spPr>
          <a:xfrm>
            <a:off x="2983042" y="3422650"/>
            <a:ext cx="5532307" cy="1244600"/>
          </a:xfrm>
        </p:spPr>
        <p:txBody>
          <a:bodyPr/>
          <a:lstStyle/>
          <a:p>
            <a:r>
              <a:rPr lang="en-US" dirty="0"/>
              <a:t>ability to work well with and understand others emotionally and socially</a:t>
            </a:r>
          </a:p>
        </p:txBody>
      </p:sp>
      <p:sp>
        <p:nvSpPr>
          <p:cNvPr id="5" name="Text Placeholder 4"/>
          <p:cNvSpPr>
            <a:spLocks noGrp="1"/>
          </p:cNvSpPr>
          <p:nvPr>
            <p:ph type="body" sz="quarter" idx="15"/>
          </p:nvPr>
        </p:nvSpPr>
        <p:spPr>
          <a:xfrm>
            <a:off x="628649" y="4813300"/>
            <a:ext cx="2204491" cy="1244600"/>
          </a:xfrm>
        </p:spPr>
        <p:txBody>
          <a:bodyPr/>
          <a:lstStyle/>
          <a:p>
            <a:r>
              <a:rPr lang="en-US" dirty="0"/>
              <a:t>_________-linguistic</a:t>
            </a:r>
          </a:p>
        </p:txBody>
      </p:sp>
      <p:sp>
        <p:nvSpPr>
          <p:cNvPr id="8" name="Text Placeholder 7"/>
          <p:cNvSpPr>
            <a:spLocks noGrp="1"/>
          </p:cNvSpPr>
          <p:nvPr>
            <p:ph type="body" sz="quarter" idx="18"/>
          </p:nvPr>
        </p:nvSpPr>
        <p:spPr>
          <a:xfrm>
            <a:off x="2983042" y="4813300"/>
            <a:ext cx="5532307" cy="1244600"/>
          </a:xfrm>
        </p:spPr>
        <p:txBody>
          <a:bodyPr/>
          <a:lstStyle/>
          <a:p>
            <a:r>
              <a:rPr lang="en-US" dirty="0"/>
              <a:t>ability to understand word meanings and sounds</a:t>
            </a:r>
          </a:p>
        </p:txBody>
      </p:sp>
    </p:spTree>
    <p:extLst>
      <p:ext uri="{BB962C8B-B14F-4D97-AF65-F5344CB8AC3E}">
        <p14:creationId xmlns:p14="http://schemas.microsoft.com/office/powerpoint/2010/main" val="115980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_____________syndrome</a:t>
            </a:r>
            <a:r>
              <a:rPr lang="en-US" dirty="0"/>
              <a:t>?</a:t>
            </a:r>
          </a:p>
        </p:txBody>
      </p:sp>
      <p:sp>
        <p:nvSpPr>
          <p:cNvPr id="4" name="Text Placeholder 3"/>
          <p:cNvSpPr>
            <a:spLocks noGrp="1"/>
          </p:cNvSpPr>
          <p:nvPr>
            <p:ph type="body" sz="half" idx="2"/>
          </p:nvPr>
        </p:nvSpPr>
        <p:spPr/>
        <p:txBody>
          <a:bodyPr/>
          <a:lstStyle/>
          <a:p>
            <a:r>
              <a:rPr lang="en-US" dirty="0"/>
              <a:t>a condition in which a person otherwise limited in mental ability has an exceptional specific skill, such as in computation or drawing</a:t>
            </a:r>
          </a:p>
        </p:txBody>
      </p:sp>
      <p:sp>
        <p:nvSpPr>
          <p:cNvPr id="3" name="Content Placeholder 2"/>
          <p:cNvSpPr>
            <a:spLocks noGrp="1"/>
          </p:cNvSpPr>
          <p:nvPr>
            <p:ph idx="1"/>
          </p:nvPr>
        </p:nvSpPr>
        <p:spPr>
          <a:xfrm>
            <a:off x="3887788" y="987425"/>
            <a:ext cx="4629150" cy="5608247"/>
          </a:xfrm>
        </p:spPr>
        <p:txBody>
          <a:bodyPr/>
          <a:lstStyle/>
          <a:p>
            <a:r>
              <a:rPr lang="en-US" dirty="0"/>
              <a:t>People with </a:t>
            </a:r>
            <a:r>
              <a:rPr lang="en-US" b="1" i="1" dirty="0"/>
              <a:t>savant syndrome</a:t>
            </a:r>
            <a:r>
              <a:rPr lang="en-US" dirty="0"/>
              <a:t>,  have an island of brilliance but often score low on intelligence tests and may have limited or no language ability.</a:t>
            </a:r>
          </a:p>
          <a:p>
            <a:r>
              <a:rPr lang="en-US" i="1" dirty="0"/>
              <a:t>(</a:t>
            </a:r>
            <a:r>
              <a:rPr lang="en-US" i="1" dirty="0" err="1"/>
              <a:t>Treffert</a:t>
            </a:r>
            <a:r>
              <a:rPr lang="en-US" i="1" dirty="0"/>
              <a:t>, 2010)</a:t>
            </a:r>
          </a:p>
          <a:p>
            <a:endParaRPr lang="en-US" sz="2000" i="1" dirty="0"/>
          </a:p>
          <a:p>
            <a:r>
              <a:rPr lang="en-US" dirty="0"/>
              <a:t>Some can compute complicated calculations almost instantly, or identify the day of the week of any given historical date, or render incredible works of art or music.</a:t>
            </a:r>
          </a:p>
          <a:p>
            <a:r>
              <a:rPr lang="en-US" i="1" dirty="0"/>
              <a:t> (Miller, 1999)</a:t>
            </a:r>
          </a:p>
        </p:txBody>
      </p:sp>
    </p:spTree>
    <p:extLst>
      <p:ext uri="{BB962C8B-B14F-4D97-AF65-F5344CB8AC3E}">
        <p14:creationId xmlns:p14="http://schemas.microsoft.com/office/powerpoint/2010/main" val="392647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Robert Sternberg agree </a:t>
            </a:r>
            <a:br>
              <a:rPr lang="en-US" dirty="0"/>
            </a:br>
            <a:r>
              <a:rPr lang="en-US" dirty="0"/>
              <a:t>with Howard Gardner?</a:t>
            </a:r>
          </a:p>
        </p:txBody>
      </p:sp>
      <p:sp>
        <p:nvSpPr>
          <p:cNvPr id="3" name="Content Placeholder 2"/>
          <p:cNvSpPr>
            <a:spLocks noGrp="1"/>
          </p:cNvSpPr>
          <p:nvPr>
            <p:ph sz="quarter" idx="13"/>
          </p:nvPr>
        </p:nvSpPr>
        <p:spPr/>
        <p:txBody>
          <a:bodyPr/>
          <a:lstStyle/>
          <a:p>
            <a:r>
              <a:rPr lang="en-US" dirty="0"/>
              <a:t>Robert Sternberg agrees with Gardner that there is more to success than traditional intelligence and that we have multiple intelligences. </a:t>
            </a:r>
          </a:p>
          <a:p>
            <a:endParaRPr lang="en-US" dirty="0"/>
          </a:p>
          <a:p>
            <a:r>
              <a:rPr lang="en-US" dirty="0"/>
              <a:t>But Sternberg’s </a:t>
            </a:r>
            <a:r>
              <a:rPr lang="en-US" b="1" i="1" dirty="0"/>
              <a:t>___________ theory</a:t>
            </a:r>
          </a:p>
          <a:p>
            <a:r>
              <a:rPr lang="en-US" dirty="0"/>
              <a:t>proposes three, not eight or nine, intelligences.</a:t>
            </a:r>
          </a:p>
        </p:txBody>
      </p:sp>
      <p:sp>
        <p:nvSpPr>
          <p:cNvPr id="4" name="Content Placeholder 3"/>
          <p:cNvSpPr>
            <a:spLocks noGrp="1"/>
          </p:cNvSpPr>
          <p:nvPr>
            <p:ph sz="quarter" idx="14"/>
          </p:nvPr>
        </p:nvSpPr>
        <p:spPr/>
        <p:txBody>
          <a:bodyPr/>
          <a:lstStyle/>
          <a:p>
            <a:r>
              <a:rPr lang="en-US" dirty="0"/>
              <a:t>Analytical, creative and practical intelligence.</a:t>
            </a:r>
          </a:p>
        </p:txBody>
      </p:sp>
      <p:pic>
        <p:nvPicPr>
          <p:cNvPr id="5" name="Picture 4"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128893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three types of intelligence according to Sternberg?</a:t>
            </a:r>
          </a:p>
        </p:txBody>
      </p:sp>
      <p:sp>
        <p:nvSpPr>
          <p:cNvPr id="3" name="Text Placeholder 2"/>
          <p:cNvSpPr>
            <a:spLocks noGrp="1"/>
          </p:cNvSpPr>
          <p:nvPr>
            <p:ph type="body" sz="quarter" idx="13"/>
          </p:nvPr>
        </p:nvSpPr>
        <p:spPr>
          <a:xfrm>
            <a:off x="628650" y="2004219"/>
            <a:ext cx="1606550" cy="1541173"/>
          </a:xfrm>
        </p:spPr>
        <p:txBody>
          <a:bodyPr/>
          <a:lstStyle/>
          <a:p>
            <a:r>
              <a:rPr lang="en-US" dirty="0"/>
              <a:t>_______</a:t>
            </a:r>
          </a:p>
        </p:txBody>
      </p:sp>
      <p:sp>
        <p:nvSpPr>
          <p:cNvPr id="6" name="Text Placeholder 5"/>
          <p:cNvSpPr>
            <a:spLocks noGrp="1"/>
          </p:cNvSpPr>
          <p:nvPr>
            <p:ph type="body" sz="quarter" idx="16"/>
          </p:nvPr>
        </p:nvSpPr>
        <p:spPr>
          <a:xfrm>
            <a:off x="2713220" y="2005013"/>
            <a:ext cx="5802130" cy="1541173"/>
          </a:xfrm>
        </p:spPr>
        <p:txBody>
          <a:bodyPr>
            <a:normAutofit lnSpcReduction="10000"/>
          </a:bodyPr>
          <a:lstStyle/>
          <a:p>
            <a:r>
              <a:rPr lang="en-US" dirty="0"/>
              <a:t>Academic problem-solving intelligence is assessed by intelligence tests, which present well-defined problems having a single right answer.</a:t>
            </a:r>
          </a:p>
        </p:txBody>
      </p:sp>
      <p:sp>
        <p:nvSpPr>
          <p:cNvPr id="4" name="Text Placeholder 3"/>
          <p:cNvSpPr>
            <a:spLocks noGrp="1"/>
          </p:cNvSpPr>
          <p:nvPr>
            <p:ph type="body" sz="quarter" idx="14"/>
          </p:nvPr>
        </p:nvSpPr>
        <p:spPr>
          <a:xfrm>
            <a:off x="628650" y="3839081"/>
            <a:ext cx="1606550" cy="1244600"/>
          </a:xfrm>
        </p:spPr>
        <p:txBody>
          <a:bodyPr/>
          <a:lstStyle/>
          <a:p>
            <a:r>
              <a:rPr lang="en-US" dirty="0"/>
              <a:t>_______</a:t>
            </a:r>
          </a:p>
        </p:txBody>
      </p:sp>
      <p:sp>
        <p:nvSpPr>
          <p:cNvPr id="7" name="Text Placeholder 6"/>
          <p:cNvSpPr>
            <a:spLocks noGrp="1"/>
          </p:cNvSpPr>
          <p:nvPr>
            <p:ph type="body" sz="quarter" idx="17"/>
          </p:nvPr>
        </p:nvSpPr>
        <p:spPr>
          <a:xfrm>
            <a:off x="2713220" y="3842256"/>
            <a:ext cx="5802130" cy="1244600"/>
          </a:xfrm>
        </p:spPr>
        <p:txBody>
          <a:bodyPr/>
          <a:lstStyle/>
          <a:p>
            <a:r>
              <a:rPr lang="en-US" dirty="0"/>
              <a:t>Creative intelligence is demonstrated in innovative smarts: the ability to adapt to new situations and generate novel ideas.</a:t>
            </a:r>
          </a:p>
        </p:txBody>
      </p:sp>
      <p:sp>
        <p:nvSpPr>
          <p:cNvPr id="5" name="Text Placeholder 4"/>
          <p:cNvSpPr>
            <a:spLocks noGrp="1"/>
          </p:cNvSpPr>
          <p:nvPr>
            <p:ph type="body" sz="quarter" idx="15"/>
          </p:nvPr>
        </p:nvSpPr>
        <p:spPr>
          <a:xfrm>
            <a:off x="628650" y="5382926"/>
            <a:ext cx="1606550" cy="1244600"/>
          </a:xfrm>
        </p:spPr>
        <p:txBody>
          <a:bodyPr/>
          <a:lstStyle/>
          <a:p>
            <a:r>
              <a:rPr lang="en-US" dirty="0"/>
              <a:t>_______</a:t>
            </a:r>
          </a:p>
        </p:txBody>
      </p:sp>
      <p:sp>
        <p:nvSpPr>
          <p:cNvPr id="8" name="Text Placeholder 7"/>
          <p:cNvSpPr>
            <a:spLocks noGrp="1"/>
          </p:cNvSpPr>
          <p:nvPr>
            <p:ph type="body" sz="quarter" idx="18"/>
          </p:nvPr>
        </p:nvSpPr>
        <p:spPr>
          <a:xfrm>
            <a:off x="2713220" y="5382926"/>
            <a:ext cx="5802130" cy="1244600"/>
          </a:xfrm>
        </p:spPr>
        <p:txBody>
          <a:bodyPr/>
          <a:lstStyle/>
          <a:p>
            <a:r>
              <a:rPr lang="en-US" dirty="0"/>
              <a:t>Practical intelligence is required for everyday tasks that may be poorly defined and may have multiple solutions.</a:t>
            </a:r>
          </a:p>
        </p:txBody>
      </p:sp>
    </p:spTree>
    <p:extLst>
      <p:ext uri="{BB962C8B-B14F-4D97-AF65-F5344CB8AC3E}">
        <p14:creationId xmlns:p14="http://schemas.microsoft.com/office/powerpoint/2010/main" val="19387297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6892</TotalTime>
  <Words>3070</Words>
  <Application>Microsoft Macintosh PowerPoint</Application>
  <PresentationFormat>On-screen Show (4:3)</PresentationFormat>
  <Paragraphs>283</Paragraphs>
  <Slides>49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Arial</vt:lpstr>
      <vt:lpstr>Calibri</vt:lpstr>
      <vt:lpstr>Wingdings</vt:lpstr>
      <vt:lpstr>Office Theme</vt:lpstr>
      <vt:lpstr>Custom Design</vt:lpstr>
      <vt:lpstr>Unit 11 Testing and Individual Differences</vt:lpstr>
      <vt:lpstr>So, how is _______________ defined?</vt:lpstr>
      <vt:lpstr>What is general intelligence (g)?</vt:lpstr>
      <vt:lpstr>What is Howard ___________’s theory of  ____________ intelligences?</vt:lpstr>
      <vt:lpstr>What are some of Howard Gardner’s Multiple Intelligences?</vt:lpstr>
      <vt:lpstr>What are some additional  Multiple Intelligences?</vt:lpstr>
      <vt:lpstr>What is _____________syndrome?</vt:lpstr>
      <vt:lpstr>How does Robert Sternberg agree  with Howard Gardner?</vt:lpstr>
      <vt:lpstr>What are the three types of intelligence according to Sternberg?</vt:lpstr>
      <vt:lpstr>How important is “g”?</vt:lpstr>
      <vt:lpstr>What is grit?</vt:lpstr>
      <vt:lpstr>What is __________ intelligence?</vt:lpstr>
      <vt:lpstr>A review of intelligence theories.</vt:lpstr>
      <vt:lpstr>What is an __________ test?</vt:lpstr>
      <vt:lpstr>What is the difference between an ____________ test and an ________ test?</vt:lpstr>
      <vt:lpstr>How did Alfred ________contribute  to the field?</vt:lpstr>
      <vt:lpstr>What was Binet’s assumption about intellectual development?</vt:lpstr>
      <vt:lpstr>What is meant by __________ age?</vt:lpstr>
      <vt:lpstr>How were Binet’s tests modified by  Lewis ___________?</vt:lpstr>
      <vt:lpstr>What is the intelligence ___________ (IQ) and how was it derived?</vt:lpstr>
      <vt:lpstr>What intelligence test did David Wechsler design?</vt:lpstr>
      <vt:lpstr>What three criteria must an  intelligence test meet to be accepted?</vt:lpstr>
      <vt:lpstr>What does the test score indicate?</vt:lpstr>
      <vt:lpstr>How is an intelligence score derived using the ___________ curve?</vt:lpstr>
      <vt:lpstr>What is the Flynn effect?</vt:lpstr>
      <vt:lpstr>What is _________ and how  is it determined?</vt:lpstr>
      <vt:lpstr>What is _______?</vt:lpstr>
      <vt:lpstr>What is the difference between content validity and predictive validity?</vt:lpstr>
      <vt:lpstr>What are c_____________ and  f_______ intelligence?</vt:lpstr>
      <vt:lpstr>What is the __________-_______________research method?</vt:lpstr>
      <vt:lpstr>What is a _____________study? </vt:lpstr>
      <vt:lpstr>What is an intellectual ___________?</vt:lpstr>
      <vt:lpstr>What are two criteria that must be met to diagnose an intellectual _______?</vt:lpstr>
      <vt:lpstr>What is  _______ Syndrome?</vt:lpstr>
      <vt:lpstr>What is ________________?</vt:lpstr>
      <vt:lpstr>So, what determines intelligence?  ________ or _____________?</vt:lpstr>
      <vt:lpstr>What is ____________?</vt:lpstr>
      <vt:lpstr>What does “intelligence is about 50% heritable” mean…and NOT mean?</vt:lpstr>
      <vt:lpstr>What does it mean that intelligence may be ________________?</vt:lpstr>
      <vt:lpstr>How do the genders differ in  mental ability scores?</vt:lpstr>
      <vt:lpstr>What does research show regarding gender differences in mental abilities?</vt:lpstr>
      <vt:lpstr>How does _______________ contribute to differences in mental abilities?</vt:lpstr>
      <vt:lpstr>Which explains the difference? Genes or environment?</vt:lpstr>
      <vt:lpstr>How alike, genetically, are humans?</vt:lpstr>
      <vt:lpstr>Scientifically speaking, are  intelligence tests _________?</vt:lpstr>
      <vt:lpstr>What is another way to consider bias?</vt:lpstr>
      <vt:lpstr>What is the ___________ threat?</vt:lpstr>
      <vt:lpstr>What has research shown about the stereotype threat?</vt:lpstr>
      <vt:lpstr>How does __________ threat impact  test scores?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Microsoft Office User</cp:lastModifiedBy>
  <cp:revision>1012</cp:revision>
  <dcterms:created xsi:type="dcterms:W3CDTF">2017-07-06T19:56:42Z</dcterms:created>
  <dcterms:modified xsi:type="dcterms:W3CDTF">2020-02-23T22:33:48Z</dcterms:modified>
  <cp:category/>
</cp:coreProperties>
</file>