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57"/>
  </p:notesMasterIdLst>
  <p:handoutMasterIdLst>
    <p:handoutMasterId r:id="rId58"/>
  </p:handoutMasterIdLst>
  <p:sldIdLst>
    <p:sldId id="351" r:id="rId3"/>
    <p:sldId id="293" r:id="rId4"/>
    <p:sldId id="303" r:id="rId5"/>
    <p:sldId id="331" r:id="rId6"/>
    <p:sldId id="333" r:id="rId7"/>
    <p:sldId id="332" r:id="rId8"/>
    <p:sldId id="304" r:id="rId9"/>
    <p:sldId id="334" r:id="rId10"/>
    <p:sldId id="306" r:id="rId11"/>
    <p:sldId id="307" r:id="rId12"/>
    <p:sldId id="310" r:id="rId13"/>
    <p:sldId id="309" r:id="rId14"/>
    <p:sldId id="348" r:id="rId15"/>
    <p:sldId id="312" r:id="rId16"/>
    <p:sldId id="313" r:id="rId17"/>
    <p:sldId id="314" r:id="rId18"/>
    <p:sldId id="315" r:id="rId19"/>
    <p:sldId id="328" r:id="rId20"/>
    <p:sldId id="317" r:id="rId21"/>
    <p:sldId id="329" r:id="rId22"/>
    <p:sldId id="319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27" clrIdx="0">
    <p:extLst/>
  </p:cmAuthor>
  <p:cmAuthor id="2" name="Herzig, Allison" initials="HA" lastIdx="34" clrIdx="1">
    <p:extLst/>
  </p:cmAuthor>
  <p:cmAuthor id="3" name="Bamatter, Heidi" initials="BH" lastIdx="1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4"/>
    <a:srgbClr val="E7D9B1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4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-18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882B959-9D1C-4DA8-8BA1-EFD6A256841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EBA5A0E-C63F-46BB-AE6E-BF4C255A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2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4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1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1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5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3C14-7C91-4FC9-837D-40531677F4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871" y="1966094"/>
            <a:ext cx="8101013" cy="740060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" y="3296353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4724752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68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52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71875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38725" y="4295775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81225" y="43307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580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5795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2933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5499100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02CA3"/>
          </a:solidFill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650" y="365125"/>
            <a:ext cx="908050" cy="7143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" y="223596"/>
            <a:ext cx="864944" cy="12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06750" y="1968500"/>
            <a:ext cx="581660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01600"/>
            <a:ext cx="2133600" cy="5842000"/>
          </a:xfrm>
          <a:solidFill>
            <a:srgbClr val="A02C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Module#</a:t>
            </a:r>
          </a:p>
          <a:p>
            <a:pPr lvl="0"/>
            <a:r>
              <a:rPr lang="en-US" dirty="0"/>
              <a:t>Title of module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330200"/>
            <a:ext cx="8274050" cy="1409700"/>
          </a:xfrm>
          <a:solidFill>
            <a:srgbClr val="E7D9B1"/>
          </a:solidFill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B7801-40E7-46D4-A2F7-24A34A3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90" r:id="rId4"/>
    <p:sldLayoutId id="2147483685" r:id="rId5"/>
    <p:sldLayoutId id="2147483687" r:id="rId6"/>
    <p:sldLayoutId id="2147483691" r:id="rId7"/>
    <p:sldLayoutId id="2147483689" r:id="rId8"/>
    <p:sldLayoutId id="2147483688" r:id="rId9"/>
    <p:sldLayoutId id="214748368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075D7252-D64C-4888-92FB-0DF9ABD6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Psychology’s History and Approaches</a:t>
            </a:r>
          </a:p>
        </p:txBody>
      </p:sp>
      <p:pic>
        <p:nvPicPr>
          <p:cNvPr id="3" name="Picture 2" descr="Unit 1: Psychology's History and Approach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2288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52" y="2409825"/>
            <a:ext cx="2909796" cy="43646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kali9/Getty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919" y="6031662"/>
            <a:ext cx="133333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="" xmlns:a16="http://schemas.microsoft.com/office/drawing/2014/main" id="{815030D4-3EB1-496B-8ABE-CCDC8D3C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structuralism? What is introspection?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28" y="692118"/>
            <a:ext cx="3868340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structuralism?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465" y="1926578"/>
            <a:ext cx="3592286" cy="368458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Early school </a:t>
            </a:r>
            <a:r>
              <a:rPr lang="en-US" sz="2400" b="1" dirty="0"/>
              <a:t>focused on identifying the elements of thought and mind (structures) </a:t>
            </a:r>
            <a:r>
              <a:rPr lang="en-US" sz="2400" dirty="0"/>
              <a:t>the way early chemists developed the periodic table to classify elements.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7943" y="692118"/>
            <a:ext cx="3860565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introspection?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6" y="1926578"/>
            <a:ext cx="3536302" cy="368458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The </a:t>
            </a:r>
            <a:r>
              <a:rPr lang="en-US" sz="2400" b="1" dirty="0"/>
              <a:t>process of looking inward </a:t>
            </a:r>
            <a:r>
              <a:rPr lang="en-US" sz="2400" dirty="0"/>
              <a:t>to directly observe one’s own psychological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other important milestones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10066" y="2301766"/>
            <a:ext cx="4120166" cy="3451889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____________of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and physical traits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William James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5902316"/>
            <a:ext cx="3288258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______________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(1809-1882)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F2FB9A1C-11C6-4086-8E64-AC87C52921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1137"/>
          <a:stretch/>
        </p:blipFill>
        <p:spPr>
          <a:xfrm>
            <a:off x="628649" y="1807538"/>
            <a:ext cx="3288258" cy="3946117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="" xmlns:a16="http://schemas.microsoft.com/office/drawing/2014/main" id="{2656A9D1-64BF-4CC6-8392-1BB19E82B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8" y="40900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some important milestones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93738" y="1762664"/>
            <a:ext cx="3337103" cy="4455571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algn="l"/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sz="3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endParaRPr lang="en-US" sz="3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Psychology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788" y="5753655"/>
            <a:ext cx="2998978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_____________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(1842-1910)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7" r="177"/>
          <a:stretch>
            <a:fillRect/>
          </a:stretch>
        </p:blipFill>
        <p:spPr>
          <a:xfrm>
            <a:off x="826788" y="1762664"/>
            <a:ext cx="2998978" cy="3919332"/>
          </a:xfrm>
          <a:prstGeom prst="rect">
            <a:avLst/>
          </a:prstGeom>
        </p:spPr>
      </p:pic>
      <p:pic>
        <p:nvPicPr>
          <p:cNvPr id="8" name="Picture 7" descr="decorative">
            <a:extLst>
              <a:ext uri="{FF2B5EF4-FFF2-40B4-BE49-F238E27FC236}">
                <a16:creationId xmlns="" xmlns:a16="http://schemas.microsoft.com/office/drawing/2014/main" id="{27F34119-F1B6-49C8-8B09-3BC5987A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functionalism?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200"/>
            <a:ext cx="8101584" cy="350747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Functionalism assumes a purpose…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smelling and thinking must have helped us evolve….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of consciousness must serve a </a:t>
            </a:r>
            <a:r>
              <a:rPr lang="en-US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smelling is what the nose does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is what the brain does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but…WHY?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additional important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46997" y="1800446"/>
            <a:ext cx="4437445" cy="452415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of William James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denied her Ph.D. due to gender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memory researcher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female president of the APA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111" y="6055816"/>
            <a:ext cx="2982192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Mary </a:t>
            </a:r>
            <a:r>
              <a:rPr lang="en-US" b="1" dirty="0" err="1">
                <a:solidFill>
                  <a:schemeClr val="bg1"/>
                </a:solidFill>
              </a:rPr>
              <a:t>Whiton</a:t>
            </a:r>
            <a:r>
              <a:rPr lang="en-US" b="1" dirty="0">
                <a:solidFill>
                  <a:schemeClr val="bg1"/>
                </a:solidFill>
              </a:rPr>
              <a:t> Calkins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(1863-1930)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9" r="319"/>
          <a:stretch>
            <a:fillRect/>
          </a:stretch>
        </p:blipFill>
        <p:spPr>
          <a:xfrm>
            <a:off x="648110" y="1800446"/>
            <a:ext cx="2982193" cy="4123332"/>
          </a:xfrm>
          <a:prstGeom prst="rect">
            <a:avLst/>
          </a:prstGeom>
        </p:spPr>
      </p:pic>
      <p:pic>
        <p:nvPicPr>
          <p:cNvPr id="8" name="Picture 7" descr="decorative">
            <a:extLst>
              <a:ext uri="{FF2B5EF4-FFF2-40B4-BE49-F238E27FC236}">
                <a16:creationId xmlns="" xmlns:a16="http://schemas.microsoft.com/office/drawing/2014/main" id="{055C84F9-7A08-471D-A47E-61989834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1507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contributions to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53322" y="1831459"/>
            <a:ext cx="4368353" cy="4245361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of Edward Titchener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female to earn Ph.D.in psychology</a:t>
            </a:r>
          </a:p>
          <a:p>
            <a:pPr algn="l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 Animal Mind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841" y="5902511"/>
            <a:ext cx="2880700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Margaret Floy Washburn (1871-1939)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D9CF4FE8-8479-4423-93D3-D4634AAA5A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7234" r="2432"/>
          <a:stretch/>
        </p:blipFill>
        <p:spPr>
          <a:xfrm>
            <a:off x="615228" y="1831459"/>
            <a:ext cx="2923313" cy="3848628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="" xmlns:a16="http://schemas.microsoft.com/office/drawing/2014/main" id="{3776FA73-9A16-4697-AD99-B2E8BADA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39059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48" y="515512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How did behaviorism further the development of psychological science?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751" y="5836068"/>
            <a:ext cx="3047075" cy="796743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B.F. Skinner </a:t>
            </a:r>
          </a:p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(1904-1990)	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9992" y="2035646"/>
            <a:ext cx="3066592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4846" y="5836069"/>
            <a:ext cx="2829349" cy="79674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B. Watson</a:t>
            </a:r>
          </a:p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(1878-1958)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94846" y="2035646"/>
            <a:ext cx="2829349" cy="3684588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53878B70-D8D1-451B-A5B7-97770D47F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2" y="568015"/>
            <a:ext cx="690861" cy="6908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6" y="2002971"/>
            <a:ext cx="3167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981199"/>
            <a:ext cx="276837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3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behaviorism?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93" y="2260599"/>
            <a:ext cx="7886700" cy="338296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psychology should be an objective science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observable behavior is important to study… not the unseen mental processes</a:t>
            </a:r>
          </a:p>
        </p:txBody>
      </p:sp>
      <p:pic>
        <p:nvPicPr>
          <p:cNvPr id="4" name="Picture 3" descr="decorative">
            <a:extLst>
              <a:ext uri="{FF2B5EF4-FFF2-40B4-BE49-F238E27FC236}">
                <a16:creationId xmlns="" xmlns:a16="http://schemas.microsoft.com/office/drawing/2014/main" id="{CBAC5DA2-359E-4857-BEF6-F411C2A49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Freud further the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psychological science?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19701" y="2110325"/>
            <a:ext cx="4368353" cy="3441616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 influential treatment process called psychoanalysis</a:t>
            </a:r>
          </a:p>
          <a:p>
            <a:pPr algn="l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theory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8111" y="5961532"/>
            <a:ext cx="2957518" cy="76944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Sigmund Freud 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(1856-1939)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="" xmlns:a16="http://schemas.microsoft.com/office/drawing/2014/main" id="{BC620075-8D4F-46DD-BD92-A32347CA88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6198"/>
          <a:stretch>
            <a:fillRect/>
          </a:stretch>
        </p:blipFill>
        <p:spPr>
          <a:xfrm>
            <a:off x="648111" y="1776692"/>
            <a:ext cx="3091376" cy="4040086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C9BF59CD-7674-40ED-BD1A-81CEDF86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39059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820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Freudian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psychoanalytic) psychology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00670"/>
            <a:ext cx="7886700" cy="278573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Unconscious forces and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childhood experiences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affect our behavior and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mental processes.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corative">
            <a:extLst>
              <a:ext uri="{FF2B5EF4-FFF2-40B4-BE49-F238E27FC236}">
                <a16:creationId xmlns="" xmlns:a16="http://schemas.microsoft.com/office/drawing/2014/main" id="{56679C75-702D-4748-969E-8A7B4706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9978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65126"/>
            <a:ext cx="8101584" cy="1325880"/>
          </a:xfrm>
          <a:solidFill>
            <a:srgbClr val="A02CA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How is psychology a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67294" cy="4397754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Psychology uses the tools of science to 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behavior and mental processes.</a:t>
            </a:r>
          </a:p>
        </p:txBody>
      </p:sp>
      <p:pic>
        <p:nvPicPr>
          <p:cNvPr id="6" name="Picture 5" descr="decorative">
            <a:extLst>
              <a:ext uri="{FF2B5EF4-FFF2-40B4-BE49-F238E27FC236}">
                <a16:creationId xmlns="" xmlns:a16="http://schemas.microsoft.com/office/drawing/2014/main" id="{167AD78B-4005-4F21-A35E-BC416467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6" y="392422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6564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humanism further the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psychological science?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19715" y="2564209"/>
            <a:ext cx="2933419" cy="3244162"/>
          </a:xfrm>
          <a:prstGeom prst="rect">
            <a:avLst/>
          </a:prstGeo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Abraham Maslow</a:t>
            </a:r>
          </a:p>
          <a:p>
            <a:endParaRPr lang="en-US" sz="2600" dirty="0"/>
          </a:p>
          <a:p>
            <a:r>
              <a:rPr lang="en-US" sz="2600" dirty="0"/>
              <a:t>Carl Rogers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10769" y="2128977"/>
            <a:ext cx="3619464" cy="4114627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Humans strive to reach their full potential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Unconditional love</a:t>
            </a:r>
          </a:p>
          <a:p>
            <a:pPr algn="l"/>
            <a:endParaRPr lang="en-US" sz="26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Personal growth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2158E307-73A4-4B38-8520-20505166A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59531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humanism?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6348"/>
            <a:ext cx="8101584" cy="3384644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lvl="0" algn="ctr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force” in psychology </a:t>
            </a:r>
          </a:p>
          <a:p>
            <a:pPr lvl="0" algn="ctr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 both behaviorism and </a:t>
            </a:r>
          </a:p>
          <a:p>
            <a:pPr marL="0" lvl="0" indent="0" algn="ctr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psychoanalytic psychology</a:t>
            </a:r>
          </a:p>
          <a:p>
            <a:pPr lvl="0" algn="ctr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of potential and personal growth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 hidden="1">
            <a:extLst>
              <a:ext uri="{FF2B5EF4-FFF2-40B4-BE49-F238E27FC236}">
                <a16:creationId xmlns="" xmlns:a16="http://schemas.microsoft.com/office/drawing/2014/main" id="{5618C30B-43C0-479B-83E5-082FA3E7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8" y="308888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does contemporary psychology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focus on cognition?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DAF842-88AE-49DE-8911-065B52EC8A34}"/>
              </a:ext>
            </a:extLst>
          </p:cNvPr>
          <p:cNvSpPr txBox="1">
            <a:spLocks/>
          </p:cNvSpPr>
          <p:nvPr/>
        </p:nvSpPr>
        <p:spPr>
          <a:xfrm>
            <a:off x="407586" y="253534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How does contemporary psychology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focus on cognition?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86" y="1833326"/>
            <a:ext cx="3875165" cy="823912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cognitive psychology?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86" y="2911151"/>
            <a:ext cx="3875165" cy="3278512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The study </a:t>
            </a:r>
            <a:r>
              <a:rPr lang="en-US" sz="2600" dirty="0" smtClean="0"/>
              <a:t>_________________: 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thinking, perceiving, learning, </a:t>
            </a:r>
            <a:r>
              <a:rPr lang="en-US" sz="2600" dirty="0" smtClean="0"/>
              <a:t>_______, </a:t>
            </a:r>
            <a:r>
              <a:rPr lang="en-US" sz="2600" dirty="0"/>
              <a:t>communicating and solving problems.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256" y="1833326"/>
            <a:ext cx="3675913" cy="823912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cognitive neuroscience?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255" y="2911151"/>
            <a:ext cx="3683285" cy="3278512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The interdisciplinary study of the </a:t>
            </a:r>
            <a:r>
              <a:rPr lang="en-US" sz="2600" dirty="0" smtClean="0"/>
              <a:t>______activity </a:t>
            </a:r>
            <a:r>
              <a:rPr lang="en-US" sz="2600" dirty="0"/>
              <a:t>linked with cognition (including perception, thinking, memory, and language).</a:t>
            </a:r>
          </a:p>
        </p:txBody>
      </p:sp>
      <p:pic>
        <p:nvPicPr>
          <p:cNvPr id="8" name="Picture 7" descr="decorative">
            <a:extLst>
              <a:ext uri="{FF2B5EF4-FFF2-40B4-BE49-F238E27FC236}">
                <a16:creationId xmlns="" xmlns:a16="http://schemas.microsoft.com/office/drawing/2014/main" id="{2576E894-FC27-4FB7-A2FA-4F73B1DC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8" y="280830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B875D3E5-989B-4B21-B59F-AA6E5E26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is</a:t>
            </a:r>
            <a:r>
              <a:rPr lang="en-US" dirty="0"/>
              <a:t> psychology?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98988" y="31645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What </a:t>
            </a:r>
            <a:r>
              <a:rPr lang="en-US" sz="2800" b="1" i="1" dirty="0">
                <a:solidFill>
                  <a:schemeClr val="bg1"/>
                </a:solidFill>
              </a:rPr>
              <a:t>is</a:t>
            </a:r>
            <a:r>
              <a:rPr lang="en-US" sz="2800" b="1" dirty="0">
                <a:solidFill>
                  <a:schemeClr val="bg1"/>
                </a:solidFill>
              </a:rPr>
              <a:t> psychology?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988" y="2099387"/>
            <a:ext cx="8101584" cy="407757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lvl="0" algn="ctr"/>
            <a:endParaRPr lang="en-US" sz="4000" dirty="0"/>
          </a:p>
          <a:p>
            <a:pPr marL="0" lvl="0" indent="0" algn="ctr">
              <a:buNone/>
            </a:pPr>
            <a:r>
              <a:rPr lang="en-US" sz="2800" dirty="0"/>
              <a:t>Psychology is the </a:t>
            </a:r>
            <a:r>
              <a:rPr lang="en-US" sz="2800" b="1" i="1" dirty="0" smtClean="0"/>
              <a:t>____________________________________________________________________________</a:t>
            </a:r>
            <a:endParaRPr lang="en-US" sz="2800" b="1" i="1" dirty="0"/>
          </a:p>
          <a:p>
            <a:pPr marL="0" lvl="0" indent="0" algn="ctr">
              <a:buNone/>
            </a:pPr>
            <a:r>
              <a:rPr lang="en-US" sz="2800" dirty="0"/>
              <a:t>of humans and other animals.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34DA4957-794A-4809-A863-312BED27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Why is psychology scientific?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494522" y="316453"/>
            <a:ext cx="813629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Why is psychology scientific?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22" y="2052735"/>
            <a:ext cx="8136294" cy="412422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800" dirty="0"/>
              <a:t>Psychology is </a:t>
            </a:r>
            <a:r>
              <a:rPr lang="en-US" sz="2800" b="1" i="1" dirty="0"/>
              <a:t>scientific</a:t>
            </a:r>
            <a:r>
              <a:rPr lang="en-US" sz="2800" dirty="0"/>
              <a:t> because it </a:t>
            </a:r>
          </a:p>
          <a:p>
            <a:pPr marL="0" indent="0" algn="ctr">
              <a:buNone/>
            </a:pPr>
            <a:r>
              <a:rPr lang="en-US" sz="2800" dirty="0"/>
              <a:t>uses </a:t>
            </a:r>
            <a:r>
              <a:rPr lang="en-US" sz="2800" dirty="0" smtClean="0"/>
              <a:t>________ </a:t>
            </a:r>
            <a:r>
              <a:rPr lang="en-US" sz="2800" dirty="0"/>
              <a:t>and </a:t>
            </a:r>
          </a:p>
          <a:p>
            <a:pPr marL="0" indent="0" algn="ctr">
              <a:buNone/>
            </a:pPr>
            <a:r>
              <a:rPr lang="en-US" sz="2800" dirty="0"/>
              <a:t>the </a:t>
            </a:r>
            <a:r>
              <a:rPr lang="en-US" sz="2800" dirty="0" smtClean="0"/>
              <a:t>_______________ 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to critically evaluate evidence.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2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700C7970-311B-48D5-BFC5-6A188DDA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behavior?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28650" y="289158"/>
            <a:ext cx="7886700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What is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0727"/>
            <a:ext cx="7886700" cy="4096236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Psychology examines </a:t>
            </a:r>
            <a:r>
              <a:rPr lang="en-US" sz="2800" b="1" i="1" dirty="0" smtClean="0"/>
              <a:t>___________</a:t>
            </a:r>
            <a:r>
              <a:rPr lang="en-US" sz="2800" dirty="0" smtClean="0"/>
              <a:t> </a:t>
            </a:r>
            <a:r>
              <a:rPr lang="en-US" sz="2800" dirty="0"/>
              <a:t>which consists of any observable and measurable action taken by a person or other animal…</a:t>
            </a:r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….so, anything a person or animal DOES.</a:t>
            </a:r>
          </a:p>
        </p:txBody>
      </p:sp>
    </p:spTree>
    <p:extLst>
      <p:ext uri="{BB962C8B-B14F-4D97-AF65-F5344CB8AC3E}">
        <p14:creationId xmlns:p14="http://schemas.microsoft.com/office/powerpoint/2010/main" val="157751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2F04BC16-CB98-496A-A4BD-0E3F4E6A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mental processes?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98988" y="316453"/>
            <a:ext cx="7816362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What are mental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988" y="2164701"/>
            <a:ext cx="7816362" cy="4012261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Psychology examines </a:t>
            </a:r>
            <a:r>
              <a:rPr lang="en-US" sz="2800" b="1" i="1" dirty="0" smtClean="0"/>
              <a:t>____________</a:t>
            </a:r>
            <a:r>
              <a:rPr lang="en-US" sz="2800" dirty="0" smtClean="0"/>
              <a:t>which </a:t>
            </a:r>
            <a:r>
              <a:rPr lang="en-US" sz="2800" dirty="0"/>
              <a:t>consist of the internal, subjective experiences inferred from behavior…</a:t>
            </a:r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…so sensations, perceptions, dreams, thoughts, beliefs, and feelings.</a:t>
            </a:r>
          </a:p>
        </p:txBody>
      </p:sp>
    </p:spTree>
    <p:extLst>
      <p:ext uri="{BB962C8B-B14F-4D97-AF65-F5344CB8AC3E}">
        <p14:creationId xmlns:p14="http://schemas.microsoft.com/office/powerpoint/2010/main" val="108581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6B3ABA09-8FB7-4D10-8F8E-5E5A8396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does contemporary psychology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focus on cognition, biology and experience?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61A3FB3-468E-41B3-AA93-1C5451AC7B91}"/>
              </a:ext>
            </a:extLst>
          </p:cNvPr>
          <p:cNvSpPr txBox="1">
            <a:spLocks/>
          </p:cNvSpPr>
          <p:nvPr/>
        </p:nvSpPr>
        <p:spPr>
          <a:xfrm>
            <a:off x="535062" y="345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How does contemporary psychology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focus on cognition, biology and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62" y="2043403"/>
            <a:ext cx="8101584" cy="4133559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3000" b="1" dirty="0"/>
              <a:t>Nature-Nurture Issue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7030A0"/>
                </a:solidFill>
              </a:rPr>
              <a:t>Is it </a:t>
            </a:r>
            <a:r>
              <a:rPr lang="en-US" sz="2800" b="1" i="1" dirty="0" smtClean="0">
                <a:solidFill>
                  <a:srgbClr val="7030A0"/>
                </a:solidFill>
              </a:rPr>
              <a:t>______________________?</a:t>
            </a:r>
            <a:endParaRPr lang="en-US" sz="2800" b="1" i="1" dirty="0">
              <a:solidFill>
                <a:srgbClr val="7030A0"/>
              </a:solidFill>
            </a:endParaRPr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Contemporary psychology recognizes the </a:t>
            </a:r>
          </a:p>
          <a:p>
            <a:pPr marL="0" indent="0" algn="ctr">
              <a:buNone/>
            </a:pPr>
            <a:r>
              <a:rPr lang="en-US" sz="2800" dirty="0"/>
              <a:t>importance of </a:t>
            </a:r>
            <a:r>
              <a:rPr lang="en-US" sz="2800" b="1" i="1" dirty="0"/>
              <a:t>both</a:t>
            </a:r>
            <a:r>
              <a:rPr lang="en-US" sz="2800" dirty="0"/>
              <a:t> nature and nurture </a:t>
            </a:r>
          </a:p>
          <a:p>
            <a:pPr marL="0" indent="0" algn="ctr">
              <a:buNone/>
            </a:pPr>
            <a:r>
              <a:rPr lang="en-US" sz="2800" dirty="0"/>
              <a:t>as well as how they interact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6FC07636-966B-45E3-9FE7-4B5ED2FE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7" y="380278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5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="" xmlns:a16="http://schemas.microsoft.com/office/drawing/2014/main" id="{AC690BC9-4DAF-42D2-832B-60457AB2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Studies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28650" y="31645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Twin Studies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33461" y="1800808"/>
            <a:ext cx="4596773" cy="472129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_______________share </a:t>
            </a:r>
            <a:r>
              <a:rPr lang="en-US" sz="2400" dirty="0"/>
              <a:t>100% of the same genes</a:t>
            </a:r>
          </a:p>
          <a:p>
            <a:pPr algn="l"/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________________share </a:t>
            </a:r>
            <a:r>
              <a:rPr lang="en-US" sz="2400" dirty="0"/>
              <a:t>50% of the same genes  </a:t>
            </a:r>
          </a:p>
          <a:p>
            <a:pPr algn="l"/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/>
              <a:t>_____studies </a:t>
            </a:r>
            <a:r>
              <a:rPr lang="en-US" sz="2400" dirty="0"/>
              <a:t>provide evidence for the relative influence of nature and nurture and are used in </a:t>
            </a:r>
            <a:r>
              <a:rPr lang="en-US" sz="2400" b="1" i="1" dirty="0"/>
              <a:t>behavior genetics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69510"/>
            <a:ext cx="3295238" cy="3038095"/>
          </a:xfrm>
          <a:prstGeom prst="rect">
            <a:avLst/>
          </a:prstGeom>
          <a:ln w="76200">
            <a:solidFill>
              <a:srgbClr val="A02CA3"/>
            </a:solidFill>
          </a:ln>
        </p:spPr>
      </p:pic>
    </p:spTree>
    <p:extLst>
      <p:ext uri="{BB962C8B-B14F-4D97-AF65-F5344CB8AC3E}">
        <p14:creationId xmlns:p14="http://schemas.microsoft.com/office/powerpoint/2010/main" val="1821298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D5F58E6-DEF1-4A62-96B6-745A7666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contemporary psychology focus on culture?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61A3FB3-468E-41B3-AA93-1C5451AC7B91}"/>
              </a:ext>
            </a:extLst>
          </p:cNvPr>
          <p:cNvSpPr txBox="1">
            <a:spLocks/>
          </p:cNvSpPr>
          <p:nvPr/>
        </p:nvSpPr>
        <p:spPr>
          <a:xfrm>
            <a:off x="535061" y="345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How does contemporary psychology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focus on culture?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30F59C6C-24F4-4E3A-8DC5-5AEC2B46AB42}"/>
              </a:ext>
            </a:extLst>
          </p:cNvPr>
          <p:cNvSpPr txBox="1">
            <a:spLocks/>
          </p:cNvSpPr>
          <p:nvPr/>
        </p:nvSpPr>
        <p:spPr>
          <a:xfrm>
            <a:off x="535062" y="2155576"/>
            <a:ext cx="8101584" cy="4261409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Culture: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shared ideas, values, behaviors, and traditions,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___________________________and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from one generation to the next.</a:t>
            </a:r>
          </a:p>
          <a:p>
            <a:pPr marL="0" indent="0">
              <a:buNone/>
            </a:pPr>
            <a:endParaRPr lang="en-US" sz="2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Impacts: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of time and promptness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personal space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Beliefs about marriage and sex</a:t>
            </a:r>
          </a:p>
          <a:p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display</a:t>
            </a:r>
          </a:p>
          <a:p>
            <a:endParaRPr lang="en-US" dirty="0"/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6FC07636-966B-45E3-9FE7-4B5ED2FE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1" y="372726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1937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philosophers wonder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mind?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5" y="2004298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does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5" y="3382483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does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____relate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5" y="4822212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much of what we know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_____?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much comes from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148C8E40-E389-45DC-90B5-17FA158E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2" y="34749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="" xmlns:a16="http://schemas.microsoft.com/office/drawing/2014/main" id="{ACD6429B-92BF-40F3-8806-4828BDC9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biopsychosocial approach?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D497E1-6BF3-4CEC-9CDC-39030154884D}"/>
              </a:ext>
            </a:extLst>
          </p:cNvPr>
          <p:cNvSpPr txBox="1">
            <a:spLocks/>
          </p:cNvSpPr>
          <p:nvPr/>
        </p:nvSpPr>
        <p:spPr>
          <a:xfrm>
            <a:off x="535062" y="26603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ADD9A52-D74A-4B69-AAB1-B76C891D112D}"/>
              </a:ext>
            </a:extLst>
          </p:cNvPr>
          <p:cNvSpPr txBox="1">
            <a:spLocks/>
          </p:cNvSpPr>
          <p:nvPr/>
        </p:nvSpPr>
        <p:spPr>
          <a:xfrm>
            <a:off x="537158" y="5322627"/>
            <a:ext cx="8099488" cy="121941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behavior or mental processes from three key viewpoints.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5" y="1651100"/>
            <a:ext cx="4115005" cy="3616935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A1880BFB-AFC6-4C3E-85F4-101B87F2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6" y="30025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6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223FC45-A61B-40F1-A835-19D13EBD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behavioral and biological perspectives?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D497E1-6BF3-4CEC-9CDC-39030154884D}"/>
              </a:ext>
            </a:extLst>
          </p:cNvPr>
          <p:cNvSpPr txBox="1">
            <a:spLocks/>
          </p:cNvSpPr>
          <p:nvPr/>
        </p:nvSpPr>
        <p:spPr>
          <a:xfrm>
            <a:off x="535062" y="463658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behavioral and biological perspectives?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ADD9A52-D74A-4B69-AAB1-B76C891D112D}"/>
              </a:ext>
            </a:extLst>
          </p:cNvPr>
          <p:cNvSpPr txBox="1">
            <a:spLocks/>
          </p:cNvSpPr>
          <p:nvPr/>
        </p:nvSpPr>
        <p:spPr>
          <a:xfrm>
            <a:off x="602079" y="2338765"/>
            <a:ext cx="8099488" cy="1422699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learned and observable behaviors impact behavior and mental processes.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BCBA395F-414A-4E71-B342-B362F5E2D641}"/>
              </a:ext>
            </a:extLst>
          </p:cNvPr>
          <p:cNvSpPr txBox="1">
            <a:spLocks/>
          </p:cNvSpPr>
          <p:nvPr/>
        </p:nvSpPr>
        <p:spPr>
          <a:xfrm>
            <a:off x="602079" y="4369187"/>
            <a:ext cx="8099488" cy="1552354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biological (genetics, neural, hormonal) and physiological processes impact behavior and mental processes.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A1880BFB-AFC6-4C3E-85F4-101B87F2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" y="49095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91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903639-2DE9-4304-926D-CECBB8AC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psychology’s cognitive perspectives?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D497E1-6BF3-4CEC-9CDC-39030154884D}"/>
              </a:ext>
            </a:extLst>
          </p:cNvPr>
          <p:cNvSpPr txBox="1">
            <a:spLocks/>
          </p:cNvSpPr>
          <p:nvPr/>
        </p:nvSpPr>
        <p:spPr>
          <a:xfrm>
            <a:off x="535062" y="400647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psychology’s cognitive perspectives?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37C9F7A6-8524-4FD9-9E01-CAF0E62D7136}"/>
              </a:ext>
            </a:extLst>
          </p:cNvPr>
          <p:cNvSpPr txBox="1">
            <a:spLocks/>
          </p:cNvSpPr>
          <p:nvPr/>
        </p:nvSpPr>
        <p:spPr>
          <a:xfrm>
            <a:off x="576006" y="2363656"/>
            <a:ext cx="8099488" cy="2665544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situations and mental processes (thoughts, memories, problem-solving) impact behavior and mental processes.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A1880BFB-AFC6-4C3E-85F4-101B87F2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6" y="42794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59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27AFD0F-8F09-41BC-8029-70BF359A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evolutionary and humanistic perspectives?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D497E1-6BF3-4CEC-9CDC-39030154884D}"/>
              </a:ext>
            </a:extLst>
          </p:cNvPr>
          <p:cNvSpPr txBox="1">
            <a:spLocks/>
          </p:cNvSpPr>
          <p:nvPr/>
        </p:nvSpPr>
        <p:spPr>
          <a:xfrm>
            <a:off x="532966" y="385767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evolutionary and humanistic perspectives?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ADD9A52-D74A-4B69-AAB1-B76C891D112D}"/>
              </a:ext>
            </a:extLst>
          </p:cNvPr>
          <p:cNvSpPr txBox="1">
            <a:spLocks/>
          </p:cNvSpPr>
          <p:nvPr/>
        </p:nvSpPr>
        <p:spPr>
          <a:xfrm>
            <a:off x="535062" y="2012769"/>
            <a:ext cx="8099488" cy="2072268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</a:t>
            </a:r>
            <a:r>
              <a:rPr lang="en-US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selection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traits has promoted the survival of genes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BCBA395F-414A-4E71-B342-B362F5E2D641}"/>
              </a:ext>
            </a:extLst>
          </p:cNvPr>
          <p:cNvSpPr txBox="1">
            <a:spLocks/>
          </p:cNvSpPr>
          <p:nvPr/>
        </p:nvSpPr>
        <p:spPr>
          <a:xfrm>
            <a:off x="535062" y="4620642"/>
            <a:ext cx="8099488" cy="1881758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drive for personal growth and self-actualization impact behavior and mental processes. 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A1880BFB-AFC6-4C3E-85F4-101B87F2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4" y="423849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7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A4400F1-E727-4A44-BE41-EE5B81B8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psychodynamic and social-cultural perspectives?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2D497E1-6BF3-4CEC-9CDC-39030154884D}"/>
              </a:ext>
            </a:extLst>
          </p:cNvPr>
          <p:cNvSpPr txBox="1">
            <a:spLocks/>
          </p:cNvSpPr>
          <p:nvPr/>
        </p:nvSpPr>
        <p:spPr>
          <a:xfrm>
            <a:off x="532966" y="39762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psychology’s psychodynamic and social-cultural perspectives?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37C9F7A6-8524-4FD9-9E01-CAF0E62D7136}"/>
              </a:ext>
            </a:extLst>
          </p:cNvPr>
          <p:cNvSpPr txBox="1">
            <a:spLocks/>
          </p:cNvSpPr>
          <p:nvPr/>
        </p:nvSpPr>
        <p:spPr>
          <a:xfrm>
            <a:off x="532966" y="2197608"/>
            <a:ext cx="8099488" cy="1552354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unconscious drives and conflicts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behavior and mental processes.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ADD9A52-D74A-4B69-AAB1-B76C891D112D}"/>
              </a:ext>
            </a:extLst>
          </p:cNvPr>
          <p:cNvSpPr txBox="1">
            <a:spLocks/>
          </p:cNvSpPr>
          <p:nvPr/>
        </p:nvSpPr>
        <p:spPr>
          <a:xfrm>
            <a:off x="535062" y="4545813"/>
            <a:ext cx="8099488" cy="1594885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behavior and thinking vary across situations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cultures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A1880BFB-AFC6-4C3E-85F4-101B87F2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4" y="42496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>
            <a:extLst>
              <a:ext uri="{FF2B5EF4-FFF2-40B4-BE49-F238E27FC236}">
                <a16:creationId xmlns="" xmlns:a16="http://schemas.microsoft.com/office/drawing/2014/main" id="{5D13C527-350B-40E5-B2D9-EC8782EF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difference between basic and applied psychology?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E4D7A5B-DFE6-49AF-B966-FCEF20295C49}"/>
              </a:ext>
            </a:extLst>
          </p:cNvPr>
          <p:cNvSpPr txBox="1">
            <a:spLocks/>
          </p:cNvSpPr>
          <p:nvPr/>
        </p:nvSpPr>
        <p:spPr>
          <a:xfrm>
            <a:off x="447870" y="364170"/>
            <a:ext cx="8273508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is the difference between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basic and applied psychology?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70" y="1879313"/>
            <a:ext cx="3918857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</a:t>
            </a:r>
            <a:r>
              <a:rPr lang="en-US" sz="2800" dirty="0" smtClean="0">
                <a:solidFill>
                  <a:schemeClr val="bg1"/>
                </a:solidFill>
              </a:rPr>
              <a:t>______ </a:t>
            </a:r>
            <a:r>
              <a:rPr lang="en-US" sz="2800" dirty="0">
                <a:solidFill>
                  <a:schemeClr val="bg1"/>
                </a:solidFill>
              </a:rPr>
              <a:t>research?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70" y="2892489"/>
            <a:ext cx="3918858" cy="3545633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Scientific inquiry that aims to </a:t>
            </a:r>
            <a:r>
              <a:rPr lang="en-US" sz="2400" b="1" i="1" dirty="0"/>
              <a:t>increase psychology’s knowledge base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Pure science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926" y="1879313"/>
            <a:ext cx="3887391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</a:t>
            </a:r>
            <a:r>
              <a:rPr lang="en-US" sz="2800" dirty="0" smtClean="0">
                <a:solidFill>
                  <a:schemeClr val="bg1"/>
                </a:solidFill>
              </a:rPr>
              <a:t>_____research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926" y="2892488"/>
            <a:ext cx="3897451" cy="3545633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Scientific inquiry that aims to use psychology to </a:t>
            </a:r>
            <a:r>
              <a:rPr lang="en-US" sz="2400" b="1" i="1" dirty="0"/>
              <a:t>solve practical problems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Real-world application of science</a:t>
            </a:r>
          </a:p>
          <a:p>
            <a:endParaRPr lang="en-US" dirty="0"/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7748ED8A-476C-40C3-A292-5DF2568E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" y="44243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9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>
            <a:extLst>
              <a:ext uri="{FF2B5EF4-FFF2-40B4-BE49-F238E27FC236}">
                <a16:creationId xmlns="" xmlns:a16="http://schemas.microsoft.com/office/drawing/2014/main" id="{D4E45703-2B1B-4314-B658-2F1A3FC9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is a clinical psychologist different from a psychiatrist?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DAF842-88AE-49DE-8911-065B52EC8A34}"/>
              </a:ext>
            </a:extLst>
          </p:cNvPr>
          <p:cNvSpPr txBox="1">
            <a:spLocks/>
          </p:cNvSpPr>
          <p:nvPr/>
        </p:nvSpPr>
        <p:spPr>
          <a:xfrm>
            <a:off x="519311" y="474921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How is a 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</a:rPr>
              <a:t>clinical psychologist different </a:t>
            </a:r>
          </a:p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</a:rPr>
              <a:t>from a psychiatrist?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310" y="1991966"/>
            <a:ext cx="3978871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a </a:t>
            </a:r>
            <a:r>
              <a:rPr lang="en-US" sz="2800" dirty="0" smtClean="0">
                <a:solidFill>
                  <a:schemeClr val="bg1"/>
                </a:solidFill>
              </a:rPr>
              <a:t>______psychologist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11" y="3007043"/>
            <a:ext cx="3978871" cy="3182620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/>
              <a:t>holds a PhD or </a:t>
            </a:r>
            <a:r>
              <a:rPr lang="en-US" sz="2400" dirty="0" err="1"/>
              <a:t>PsyD</a:t>
            </a:r>
            <a:r>
              <a:rPr lang="en-US" sz="2400" dirty="0"/>
              <a:t>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/>
              <a:t>provides psychotherapy to individuals with psychological disorders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1966"/>
            <a:ext cx="3991745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a </a:t>
            </a:r>
            <a:r>
              <a:rPr lang="en-US" sz="2800" dirty="0" smtClean="0">
                <a:solidFill>
                  <a:schemeClr val="bg1"/>
                </a:solidFill>
              </a:rPr>
              <a:t>______?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07043"/>
            <a:ext cx="3991745" cy="3182620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/>
              <a:t>holds a MD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/>
              <a:t>may </a:t>
            </a:r>
            <a:r>
              <a:rPr lang="en-US" sz="2400" u="sng" dirty="0"/>
              <a:t>prescribe drugs</a:t>
            </a:r>
            <a:r>
              <a:rPr lang="en-US" sz="2400" dirty="0"/>
              <a:t> to treat the physiological causes of psychological disorders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/>
              <a:t>may also provide psychotherapy </a:t>
            </a:r>
          </a:p>
        </p:txBody>
      </p:sp>
    </p:spTree>
    <p:extLst>
      <p:ext uri="{BB962C8B-B14F-4D97-AF65-F5344CB8AC3E}">
        <p14:creationId xmlns:p14="http://schemas.microsoft.com/office/powerpoint/2010/main" val="405141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86" y="354493"/>
            <a:ext cx="8101584" cy="1325880"/>
          </a:xfrm>
          <a:solidFill>
            <a:srgbClr val="A02CA3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Psychology as a reforming profession</a:t>
            </a:r>
            <a:br>
              <a:rPr lang="en-US" sz="3100" b="1" dirty="0">
                <a:solidFill>
                  <a:schemeClr val="bg1"/>
                </a:solidFill>
              </a:rPr>
            </a:br>
            <a:endParaRPr lang="en-US" sz="3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89644" y="1782458"/>
            <a:ext cx="4320826" cy="3898761"/>
          </a:xfr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reformer who advocated for the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… call your attention to the state of Insane Persons confined within this Commonwealth, in cages.”</a:t>
            </a:r>
          </a:p>
          <a:p>
            <a:pPr lvl="1" indent="0" algn="r">
              <a:buNone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~Dorothea Dix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571" y="5675019"/>
            <a:ext cx="3142856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Dorothea Dix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(1802-1887)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0" y="2340429"/>
            <a:ext cx="1976437" cy="26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99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1419DDFB-C381-47BC-B2D9-551EEE98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</a:t>
            </a:r>
            <a:r>
              <a:rPr lang="en-US" i="1" dirty="0">
                <a:solidFill>
                  <a:schemeClr val="bg1"/>
                </a:solidFill>
              </a:rPr>
              <a:t>cognitive psychologists</a:t>
            </a:r>
            <a:r>
              <a:rPr lang="en-US" dirty="0">
                <a:solidFill>
                  <a:schemeClr val="bg1"/>
                </a:solidFill>
              </a:rPr>
              <a:t> do, and where do they work?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522839" y="27296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>
                <a:solidFill>
                  <a:schemeClr val="bg1"/>
                </a:solidFill>
              </a:rPr>
              <a:t>cognitive 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420413" y="5116791"/>
            <a:ext cx="8306433" cy="1325319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work as a professor or a corporate consultant.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79" y="1748965"/>
            <a:ext cx="5796903" cy="3217701"/>
          </a:xfrm>
          <a:prstGeom prst="rect">
            <a:avLst/>
          </a:prstGeom>
        </p:spPr>
      </p:pic>
      <p:pic>
        <p:nvPicPr>
          <p:cNvPr id="3" name="Picture 2" descr="Karen Moskowitz/Getty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46" y="3719047"/>
            <a:ext cx="133333" cy="1247619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9" y="31390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2E212B3E-AD41-4135-A82D-AD7B4FE3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</a:t>
            </a:r>
            <a:r>
              <a:rPr lang="en-US" i="1" dirty="0">
                <a:solidFill>
                  <a:schemeClr val="bg1"/>
                </a:solidFill>
              </a:rPr>
              <a:t>developmental psychologists </a:t>
            </a:r>
            <a:r>
              <a:rPr lang="en-US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589811" y="32770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3671248" y="2174956"/>
            <a:ext cx="5061091" cy="4261578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how our behavior changes as we age.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in a school, or day care center. They may specialize in elder behavior and work in a senior center.</a:t>
            </a:r>
          </a:p>
        </p:txBody>
      </p:sp>
      <p:pic>
        <p:nvPicPr>
          <p:cNvPr id="3" name="Picture 2" descr="LAURENT/GLUCK/AGE Fotost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4" y="5122248"/>
            <a:ext cx="142857" cy="1314286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0" y="368647"/>
            <a:ext cx="690861" cy="69086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5" y="258035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9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66" y="328552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Greeks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/>
              <a:t>________</a:t>
            </a:r>
          </a:p>
          <a:p>
            <a:r>
              <a:rPr lang="en-US" sz="2600" dirty="0" smtClean="0"/>
              <a:t>________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309019"/>
            <a:ext cx="4692650" cy="1730717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mind and body are separate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mind continues after death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is innate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/>
              <a:t>________</a:t>
            </a:r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need data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comes from observation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is NOT innate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9776A65B-F7A3-4A30-86CB-9C9B829C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6" y="369496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="" xmlns:a16="http://schemas.microsoft.com/office/drawing/2014/main" id="{C5BDB5C2-38ED-4570-BD07-B3633E8B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educational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388578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739612" y="2728040"/>
            <a:ext cx="8099488" cy="1848234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how we learn in different environments and in different ways.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in schools or universities designing tests or teacher training.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0" y="41587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7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01EB314-0B39-4FEC-9D94-F75866B0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experimental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345429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>
                <a:solidFill>
                  <a:schemeClr val="bg1"/>
                </a:solidFill>
              </a:rPr>
              <a:t>experimental 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32851" y="2202842"/>
            <a:ext cx="8099488" cy="411480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our behaviors and mental processes.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as professors at a university or be employed at a research institution, zoo, business, or government agency.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9" y="37272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3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7EDC870-2853-416C-8E03-1ED30628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psychometric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36128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30755" y="2298376"/>
            <a:ext cx="8099488" cy="411480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math and statistics to create, administer, score and interpret tests… intelligence or personality tests for example.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in a university, a private research firm or a government agency.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2" y="38214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49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06FF505-5F51-452A-A16A-9C067358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social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15376" y="300408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>
                <a:solidFill>
                  <a:schemeClr val="bg1"/>
                </a:solidFill>
              </a:rPr>
              <a:t>social 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15376" y="1886803"/>
            <a:ext cx="8099488" cy="4358079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  impact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individually.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as university professors or in consulting positions, market research, or other applied fields such as social neuroscience.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0" y="33194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6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DF2151BD-CBFC-403D-AB3F-3B3EA7B0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18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forensic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5466" y="193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259307" y="4380680"/>
            <a:ext cx="8734568" cy="2252133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bring law and psychology together. They might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public policy for the mentally ill, consult 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selection or help law enforcement in criminal cases.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in a law school, a court, a mental health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a prison.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sychology in the courtroom - Forensic  psychologists apply psychology's principles and methods in the criminal justice system.  They may assess witness credibility or testify in court on a defendant's stae of mind and future risk. ">
            <a:extLst>
              <a:ext uri="{FF2B5EF4-FFF2-40B4-BE49-F238E27FC236}">
                <a16:creationId xmlns="" xmlns:a16="http://schemas.microsoft.com/office/drawing/2014/main" id="{31945E1A-6BA8-41B2-B445-14506B8E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8" y="1589908"/>
            <a:ext cx="3481928" cy="272017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Picture 1" descr="Ted Fitzgerald/AP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92" y="3262463"/>
            <a:ext cx="114286" cy="1047619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" y="232016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0A7CF52-80B5-4345-B103-4ADA1425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82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environmental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535062" y="345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562358" y="2179092"/>
            <a:ext cx="8099488" cy="4118071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how we are influenced and affected by our natural or built (urban)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__________. 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as university professors or as part of an interdisciplinary team, for a consulting firm, a nonprofit, or a government agency.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8" y="37210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5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74C50BD-2076-4561-9B7F-E7EB5517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health 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345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32851" y="2138149"/>
            <a:ext cx="8099488" cy="4056178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to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___________________________.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design programs to stop smoking, lose weight, improve sleep, manage pain, and prevent psychosocial problems related to disease.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as university professors or in a rehabilitation center, hospital, medical school, public health agency, or private practice.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4" y="36849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4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AFE7624-9865-451B-B360-85C5F4A2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I/O 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523669" y="46826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548591" y="2225588"/>
            <a:ext cx="8099488" cy="411480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the relationship between people and our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environments.  They investigate worker productivity and personnel selection, as well as organizational structuring, consumer behavior, and training.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as university or in business, industry, consulting, or a government agency.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1" y="495558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6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CC6641B-B34F-47EC-ACC5-B1D676CC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neuropsychologists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46826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>
                <a:solidFill>
                  <a:schemeClr val="bg1"/>
                </a:solidFill>
              </a:rPr>
              <a:t>neuropsychologists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30755" y="2165311"/>
            <a:ext cx="8099488" cy="411480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study how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_____________impacts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and thoughts.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treat Alzheimer’s or stroke, work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athletes and concussions or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people with autism or ADHD.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as university professors and some clinical neuropsychologists may work in a hospital neurology, neurosurgery, or psychiatric unit.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2" y="49132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8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394A277-C88C-4EEA-BA45-945B7BFF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rehabilitation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42307" y="36849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____________psychologists </a:t>
            </a:r>
            <a:endParaRPr lang="en-US" sz="2800" b="1" i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71542" y="2198807"/>
            <a:ext cx="8099488" cy="3792510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help individuals who have lost functioning after an accident or illness.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as university professors conducting basic or at a medical school, rehabilitation center, federal vocational rehabilitation agency, or in private practice working with individuals who have disabilities.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" y="395789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="" xmlns:a16="http://schemas.microsoft.com/office/drawing/2014/main" id="{DC054A29-58F5-46A9-8B64-6458BCA8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2270"/>
            <a:ext cx="7886700" cy="85248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French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3F1F146-90B7-4515-A3C6-CB87E87660A5}"/>
              </a:ext>
            </a:extLst>
          </p:cNvPr>
          <p:cNvSpPr txBox="1">
            <a:spLocks/>
          </p:cNvSpPr>
          <p:nvPr/>
        </p:nvSpPr>
        <p:spPr>
          <a:xfrm>
            <a:off x="413766" y="32855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The French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2309019"/>
            <a:ext cx="2400300" cy="335493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_________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309019"/>
            <a:ext cx="4692650" cy="335493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agreed with Socrates and Plato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dissected animals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fluid in brain flows through nerves to muscles causing movement</a:t>
            </a:r>
          </a:p>
        </p:txBody>
      </p:sp>
      <p:pic>
        <p:nvPicPr>
          <p:cNvPr id="8" name="Picture 7" descr="decorative">
            <a:extLst>
              <a:ext uri="{FF2B5EF4-FFF2-40B4-BE49-F238E27FC236}">
                <a16:creationId xmlns="" xmlns:a16="http://schemas.microsoft.com/office/drawing/2014/main" id="{D4C1B828-867A-4F64-9E2A-077E1066C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4" y="37310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FEF4E758-1B35-4C29-B1F5-8DFD0FE7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school 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2851" y="350208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___________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82387" y="1856096"/>
            <a:ext cx="4490113" cy="4763068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with kids in school dealing with problems that may negatively impact learning in the classroom.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work in elementary and secondary schools.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might work as university professors or for a government agency or private research company.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84" y="1856096"/>
            <a:ext cx="3452751" cy="4763068"/>
          </a:xfrm>
          <a:prstGeom prst="rect">
            <a:avLst/>
          </a:prstGeom>
        </p:spPr>
      </p:pic>
      <p:pic>
        <p:nvPicPr>
          <p:cNvPr id="3" name="Picture 2" descr="© Spencer Grant/PhotoEdit – All Rights Reserv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35" y="4619164"/>
            <a:ext cx="133333" cy="2000000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5" y="39578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="" xmlns:a16="http://schemas.microsoft.com/office/drawing/2014/main" id="{627FE890-CAAA-4EC2-9E8D-B6C7A109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sports 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562358" y="265748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 smtClean="0">
                <a:solidFill>
                  <a:schemeClr val="bg1"/>
                </a:solidFill>
              </a:rPr>
              <a:t>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204716" y="4406198"/>
            <a:ext cx="8802806" cy="2335795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with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them improve their performance.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might work as university professors or as a consultant for a team, or private company.  They may work with athletes that have psychological problems such as anxiety or substance abuse.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23" y="1674613"/>
            <a:ext cx="3256853" cy="2648600"/>
          </a:xfrm>
          <a:prstGeom prst="rect">
            <a:avLst/>
          </a:prstGeom>
        </p:spPr>
      </p:pic>
      <p:pic>
        <p:nvPicPr>
          <p:cNvPr id="3" name="Picture 2" descr="Phil Walter/Getty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866" y="3332737"/>
            <a:ext cx="142857" cy="990476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" y="300249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1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DCC2A36-59C1-4DD1-BA34-EAE9B452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clinical psychologists </a:t>
            </a:r>
            <a:r>
              <a:rPr lang="en-US" sz="3600" b="1" dirty="0">
                <a:solidFill>
                  <a:schemeClr val="bg1"/>
                </a:solidFill>
              </a:rPr>
              <a:t>do,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402226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</a:t>
            </a:r>
            <a:r>
              <a:rPr lang="en-US" sz="2800" b="1" dirty="0" err="1" smtClean="0">
                <a:solidFill>
                  <a:schemeClr val="bg1"/>
                </a:solidFill>
              </a:rPr>
              <a:t>do____________</a:t>
            </a:r>
            <a:r>
              <a:rPr lang="en-US" sz="2800" b="1" i="1" dirty="0" err="1" smtClean="0">
                <a:solidFill>
                  <a:schemeClr val="bg1"/>
                </a:solidFill>
              </a:rPr>
              <a:t>psychologists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do,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71542" y="2177063"/>
            <a:ext cx="8099488" cy="4114802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promote psychological health in individuals, groups, or organizations.  May specialize in specific psychiatric disorders.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provide therapy in private practice, mental health organizations, schools, industries, legal systems, counseling centers, correctional facilities, or the military.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2" y="45037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3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C958DCB-7944-4CD3-AFE9-D751CB69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community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255699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do </a:t>
            </a:r>
            <a:r>
              <a:rPr lang="en-US" sz="2800" b="1" i="1" dirty="0">
                <a:solidFill>
                  <a:schemeClr val="bg1"/>
                </a:solidFill>
              </a:rPr>
              <a:t>community 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297400" y="2438399"/>
            <a:ext cx="8434939" cy="4204117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with larger groups and communities and focusing on crisis management…such as recovering from a hurricane.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as university professors or in federal, state, or local mental health departments or as consultants for private or government agencies.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2" y="28660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0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03D44C5-BEA9-44D0-BC65-F868F562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What do </a:t>
            </a:r>
            <a:r>
              <a:rPr lang="en-US" sz="3600" b="1" i="1" dirty="0">
                <a:solidFill>
                  <a:schemeClr val="bg1"/>
                </a:solidFill>
              </a:rPr>
              <a:t>counseling psychologists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do, and where do they work?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AD3A945-71DF-4C26-B7F8-1994ACEB13FD}"/>
              </a:ext>
            </a:extLst>
          </p:cNvPr>
          <p:cNvSpPr txBox="1">
            <a:spLocks/>
          </p:cNvSpPr>
          <p:nvPr/>
        </p:nvSpPr>
        <p:spPr>
          <a:xfrm>
            <a:off x="630755" y="34543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What </a:t>
            </a:r>
            <a:r>
              <a:rPr lang="en-US" sz="2800" b="1">
                <a:solidFill>
                  <a:schemeClr val="bg1"/>
                </a:solidFill>
              </a:rPr>
              <a:t>do </a:t>
            </a:r>
            <a:r>
              <a:rPr lang="en-US" sz="2800" b="1" i="1" smtClean="0">
                <a:solidFill>
                  <a:schemeClr val="bg1"/>
                </a:solidFill>
              </a:rPr>
              <a:t>_____________ </a:t>
            </a:r>
            <a:r>
              <a:rPr lang="en-US" sz="2800" b="1" i="1" dirty="0">
                <a:solidFill>
                  <a:schemeClr val="bg1"/>
                </a:solidFill>
              </a:rPr>
              <a:t>psychologists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do, and where do they work?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C0F87BB5-82B6-47AD-AD34-15039735C65C}"/>
              </a:ext>
            </a:extLst>
          </p:cNvPr>
          <p:cNvSpPr txBox="1">
            <a:spLocks/>
          </p:cNvSpPr>
          <p:nvPr/>
        </p:nvSpPr>
        <p:spPr>
          <a:xfrm>
            <a:off x="630755" y="2366095"/>
            <a:ext cx="8099488" cy="3610356"/>
          </a:xfrm>
          <a:prstGeom prst="rect">
            <a:avLst/>
          </a:prstGeom>
          <a:solidFill>
            <a:srgbClr val="E7D9B1"/>
          </a:solidFill>
          <a:ln w="38100">
            <a:solidFill>
              <a:srgbClr val="A02CA3"/>
            </a:solidFill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help individuals cope with or make difficult life changes.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work as university professors or in a counseling center, community mental health center, school, business, or in private practice.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95636847-BE68-4D81-84FF-0548F54C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4" y="36849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>
            <a:extLst>
              <a:ext uri="{FF2B5EF4-FFF2-40B4-BE49-F238E27FC236}">
                <a16:creationId xmlns="" xmlns:a16="http://schemas.microsoft.com/office/drawing/2014/main" id="{FA18D1E3-5B43-4711-BF43-2F82657B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1328"/>
            <a:ext cx="7886700" cy="8524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British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A789235-5C04-4FA5-A84A-E71D4FEA97E4}"/>
              </a:ext>
            </a:extLst>
          </p:cNvPr>
          <p:cNvSpPr txBox="1">
            <a:spLocks/>
          </p:cNvSpPr>
          <p:nvPr/>
        </p:nvSpPr>
        <p:spPr>
          <a:xfrm>
            <a:off x="454710" y="28761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The British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47" y="2309020"/>
            <a:ext cx="2590411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________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053830"/>
            <a:ext cx="4692650" cy="175498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founder of modern science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/>
              <a:t>empiricism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46" y="4402448"/>
            <a:ext cx="2590411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________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22700" y="4136740"/>
            <a:ext cx="4692650" cy="177601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i="1" dirty="0"/>
              <a:t>tabula rasa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the mind at birth is a blank slate on which experience writes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="" xmlns:a16="http://schemas.microsoft.com/office/drawing/2014/main" id="{FA4745E8-BD60-4249-9947-D86D672B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" y="33216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="" xmlns:a16="http://schemas.microsoft.com/office/drawing/2014/main" id="{6DA8E358-1F41-47EF-8C74-45C0710C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empiricism?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28650" y="31645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empiricism?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/>
          <a:lstStyle/>
          <a:p>
            <a:r>
              <a:rPr lang="en-US" sz="2400" dirty="0"/>
              <a:t>The idea that </a:t>
            </a:r>
            <a:r>
              <a:rPr lang="en-US" sz="2800" b="1" dirty="0"/>
              <a:t>knowledge is the result of </a:t>
            </a:r>
            <a:r>
              <a:rPr lang="en-US" sz="2800" b="1" i="1" dirty="0" smtClean="0"/>
              <a:t>________</a:t>
            </a:r>
            <a:r>
              <a:rPr lang="en-US" sz="2800" b="1" dirty="0" smtClean="0"/>
              <a:t> </a:t>
            </a:r>
            <a:r>
              <a:rPr lang="en-US" sz="2800" b="1" dirty="0"/>
              <a:t>and that scientific knowledge is developed through </a:t>
            </a:r>
            <a:r>
              <a:rPr lang="en-US" sz="2800" b="1" i="1" dirty="0" smtClean="0"/>
              <a:t>__________AND</a:t>
            </a:r>
          </a:p>
          <a:p>
            <a:r>
              <a:rPr lang="en-US" sz="2800" b="1" i="1" dirty="0" smtClean="0"/>
              <a:t>_______________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151" b="5151"/>
          <a:stretch>
            <a:fillRect/>
          </a:stretch>
        </p:blipFill>
        <p:spPr>
          <a:xfrm>
            <a:off x="833923" y="2032000"/>
            <a:ext cx="3041650" cy="3975100"/>
          </a:xfrm>
          <a:ln w="76200">
            <a:solidFill>
              <a:srgbClr val="A02CA3"/>
            </a:solidFill>
          </a:ln>
        </p:spPr>
      </p:pic>
      <p:pic>
        <p:nvPicPr>
          <p:cNvPr id="9" name="Picture 8" descr="decorative">
            <a:extLst>
              <a:ext uri="{FF2B5EF4-FFF2-40B4-BE49-F238E27FC236}">
                <a16:creationId xmlns="" xmlns:a16="http://schemas.microsoft.com/office/drawing/2014/main" id="{A705D349-24FA-459B-80F7-4552D084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3" y="367952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milestones in psychology’s early development?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62818" y="2037978"/>
            <a:ext cx="4052532" cy="4353636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the first psychology lab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 to measure the “atoms of the mind”… the fastest mental processes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8939" y="5853633"/>
            <a:ext cx="3117850" cy="669688"/>
          </a:xfrm>
          <a:solidFill>
            <a:srgbClr val="A02CA3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________________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(1832-1920)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9" y="2037978"/>
            <a:ext cx="3107561" cy="3782311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="" xmlns:a16="http://schemas.microsoft.com/office/drawing/2014/main" id="{6E73AB95-FDCE-4CAF-893E-E0D749732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" y="406070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3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milestones in psychology’s early development?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03782" y="2160656"/>
            <a:ext cx="4603490" cy="374081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sz="2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 the elements of the mind</a:t>
            </a:r>
          </a:p>
          <a:p>
            <a:pPr lvl="0" algn="l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endParaRPr lang="en-US" sz="2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986170"/>
            <a:ext cx="2862383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Edward Bradford Titchener (1867-1927)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485" r="3485"/>
          <a:stretch>
            <a:fillRect/>
          </a:stretch>
        </p:blipFill>
        <p:spPr>
          <a:xfrm>
            <a:off x="628650" y="2160656"/>
            <a:ext cx="2862383" cy="3740818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="" xmlns:a16="http://schemas.microsoft.com/office/drawing/2014/main" id="{C1CF72CD-48C0-48E7-9FD0-F2962ED7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" y="392422"/>
            <a:ext cx="690861" cy="6908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" y="1887060"/>
            <a:ext cx="2895529" cy="40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6937</TotalTime>
  <Words>2213</Words>
  <Application>Microsoft Office PowerPoint</Application>
  <PresentationFormat>On-screen Show (4:3)</PresentationFormat>
  <Paragraphs>380</Paragraphs>
  <Slides>54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 Design</vt:lpstr>
      <vt:lpstr>Unit 1: Psychology’s History and Approaches</vt:lpstr>
      <vt:lpstr>    How is psychology a science?</vt:lpstr>
      <vt:lpstr>What did philosophers wonder  about the mind?</vt:lpstr>
      <vt:lpstr>The Greeks</vt:lpstr>
      <vt:lpstr>The French </vt:lpstr>
      <vt:lpstr>The British</vt:lpstr>
      <vt:lpstr>What is empiricism?</vt:lpstr>
      <vt:lpstr>What were important milestones in psychology’s early development?</vt:lpstr>
      <vt:lpstr>What were important milestones in psychology’s early development? Cont.</vt:lpstr>
      <vt:lpstr>What is structuralism? What is introspection?</vt:lpstr>
      <vt:lpstr>What were other important milestones  in psychology’s early development?</vt:lpstr>
      <vt:lpstr>What were some important milestones  in psychology’s early development?</vt:lpstr>
      <vt:lpstr>What is functionalism?</vt:lpstr>
      <vt:lpstr>What were additional important  milestones in psychology’s early development?</vt:lpstr>
      <vt:lpstr>What were important contributions to psychology’s early development?</vt:lpstr>
      <vt:lpstr> How did behaviorism further the development of psychological science?</vt:lpstr>
      <vt:lpstr>What is behaviorism?</vt:lpstr>
      <vt:lpstr>How did Freud further the  development of psychological science?</vt:lpstr>
      <vt:lpstr>What is Freudian  (or psychoanalytic) psychology?</vt:lpstr>
      <vt:lpstr>How did humanism further the  development of psychological science?</vt:lpstr>
      <vt:lpstr>What is humanism?</vt:lpstr>
      <vt:lpstr>How does contemporary psychology  focus on cognition? </vt:lpstr>
      <vt:lpstr>What is psychology?</vt:lpstr>
      <vt:lpstr>Why is psychology scientific?</vt:lpstr>
      <vt:lpstr>What is behavior?</vt:lpstr>
      <vt:lpstr>What are mental processes?</vt:lpstr>
      <vt:lpstr>How does contemporary psychology  focus on cognition, biology and experience? </vt:lpstr>
      <vt:lpstr>Twin Studies</vt:lpstr>
      <vt:lpstr>How does contemporary psychology focus on culture?</vt:lpstr>
      <vt:lpstr> What is the biopsychosocial approach?</vt:lpstr>
      <vt:lpstr>What are psychology’s behavioral and biological perspectives?</vt:lpstr>
      <vt:lpstr>What is psychology’s cognitive perspectives?</vt:lpstr>
      <vt:lpstr>What are psychology’s evolutionary and humanistic perspectives?</vt:lpstr>
      <vt:lpstr>What are psychology’s psychodynamic and social-cultural perspectives?</vt:lpstr>
      <vt:lpstr>What is the difference between basic and applied psychology?</vt:lpstr>
      <vt:lpstr>How is a clinical psychologist different from a psychiatrist?</vt:lpstr>
      <vt:lpstr> Psychology as a reforming profession </vt:lpstr>
      <vt:lpstr>What do cognitive psychologists do, and where do they work?</vt:lpstr>
      <vt:lpstr>What do developmental psychologists do, and where do they work?</vt:lpstr>
      <vt:lpstr> What do educational psychologists  do, and where do they work?</vt:lpstr>
      <vt:lpstr>What do experimental psychologists  do, and where do they work?</vt:lpstr>
      <vt:lpstr>What do psychometric psychologists  do, and where do they work?</vt:lpstr>
      <vt:lpstr>What do social psychologists  do, and where do they work?</vt:lpstr>
      <vt:lpstr>What do forensic psychologists  do, and where do they work? </vt:lpstr>
      <vt:lpstr>What do environmental psychologists  do, and where do they work?</vt:lpstr>
      <vt:lpstr> What do health psychologists do,  and where do they work?</vt:lpstr>
      <vt:lpstr> What do I/O psychologists do,  and where do they work?</vt:lpstr>
      <vt:lpstr>What do neuropsychologists do,  and where do they work?</vt:lpstr>
      <vt:lpstr>What do rehabilitation psychologists  do, and where do they work?</vt:lpstr>
      <vt:lpstr> What do school psychologists do,  and where do they work?</vt:lpstr>
      <vt:lpstr>What do sports psychologists do,  and where do they work?</vt:lpstr>
      <vt:lpstr>What do clinical psychologists do,  and where do they work?</vt:lpstr>
      <vt:lpstr>What do community psychologists  do, and where do they work?</vt:lpstr>
      <vt:lpstr> What do counseling psychologists  do, and where do they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Herzig, Allison</dc:creator>
  <cp:lastModifiedBy>infosys</cp:lastModifiedBy>
  <cp:revision>229</cp:revision>
  <cp:lastPrinted>2019-08-23T21:30:50Z</cp:lastPrinted>
  <dcterms:created xsi:type="dcterms:W3CDTF">2017-07-06T19:56:42Z</dcterms:created>
  <dcterms:modified xsi:type="dcterms:W3CDTF">2019-09-09T21:53:40Z</dcterms:modified>
</cp:coreProperties>
</file>